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6" r:id="rId2"/>
  </p:sldMasterIdLst>
  <p:notesMasterIdLst>
    <p:notesMasterId r:id="rId59"/>
  </p:notesMasterIdLst>
  <p:handoutMasterIdLst>
    <p:handoutMasterId r:id="rId60"/>
  </p:handoutMasterIdLst>
  <p:sldIdLst>
    <p:sldId id="927" r:id="rId3"/>
    <p:sldId id="603" r:id="rId4"/>
    <p:sldId id="830" r:id="rId5"/>
    <p:sldId id="907" r:id="rId6"/>
    <p:sldId id="906" r:id="rId7"/>
    <p:sldId id="908" r:id="rId8"/>
    <p:sldId id="877" r:id="rId9"/>
    <p:sldId id="837" r:id="rId10"/>
    <p:sldId id="838" r:id="rId11"/>
    <p:sldId id="782" r:id="rId12"/>
    <p:sldId id="886" r:id="rId13"/>
    <p:sldId id="909" r:id="rId14"/>
    <p:sldId id="910" r:id="rId15"/>
    <p:sldId id="835" r:id="rId16"/>
    <p:sldId id="849" r:id="rId17"/>
    <p:sldId id="850" r:id="rId18"/>
    <p:sldId id="851" r:id="rId19"/>
    <p:sldId id="911" r:id="rId20"/>
    <p:sldId id="912" r:id="rId21"/>
    <p:sldId id="913" r:id="rId22"/>
    <p:sldId id="916" r:id="rId23"/>
    <p:sldId id="917" r:id="rId24"/>
    <p:sldId id="904" r:id="rId25"/>
    <p:sldId id="905" r:id="rId26"/>
    <p:sldId id="860" r:id="rId27"/>
    <p:sldId id="863" r:id="rId28"/>
    <p:sldId id="918" r:id="rId29"/>
    <p:sldId id="852" r:id="rId30"/>
    <p:sldId id="854" r:id="rId31"/>
    <p:sldId id="919" r:id="rId32"/>
    <p:sldId id="869" r:id="rId33"/>
    <p:sldId id="920" r:id="rId34"/>
    <p:sldId id="921" r:id="rId35"/>
    <p:sldId id="922" r:id="rId36"/>
    <p:sldId id="923" r:id="rId37"/>
    <p:sldId id="924" r:id="rId38"/>
    <p:sldId id="881" r:id="rId39"/>
    <p:sldId id="839" r:id="rId40"/>
    <p:sldId id="746" r:id="rId41"/>
    <p:sldId id="792" r:id="rId42"/>
    <p:sldId id="858" r:id="rId43"/>
    <p:sldId id="801" r:id="rId44"/>
    <p:sldId id="925" r:id="rId45"/>
    <p:sldId id="894" r:id="rId46"/>
    <p:sldId id="845" r:id="rId47"/>
    <p:sldId id="840" r:id="rId48"/>
    <p:sldId id="804" r:id="rId49"/>
    <p:sldId id="805" r:id="rId50"/>
    <p:sldId id="882" r:id="rId51"/>
    <p:sldId id="847" r:id="rId52"/>
    <p:sldId id="841" r:id="rId53"/>
    <p:sldId id="856" r:id="rId54"/>
    <p:sldId id="926" r:id="rId55"/>
    <p:sldId id="875" r:id="rId56"/>
    <p:sldId id="842" r:id="rId57"/>
    <p:sldId id="472" r:id="rId58"/>
  </p:sldIdLst>
  <p:sldSz cx="9144000" cy="6858000" type="screen4x3"/>
  <p:notesSz cx="6858000" cy="9144000"/>
  <p:defaultTextStyle>
    <a:defPPr>
      <a:defRPr lang="en-US"/>
    </a:defPPr>
    <a:lvl1pPr algn="l" rtl="0" fontAlgn="base">
      <a:spcBef>
        <a:spcPct val="0"/>
      </a:spcBef>
      <a:spcAft>
        <a:spcPct val="0"/>
      </a:spcAft>
      <a:defRPr kumimoji="1" sz="32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32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32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32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32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32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32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32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32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F43"/>
    <a:srgbClr val="C648FF"/>
    <a:srgbClr val="AD5389"/>
    <a:srgbClr val="EC292D"/>
    <a:srgbClr val="4283D2"/>
    <a:srgbClr val="4BFF9C"/>
    <a:srgbClr val="A7FFCF"/>
    <a:srgbClr val="8FE2FF"/>
    <a:srgbClr val="CCFFCC"/>
    <a:srgbClr val="1FB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29" autoAdjust="0"/>
    <p:restoredTop sz="82115" autoAdjust="0"/>
  </p:normalViewPr>
  <p:slideViewPr>
    <p:cSldViewPr>
      <p:cViewPr varScale="1">
        <p:scale>
          <a:sx n="83" d="100"/>
          <a:sy n="83" d="100"/>
        </p:scale>
        <p:origin x="-1744" y="-11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5648"/>
    </p:cViewPr>
  </p:sorterViewPr>
  <p:notesViewPr>
    <p:cSldViewPr>
      <p:cViewPr varScale="1">
        <p:scale>
          <a:sx n="54" d="100"/>
          <a:sy n="54" d="100"/>
        </p:scale>
        <p:origin x="-181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768A2-981D-7140-BA99-A0514E86D227}" type="doc">
      <dgm:prSet loTypeId="urn:microsoft.com/office/officeart/2005/8/layout/matrix1" loCatId="" qsTypeId="urn:microsoft.com/office/officeart/2005/8/quickstyle/3D4" qsCatId="3D" csTypeId="urn:microsoft.com/office/officeart/2005/8/colors/accent0_2" csCatId="mainScheme" phldr="1"/>
      <dgm:spPr/>
      <dgm:t>
        <a:bodyPr/>
        <a:lstStyle/>
        <a:p>
          <a:endParaRPr lang="zh-CN" altLang="en-US"/>
        </a:p>
      </dgm:t>
    </dgm:pt>
    <dgm:pt modelId="{F0CD1CB2-C1F1-4D49-9884-83F8877182C9}">
      <dgm:prSet phldrT="[文本]" custT="1">
        <dgm:style>
          <a:lnRef idx="2">
            <a:schemeClr val="accent4"/>
          </a:lnRef>
          <a:fillRef idx="1">
            <a:schemeClr val="lt1"/>
          </a:fillRef>
          <a:effectRef idx="0">
            <a:schemeClr val="accent4"/>
          </a:effectRef>
          <a:fontRef idx="minor">
            <a:schemeClr val="dk1"/>
          </a:fontRef>
        </dgm:style>
      </dgm:prSet>
      <dgm:spPr/>
      <dgm:t>
        <a:bodyPr/>
        <a:lstStyle/>
        <a:p>
          <a:pPr algn="l">
            <a:lnSpc>
              <a:spcPct val="110000"/>
            </a:lnSpc>
          </a:pPr>
          <a:r>
            <a:rPr lang="zh-CN" altLang="en-US" sz="2800" u="none" dirty="0" smtClean="0">
              <a:solidFill>
                <a:schemeClr val="tx1"/>
              </a:solidFill>
              <a:latin typeface="微软雅黑" panose="020B0503020204020204" pitchFamily="34" charset="-122"/>
              <a:ea typeface="微软雅黑" panose="020B0503020204020204" pitchFamily="34" charset="-122"/>
            </a:rPr>
            <a:t>关注</a:t>
          </a:r>
          <a:r>
            <a:rPr lang="zh-CN" sz="2800" u="none" dirty="0" smtClean="0">
              <a:latin typeface="微软雅黑" panose="020B0503020204020204" pitchFamily="34" charset="-122"/>
              <a:ea typeface="微软雅黑" panose="020B0503020204020204" pitchFamily="34" charset="-122"/>
            </a:rPr>
            <a:t>知识传授</a:t>
          </a:r>
          <a:r>
            <a:rPr lang="zh-CN" altLang="en-US" sz="2800" u="none" dirty="0" smtClean="0">
              <a:latin typeface="微软雅黑" panose="020B0503020204020204" pitchFamily="34" charset="-122"/>
              <a:ea typeface="微软雅黑" panose="020B0503020204020204" pitchFamily="34" charset="-122"/>
            </a:rPr>
            <a:t>多</a:t>
          </a:r>
          <a:endParaRPr lang="en-US" altLang="zh-CN" sz="2800" u="none" dirty="0" smtClean="0">
            <a:latin typeface="微软雅黑" panose="020B0503020204020204" pitchFamily="34" charset="-122"/>
            <a:ea typeface="微软雅黑" panose="020B0503020204020204" pitchFamily="34" charset="-122"/>
          </a:endParaRPr>
        </a:p>
        <a:p>
          <a:pPr algn="l">
            <a:lnSpc>
              <a:spcPct val="110000"/>
            </a:lnSpc>
          </a:pPr>
          <a:r>
            <a:rPr lang="zh-CN" altLang="en-US" sz="2800" u="none" dirty="0" smtClean="0">
              <a:solidFill>
                <a:srgbClr val="FF0000"/>
              </a:solidFill>
              <a:latin typeface="微软雅黑" panose="020B0503020204020204" pitchFamily="34" charset="-122"/>
              <a:ea typeface="微软雅黑" panose="020B0503020204020204" pitchFamily="34" charset="-122"/>
            </a:rPr>
            <a:t>关注</a:t>
          </a:r>
          <a:r>
            <a:rPr lang="zh-CN" sz="2800" u="none" dirty="0" smtClean="0">
              <a:solidFill>
                <a:srgbClr val="FF0000"/>
              </a:solidFill>
              <a:latin typeface="微软雅黑" panose="020B0503020204020204" pitchFamily="34" charset="-122"/>
              <a:ea typeface="微软雅黑" panose="020B0503020204020204" pitchFamily="34" charset="-122"/>
            </a:rPr>
            <a:t>能力提升</a:t>
          </a:r>
          <a:r>
            <a:rPr lang="zh-CN" altLang="en-US" sz="2800" u="none" dirty="0" smtClean="0">
              <a:solidFill>
                <a:srgbClr val="FF0000"/>
              </a:solidFill>
              <a:latin typeface="微软雅黑" panose="020B0503020204020204" pitchFamily="34" charset="-122"/>
              <a:ea typeface="微软雅黑" panose="020B0503020204020204" pitchFamily="34" charset="-122"/>
            </a:rPr>
            <a:t>、</a:t>
          </a:r>
          <a:r>
            <a:rPr lang="zh-CN" sz="2800" u="none" dirty="0" smtClean="0">
              <a:solidFill>
                <a:srgbClr val="FF0000"/>
              </a:solidFill>
              <a:latin typeface="微软雅黑" panose="020B0503020204020204" pitchFamily="34" charset="-122"/>
              <a:ea typeface="微软雅黑" panose="020B0503020204020204" pitchFamily="34" charset="-122"/>
            </a:rPr>
            <a:t>价值塑造</a:t>
          </a:r>
          <a:r>
            <a:rPr lang="zh-CN" altLang="en-US" sz="2800" u="none" dirty="0" smtClean="0">
              <a:solidFill>
                <a:srgbClr val="FF0000"/>
              </a:solidFill>
              <a:latin typeface="微软雅黑" panose="020B0503020204020204" pitchFamily="34" charset="-122"/>
              <a:ea typeface="微软雅黑" panose="020B0503020204020204" pitchFamily="34" charset="-122"/>
            </a:rPr>
            <a:t>少</a:t>
          </a:r>
          <a:endParaRPr lang="zh-CN" altLang="en-US" sz="2800" u="none" dirty="0">
            <a:solidFill>
              <a:srgbClr val="FF0000"/>
            </a:solidFill>
            <a:latin typeface="微软雅黑" panose="020B0503020204020204" pitchFamily="34" charset="-122"/>
            <a:ea typeface="微软雅黑" panose="020B0503020204020204" pitchFamily="34" charset="-122"/>
          </a:endParaRPr>
        </a:p>
      </dgm:t>
    </dgm:pt>
    <dgm:pt modelId="{521C683E-E4FF-AC41-B968-BC5545053F68}" type="parTrans" cxnId="{95AF8811-590B-1545-8F30-058BE7D7DBDC}">
      <dgm:prSet/>
      <dgm:spPr/>
      <dgm:t>
        <a:bodyPr/>
        <a:lstStyle/>
        <a:p>
          <a:endParaRPr lang="zh-CN" altLang="en-US"/>
        </a:p>
      </dgm:t>
    </dgm:pt>
    <dgm:pt modelId="{ED2F6BEE-A754-AE49-9986-68F93403FD19}" type="sibTrans" cxnId="{95AF8811-590B-1545-8F30-058BE7D7DBDC}">
      <dgm:prSet/>
      <dgm:spPr/>
      <dgm:t>
        <a:bodyPr/>
        <a:lstStyle/>
        <a:p>
          <a:endParaRPr lang="zh-CN" altLang="en-US"/>
        </a:p>
      </dgm:t>
    </dgm:pt>
    <dgm:pt modelId="{6630EA20-3326-2847-9F7A-059E3EC978A9}">
      <dgm:prSet phldrT="[文本]" custT="1">
        <dgm:style>
          <a:lnRef idx="2">
            <a:schemeClr val="dk1"/>
          </a:lnRef>
          <a:fillRef idx="1">
            <a:schemeClr val="lt1"/>
          </a:fillRef>
          <a:effectRef idx="0">
            <a:schemeClr val="dk1"/>
          </a:effectRef>
          <a:fontRef idx="minor">
            <a:schemeClr val="dk1"/>
          </a:fontRef>
        </dgm:style>
      </dgm:prSet>
      <dgm:spPr/>
      <dgm:t>
        <a:bodyPr/>
        <a:lstStyle/>
        <a:p>
          <a:pPr algn="r">
            <a:lnSpc>
              <a:spcPct val="110000"/>
            </a:lnSpc>
          </a:pPr>
          <a:r>
            <a:rPr lang="zh-CN" altLang="en-US" sz="2800" u="none" dirty="0" smtClean="0">
              <a:latin typeface="微软雅黑" panose="020B0503020204020204" pitchFamily="34" charset="-122"/>
              <a:ea typeface="微软雅黑" panose="020B0503020204020204" pitchFamily="34" charset="-122"/>
            </a:rPr>
            <a:t>关注</a:t>
          </a:r>
          <a:r>
            <a:rPr lang="zh-CN" sz="2800" u="none" dirty="0" smtClean="0">
              <a:latin typeface="微软雅黑" panose="020B0503020204020204" pitchFamily="34" charset="-122"/>
              <a:ea typeface="微软雅黑" panose="020B0503020204020204" pitchFamily="34" charset="-122"/>
            </a:rPr>
            <a:t>创新</a:t>
          </a:r>
          <a:r>
            <a:rPr lang="zh-CN" altLang="en-US" sz="2800" u="none" dirty="0" smtClean="0">
              <a:latin typeface="微软雅黑" panose="020B0503020204020204" pitchFamily="34" charset="-122"/>
              <a:ea typeface="微软雅黑" panose="020B0503020204020204" pitchFamily="34" charset="-122"/>
            </a:rPr>
            <a:t>内容</a:t>
          </a:r>
          <a:r>
            <a:rPr lang="zh-CN" altLang="en-US" sz="2800" u="none" dirty="0" smtClean="0">
              <a:latin typeface="微软雅黑" panose="020B0503020204020204" pitchFamily="34" charset="-122"/>
              <a:ea typeface="微软雅黑" panose="020B0503020204020204" pitchFamily="34" charset="-122"/>
            </a:rPr>
            <a:t>多</a:t>
          </a:r>
        </a:p>
        <a:p>
          <a:pPr algn="r">
            <a:lnSpc>
              <a:spcPct val="110000"/>
            </a:lnSpc>
          </a:pPr>
          <a:r>
            <a:rPr lang="zh-CN" altLang="en-US" sz="2800" u="none" dirty="0" smtClean="0">
              <a:solidFill>
                <a:srgbClr val="FF0000"/>
              </a:solidFill>
              <a:latin typeface="微软雅黑" panose="020B0503020204020204" pitchFamily="34" charset="-122"/>
              <a:ea typeface="微软雅黑" panose="020B0503020204020204" pitchFamily="34" charset="-122"/>
            </a:rPr>
            <a:t>关注创新方法少</a:t>
          </a:r>
          <a:endParaRPr lang="en-US" altLang="zh-CN" sz="2800" u="none" dirty="0" smtClean="0">
            <a:solidFill>
              <a:srgbClr val="FF0000"/>
            </a:solidFill>
            <a:latin typeface="微软雅黑" panose="020B0503020204020204" pitchFamily="34" charset="-122"/>
            <a:ea typeface="微软雅黑" panose="020B0503020204020204" pitchFamily="34" charset="-122"/>
          </a:endParaRPr>
        </a:p>
        <a:p>
          <a:pPr algn="r">
            <a:lnSpc>
              <a:spcPct val="110000"/>
            </a:lnSpc>
          </a:pPr>
          <a:r>
            <a:rPr lang="zh-CN" altLang="en-US" sz="2800" u="none" dirty="0" smtClean="0">
              <a:solidFill>
                <a:srgbClr val="FF0000"/>
              </a:solidFill>
              <a:latin typeface="微软雅黑" panose="020B0503020204020204" pitchFamily="34" charset="-122"/>
              <a:ea typeface="微软雅黑" panose="020B0503020204020204" pitchFamily="34" charset="-122"/>
            </a:rPr>
            <a:t>关注创意、</a:t>
          </a:r>
          <a:r>
            <a:rPr lang="zh-CN" sz="2800" u="none" dirty="0" smtClean="0">
              <a:solidFill>
                <a:srgbClr val="FF0000"/>
              </a:solidFill>
              <a:latin typeface="微软雅黑" panose="020B0503020204020204" pitchFamily="34" charset="-122"/>
              <a:ea typeface="微软雅黑" panose="020B0503020204020204" pitchFamily="34" charset="-122"/>
            </a:rPr>
            <a:t>创业</a:t>
          </a:r>
          <a:r>
            <a:rPr lang="zh-CN" altLang="en-US" sz="2800" u="none" dirty="0" smtClean="0">
              <a:solidFill>
                <a:srgbClr val="FF0000"/>
              </a:solidFill>
              <a:latin typeface="微软雅黑" panose="020B0503020204020204" pitchFamily="34" charset="-122"/>
              <a:ea typeface="微软雅黑" panose="020B0503020204020204" pitchFamily="34" charset="-122"/>
            </a:rPr>
            <a:t>少</a:t>
          </a:r>
          <a:endParaRPr lang="en-US" altLang="zh-CN" sz="2800" u="none" dirty="0" smtClean="0">
            <a:solidFill>
              <a:srgbClr val="FF0000"/>
            </a:solidFill>
            <a:latin typeface="微软雅黑" panose="020B0503020204020204" pitchFamily="34" charset="-122"/>
            <a:ea typeface="微软雅黑" panose="020B0503020204020204" pitchFamily="34" charset="-122"/>
          </a:endParaRPr>
        </a:p>
      </dgm:t>
    </dgm:pt>
    <dgm:pt modelId="{8FFD7347-C10B-C142-96C0-E14E65BDC51E}" type="parTrans" cxnId="{176F7481-F543-6E4B-92A6-1695B06A24F1}">
      <dgm:prSet/>
      <dgm:spPr/>
      <dgm:t>
        <a:bodyPr/>
        <a:lstStyle/>
        <a:p>
          <a:endParaRPr lang="zh-CN" altLang="en-US"/>
        </a:p>
      </dgm:t>
    </dgm:pt>
    <dgm:pt modelId="{CA46C4B8-4634-B047-96FD-150DC8E92186}" type="sibTrans" cxnId="{176F7481-F543-6E4B-92A6-1695B06A24F1}">
      <dgm:prSet/>
      <dgm:spPr/>
      <dgm:t>
        <a:bodyPr/>
        <a:lstStyle/>
        <a:p>
          <a:endParaRPr lang="zh-CN" altLang="en-US"/>
        </a:p>
      </dgm:t>
    </dgm:pt>
    <dgm:pt modelId="{1D34B9CB-72E8-6E4E-B496-765892D14E13}">
      <dgm:prSet phldrT="[文本]" custT="1">
        <dgm:style>
          <a:lnRef idx="2">
            <a:schemeClr val="dk1"/>
          </a:lnRef>
          <a:fillRef idx="1">
            <a:schemeClr val="lt1"/>
          </a:fillRef>
          <a:effectRef idx="0">
            <a:schemeClr val="dk1"/>
          </a:effectRef>
          <a:fontRef idx="minor">
            <a:schemeClr val="dk1"/>
          </a:fontRef>
        </dgm:style>
      </dgm:prSet>
      <dgm:spPr/>
      <dgm:t>
        <a:bodyPr/>
        <a:lstStyle/>
        <a:p>
          <a:pPr algn="l">
            <a:lnSpc>
              <a:spcPct val="120000"/>
            </a:lnSpc>
          </a:pPr>
          <a:r>
            <a:rPr lang="zh-CN" altLang="en-US" sz="2800" u="none" dirty="0" smtClean="0">
              <a:latin typeface="微软雅黑" panose="020B0503020204020204" pitchFamily="34" charset="-122"/>
              <a:ea typeface="微软雅黑" panose="020B0503020204020204" pitchFamily="34" charset="-122"/>
            </a:rPr>
            <a:t>课堂评价多</a:t>
          </a:r>
        </a:p>
        <a:p>
          <a:pPr algn="l">
            <a:lnSpc>
              <a:spcPct val="120000"/>
            </a:lnSpc>
          </a:pPr>
          <a:r>
            <a:rPr lang="zh-CN" altLang="en-US" sz="2800" u="none" dirty="0" smtClean="0">
              <a:solidFill>
                <a:srgbClr val="FF0000"/>
              </a:solidFill>
              <a:latin typeface="微软雅黑" panose="020B0503020204020204" pitchFamily="34" charset="-122"/>
              <a:ea typeface="微软雅黑" panose="020B0503020204020204" pitchFamily="34" charset="-122"/>
            </a:rPr>
            <a:t>综合</a:t>
          </a:r>
          <a:r>
            <a:rPr lang="zh-CN" altLang="en-US" sz="2800" u="none" dirty="0" smtClean="0">
              <a:solidFill>
                <a:srgbClr val="FF0000"/>
              </a:solidFill>
              <a:latin typeface="微软雅黑" panose="020B0503020204020204" pitchFamily="34" charset="-122"/>
              <a:ea typeface="微软雅黑" panose="020B0503020204020204" pitchFamily="34" charset="-122"/>
            </a:rPr>
            <a:t>评价</a:t>
          </a:r>
          <a:r>
            <a:rPr lang="zh-CN" altLang="en-US" sz="2800" u="none" dirty="0" smtClean="0">
              <a:solidFill>
                <a:srgbClr val="FF0000"/>
              </a:solidFill>
              <a:latin typeface="微软雅黑" panose="020B0503020204020204" pitchFamily="34" charset="-122"/>
              <a:ea typeface="微软雅黑" panose="020B0503020204020204" pitchFamily="34" charset="-122"/>
            </a:rPr>
            <a:t>标准少</a:t>
          </a:r>
          <a:endParaRPr lang="zh-CN" altLang="en-US" sz="2800" u="none" dirty="0" smtClean="0">
            <a:solidFill>
              <a:srgbClr val="FF0000"/>
            </a:solidFill>
            <a:latin typeface="微软雅黑" panose="020B0503020204020204" pitchFamily="34" charset="-122"/>
            <a:ea typeface="微软雅黑" panose="020B0503020204020204" pitchFamily="34" charset="-122"/>
          </a:endParaRPr>
        </a:p>
      </dgm:t>
    </dgm:pt>
    <dgm:pt modelId="{BA3AA6E3-060C-574C-A964-FB1DF2B04FC9}" type="parTrans" cxnId="{01BB707C-F6E8-624A-8D55-84DDD6280176}">
      <dgm:prSet/>
      <dgm:spPr/>
      <dgm:t>
        <a:bodyPr/>
        <a:lstStyle/>
        <a:p>
          <a:endParaRPr lang="zh-CN" altLang="en-US"/>
        </a:p>
      </dgm:t>
    </dgm:pt>
    <dgm:pt modelId="{4A3AC91E-4E53-DE44-9753-F2DF41C2934D}" type="sibTrans" cxnId="{01BB707C-F6E8-624A-8D55-84DDD6280176}">
      <dgm:prSet/>
      <dgm:spPr/>
      <dgm:t>
        <a:bodyPr/>
        <a:lstStyle/>
        <a:p>
          <a:endParaRPr lang="zh-CN" altLang="en-US"/>
        </a:p>
      </dgm:t>
    </dgm:pt>
    <dgm:pt modelId="{BDB017E7-26FD-DD45-9518-5900E71B23C6}">
      <dgm:prSet phldrT="[文本]" custT="1">
        <dgm:style>
          <a:lnRef idx="2">
            <a:schemeClr val="dk1"/>
          </a:lnRef>
          <a:fillRef idx="1">
            <a:schemeClr val="lt1"/>
          </a:fillRef>
          <a:effectRef idx="0">
            <a:schemeClr val="dk1"/>
          </a:effectRef>
          <a:fontRef idx="minor">
            <a:schemeClr val="dk1"/>
          </a:fontRef>
        </dgm:style>
      </dgm:prSet>
      <dgm:spPr/>
      <dgm:t>
        <a:bodyPr/>
        <a:lstStyle/>
        <a:p>
          <a:pPr algn="r">
            <a:lnSpc>
              <a:spcPct val="110000"/>
            </a:lnSpc>
          </a:pPr>
          <a:r>
            <a:rPr lang="zh-CN" altLang="en-US" sz="2800" u="none" dirty="0" smtClean="0">
              <a:solidFill>
                <a:schemeClr val="tx1"/>
              </a:solidFill>
              <a:latin typeface="微软雅黑" panose="020B0503020204020204" pitchFamily="34" charset="-122"/>
              <a:ea typeface="微软雅黑" panose="020B0503020204020204" pitchFamily="34" charset="-122"/>
            </a:rPr>
            <a:t>单点项目多</a:t>
          </a:r>
          <a:endParaRPr lang="zh-CN" altLang="en-US" sz="2800" u="none" dirty="0" smtClean="0">
            <a:solidFill>
              <a:schemeClr val="tx1"/>
            </a:solidFill>
            <a:latin typeface="微软雅黑" panose="020B0503020204020204" pitchFamily="34" charset="-122"/>
            <a:ea typeface="微软雅黑" panose="020B0503020204020204" pitchFamily="34" charset="-122"/>
          </a:endParaRPr>
        </a:p>
        <a:p>
          <a:pPr algn="r">
            <a:lnSpc>
              <a:spcPct val="110000"/>
            </a:lnSpc>
          </a:pPr>
          <a:r>
            <a:rPr lang="zh-CN" altLang="en-US" sz="2800" u="none" dirty="0" smtClean="0">
              <a:solidFill>
                <a:srgbClr val="FF0000"/>
              </a:solidFill>
              <a:latin typeface="微软雅黑" panose="020B0503020204020204" pitchFamily="34" charset="-122"/>
              <a:ea typeface="微软雅黑" panose="020B0503020204020204" pitchFamily="34" charset="-122"/>
            </a:rPr>
            <a:t>协同生态少</a:t>
          </a:r>
          <a:endParaRPr lang="en-US" altLang="zh-CN" sz="2800" u="none" dirty="0" smtClean="0">
            <a:solidFill>
              <a:srgbClr val="FF0000"/>
            </a:solidFill>
            <a:latin typeface="微软雅黑" panose="020B0503020204020204" pitchFamily="34" charset="-122"/>
            <a:ea typeface="微软雅黑" panose="020B0503020204020204" pitchFamily="34" charset="-122"/>
          </a:endParaRPr>
        </a:p>
        <a:p>
          <a:pPr algn="r">
            <a:lnSpc>
              <a:spcPct val="110000"/>
            </a:lnSpc>
          </a:pPr>
          <a:r>
            <a:rPr lang="zh-CN" altLang="en-US" sz="2800" dirty="0" smtClean="0">
              <a:solidFill>
                <a:srgbClr val="FF0000"/>
              </a:solidFill>
              <a:latin typeface="微软雅黑" panose="020B0503020204020204" pitchFamily="34" charset="-122"/>
              <a:ea typeface="微软雅黑" panose="020B0503020204020204" pitchFamily="34" charset="-122"/>
            </a:rPr>
            <a:t>示范</a:t>
          </a:r>
          <a:r>
            <a:rPr lang="zh-CN" altLang="en-US" sz="2800" dirty="0" smtClean="0">
              <a:solidFill>
                <a:srgbClr val="FF0000"/>
              </a:solidFill>
              <a:latin typeface="微软雅黑" panose="020B0503020204020204" pitchFamily="34" charset="-122"/>
              <a:ea typeface="微软雅黑" panose="020B0503020204020204" pitchFamily="34" charset="-122"/>
            </a:rPr>
            <a:t>基地少</a:t>
          </a:r>
          <a:endParaRPr lang="zh-CN" altLang="en-US" sz="2800" dirty="0">
            <a:solidFill>
              <a:srgbClr val="FF0000"/>
            </a:solidFill>
            <a:latin typeface="微软雅黑" panose="020B0503020204020204" pitchFamily="34" charset="-122"/>
            <a:ea typeface="微软雅黑" panose="020B0503020204020204" pitchFamily="34" charset="-122"/>
          </a:endParaRPr>
        </a:p>
      </dgm:t>
    </dgm:pt>
    <dgm:pt modelId="{D3EA8AEA-FE99-034B-BC79-3112C7F19EA3}" type="parTrans" cxnId="{32EDAA7A-0C10-714C-9EFC-A48A531910C7}">
      <dgm:prSet/>
      <dgm:spPr/>
      <dgm:t>
        <a:bodyPr/>
        <a:lstStyle/>
        <a:p>
          <a:endParaRPr lang="zh-CN" altLang="en-US"/>
        </a:p>
      </dgm:t>
    </dgm:pt>
    <dgm:pt modelId="{8AFA3F13-ACBB-7945-A8F2-CA3CC3632FEA}" type="sibTrans" cxnId="{32EDAA7A-0C10-714C-9EFC-A48A531910C7}">
      <dgm:prSet/>
      <dgm:spPr/>
      <dgm:t>
        <a:bodyPr/>
        <a:lstStyle/>
        <a:p>
          <a:endParaRPr lang="zh-CN" altLang="en-US"/>
        </a:p>
      </dgm:t>
    </dgm:pt>
    <dgm:pt modelId="{98F0C53C-CDBF-3B4E-AAB3-F60695B33B77}">
      <dgm:prSet phldrT="[文本]" custT="1">
        <dgm:style>
          <a:lnRef idx="2">
            <a:schemeClr val="dk1"/>
          </a:lnRef>
          <a:fillRef idx="1">
            <a:schemeClr val="lt1"/>
          </a:fillRef>
          <a:effectRef idx="0">
            <a:schemeClr val="dk1"/>
          </a:effectRef>
          <a:fontRef idx="minor">
            <a:schemeClr val="dk1"/>
          </a:fontRef>
        </dgm:style>
      </dgm:prSet>
      <dgm:spPr/>
      <dgm:t>
        <a:bodyPr/>
        <a:lstStyle/>
        <a:p>
          <a:r>
            <a:rPr lang="zh-CN" altLang="en-US" sz="3600" b="1" dirty="0" smtClean="0">
              <a:latin typeface="微软雅黑" panose="020B0503020204020204" pitchFamily="34" charset="-122"/>
              <a:ea typeface="微软雅黑" panose="020B0503020204020204" pitchFamily="34" charset="-122"/>
            </a:rPr>
            <a:t>现有问题</a:t>
          </a:r>
          <a:endParaRPr lang="zh-CN" altLang="en-US" sz="1800" b="1" dirty="0">
            <a:latin typeface="微软雅黑" panose="020B0503020204020204" pitchFamily="34" charset="-122"/>
            <a:ea typeface="微软雅黑" panose="020B0503020204020204" pitchFamily="34" charset="-122"/>
          </a:endParaRPr>
        </a:p>
      </dgm:t>
    </dgm:pt>
    <dgm:pt modelId="{12D29596-2F88-A540-BFE7-D2478BB5EBEE}" type="sibTrans" cxnId="{365EFFD9-699E-C449-B1C6-FD915EA1AEEB}">
      <dgm:prSet/>
      <dgm:spPr/>
      <dgm:t>
        <a:bodyPr/>
        <a:lstStyle/>
        <a:p>
          <a:endParaRPr lang="zh-CN" altLang="en-US"/>
        </a:p>
      </dgm:t>
    </dgm:pt>
    <dgm:pt modelId="{D77A9711-AF23-3F43-86C6-30D0662AFAA9}" type="parTrans" cxnId="{365EFFD9-699E-C449-B1C6-FD915EA1AEEB}">
      <dgm:prSet/>
      <dgm:spPr/>
      <dgm:t>
        <a:bodyPr/>
        <a:lstStyle/>
        <a:p>
          <a:endParaRPr lang="zh-CN" altLang="en-US"/>
        </a:p>
      </dgm:t>
    </dgm:pt>
    <dgm:pt modelId="{3D3BC253-86B4-254A-9F57-47E41538C8B0}" type="pres">
      <dgm:prSet presAssocID="{27D768A2-981D-7140-BA99-A0514E86D227}" presName="diagram" presStyleCnt="0">
        <dgm:presLayoutVars>
          <dgm:chMax val="1"/>
          <dgm:dir/>
          <dgm:animLvl val="ctr"/>
          <dgm:resizeHandles val="exact"/>
        </dgm:presLayoutVars>
      </dgm:prSet>
      <dgm:spPr/>
      <dgm:t>
        <a:bodyPr/>
        <a:lstStyle/>
        <a:p>
          <a:endParaRPr lang="zh-CN" altLang="en-US"/>
        </a:p>
      </dgm:t>
    </dgm:pt>
    <dgm:pt modelId="{5CE42452-602B-1049-AC91-D2A1A1191AD0}" type="pres">
      <dgm:prSet presAssocID="{27D768A2-981D-7140-BA99-A0514E86D227}" presName="matrix" presStyleCnt="0"/>
      <dgm:spPr/>
      <dgm:t>
        <a:bodyPr/>
        <a:lstStyle/>
        <a:p>
          <a:endParaRPr lang="zh-CN" altLang="en-US"/>
        </a:p>
      </dgm:t>
    </dgm:pt>
    <dgm:pt modelId="{4F937037-33D7-404F-BA25-53E09826281D}" type="pres">
      <dgm:prSet presAssocID="{27D768A2-981D-7140-BA99-A0514E86D227}" presName="tile1" presStyleLbl="node1" presStyleIdx="0" presStyleCnt="4" custLinFactNeighborX="-4280" custLinFactNeighborY="948"/>
      <dgm:spPr/>
      <dgm:t>
        <a:bodyPr/>
        <a:lstStyle/>
        <a:p>
          <a:endParaRPr lang="zh-CN" altLang="en-US"/>
        </a:p>
      </dgm:t>
    </dgm:pt>
    <dgm:pt modelId="{C06596F2-CCA8-B845-A3AC-22F86F51248E}" type="pres">
      <dgm:prSet presAssocID="{27D768A2-981D-7140-BA99-A0514E86D227}" presName="tile1text" presStyleLbl="node1" presStyleIdx="0" presStyleCnt="4">
        <dgm:presLayoutVars>
          <dgm:chMax val="0"/>
          <dgm:chPref val="0"/>
          <dgm:bulletEnabled val="1"/>
        </dgm:presLayoutVars>
      </dgm:prSet>
      <dgm:spPr/>
      <dgm:t>
        <a:bodyPr/>
        <a:lstStyle/>
        <a:p>
          <a:endParaRPr lang="zh-CN" altLang="en-US"/>
        </a:p>
      </dgm:t>
    </dgm:pt>
    <dgm:pt modelId="{508B8AF6-6E6A-5842-AD0A-530748B824E2}" type="pres">
      <dgm:prSet presAssocID="{27D768A2-981D-7140-BA99-A0514E86D227}" presName="tile2" presStyleLbl="node1" presStyleIdx="1" presStyleCnt="4" custScaleY="98105" custLinFactNeighborY="0"/>
      <dgm:spPr/>
      <dgm:t>
        <a:bodyPr/>
        <a:lstStyle/>
        <a:p>
          <a:endParaRPr lang="zh-CN" altLang="en-US"/>
        </a:p>
      </dgm:t>
    </dgm:pt>
    <dgm:pt modelId="{84F2AA99-90DF-D44E-9289-ECC369098098}" type="pres">
      <dgm:prSet presAssocID="{27D768A2-981D-7140-BA99-A0514E86D227}" presName="tile2text" presStyleLbl="node1" presStyleIdx="1" presStyleCnt="4">
        <dgm:presLayoutVars>
          <dgm:chMax val="0"/>
          <dgm:chPref val="0"/>
          <dgm:bulletEnabled val="1"/>
        </dgm:presLayoutVars>
      </dgm:prSet>
      <dgm:spPr/>
      <dgm:t>
        <a:bodyPr/>
        <a:lstStyle/>
        <a:p>
          <a:endParaRPr lang="zh-CN" altLang="en-US"/>
        </a:p>
      </dgm:t>
    </dgm:pt>
    <dgm:pt modelId="{FA38F5C0-E87F-5D42-8CCD-E21393FDF928}" type="pres">
      <dgm:prSet presAssocID="{27D768A2-981D-7140-BA99-A0514E86D227}" presName="tile3" presStyleLbl="node1" presStyleIdx="2" presStyleCnt="4"/>
      <dgm:spPr/>
      <dgm:t>
        <a:bodyPr/>
        <a:lstStyle/>
        <a:p>
          <a:endParaRPr lang="zh-CN" altLang="en-US"/>
        </a:p>
      </dgm:t>
    </dgm:pt>
    <dgm:pt modelId="{5E759598-843F-A64F-81D6-A655FD1F6B4A}" type="pres">
      <dgm:prSet presAssocID="{27D768A2-981D-7140-BA99-A0514E86D227}" presName="tile3text" presStyleLbl="node1" presStyleIdx="2" presStyleCnt="4">
        <dgm:presLayoutVars>
          <dgm:chMax val="0"/>
          <dgm:chPref val="0"/>
          <dgm:bulletEnabled val="1"/>
        </dgm:presLayoutVars>
      </dgm:prSet>
      <dgm:spPr/>
      <dgm:t>
        <a:bodyPr/>
        <a:lstStyle/>
        <a:p>
          <a:endParaRPr lang="zh-CN" altLang="en-US"/>
        </a:p>
      </dgm:t>
    </dgm:pt>
    <dgm:pt modelId="{A95C0D7B-3004-A540-B80E-106BB97641CF}" type="pres">
      <dgm:prSet presAssocID="{27D768A2-981D-7140-BA99-A0514E86D227}" presName="tile4" presStyleLbl="node1" presStyleIdx="3" presStyleCnt="4" custLinFactNeighborX="1919" custLinFactNeighborY="2196"/>
      <dgm:spPr/>
      <dgm:t>
        <a:bodyPr/>
        <a:lstStyle/>
        <a:p>
          <a:endParaRPr lang="zh-CN" altLang="en-US"/>
        </a:p>
      </dgm:t>
    </dgm:pt>
    <dgm:pt modelId="{ACE2ACE5-854B-9140-AD88-C4C86FF9D270}" type="pres">
      <dgm:prSet presAssocID="{27D768A2-981D-7140-BA99-A0514E86D227}" presName="tile4text" presStyleLbl="node1" presStyleIdx="3" presStyleCnt="4">
        <dgm:presLayoutVars>
          <dgm:chMax val="0"/>
          <dgm:chPref val="0"/>
          <dgm:bulletEnabled val="1"/>
        </dgm:presLayoutVars>
      </dgm:prSet>
      <dgm:spPr/>
      <dgm:t>
        <a:bodyPr/>
        <a:lstStyle/>
        <a:p>
          <a:endParaRPr lang="zh-CN" altLang="en-US"/>
        </a:p>
      </dgm:t>
    </dgm:pt>
    <dgm:pt modelId="{8CF0F439-EC72-3649-8C67-4642B11F2A1B}" type="pres">
      <dgm:prSet presAssocID="{27D768A2-981D-7140-BA99-A0514E86D227}" presName="centerTile" presStyleLbl="fgShp" presStyleIdx="0" presStyleCnt="1">
        <dgm:presLayoutVars>
          <dgm:chMax val="0"/>
          <dgm:chPref val="0"/>
        </dgm:presLayoutVars>
      </dgm:prSet>
      <dgm:spPr/>
      <dgm:t>
        <a:bodyPr/>
        <a:lstStyle/>
        <a:p>
          <a:endParaRPr lang="zh-CN" altLang="en-US"/>
        </a:p>
      </dgm:t>
    </dgm:pt>
  </dgm:ptLst>
  <dgm:cxnLst>
    <dgm:cxn modelId="{A67AF601-A556-244A-95EB-CA0EA52D6301}" type="presOf" srcId="{98F0C53C-CDBF-3B4E-AAB3-F60695B33B77}" destId="{8CF0F439-EC72-3649-8C67-4642B11F2A1B}" srcOrd="0" destOrd="0" presId="urn:microsoft.com/office/officeart/2005/8/layout/matrix1"/>
    <dgm:cxn modelId="{F9FA24A3-CC50-9B4E-9AF9-27405A033C88}" type="presOf" srcId="{1D34B9CB-72E8-6E4E-B496-765892D14E13}" destId="{FA38F5C0-E87F-5D42-8CCD-E21393FDF928}" srcOrd="0" destOrd="0" presId="urn:microsoft.com/office/officeart/2005/8/layout/matrix1"/>
    <dgm:cxn modelId="{B65444BD-81F2-F244-966D-C46E5DB332A4}" type="presOf" srcId="{6630EA20-3326-2847-9F7A-059E3EC978A9}" destId="{508B8AF6-6E6A-5842-AD0A-530748B824E2}" srcOrd="0" destOrd="0" presId="urn:microsoft.com/office/officeart/2005/8/layout/matrix1"/>
    <dgm:cxn modelId="{43CD7C93-5534-364E-85E9-79B73DC48ECF}" type="presOf" srcId="{6630EA20-3326-2847-9F7A-059E3EC978A9}" destId="{84F2AA99-90DF-D44E-9289-ECC369098098}" srcOrd="1" destOrd="0" presId="urn:microsoft.com/office/officeart/2005/8/layout/matrix1"/>
    <dgm:cxn modelId="{C8CB8ADC-AC7F-F94E-B076-ED2C6B1CACC3}" type="presOf" srcId="{F0CD1CB2-C1F1-4D49-9884-83F8877182C9}" destId="{C06596F2-CCA8-B845-A3AC-22F86F51248E}" srcOrd="1" destOrd="0" presId="urn:microsoft.com/office/officeart/2005/8/layout/matrix1"/>
    <dgm:cxn modelId="{9CD934F7-0AD5-174E-8A87-061EE3E9AD5D}" type="presOf" srcId="{27D768A2-981D-7140-BA99-A0514E86D227}" destId="{3D3BC253-86B4-254A-9F57-47E41538C8B0}" srcOrd="0" destOrd="0" presId="urn:microsoft.com/office/officeart/2005/8/layout/matrix1"/>
    <dgm:cxn modelId="{1FD0D44E-5E6A-6840-9306-A4084A947688}" type="presOf" srcId="{1D34B9CB-72E8-6E4E-B496-765892D14E13}" destId="{5E759598-843F-A64F-81D6-A655FD1F6B4A}" srcOrd="1" destOrd="0" presId="urn:microsoft.com/office/officeart/2005/8/layout/matrix1"/>
    <dgm:cxn modelId="{95AF8811-590B-1545-8F30-058BE7D7DBDC}" srcId="{98F0C53C-CDBF-3B4E-AAB3-F60695B33B77}" destId="{F0CD1CB2-C1F1-4D49-9884-83F8877182C9}" srcOrd="0" destOrd="0" parTransId="{521C683E-E4FF-AC41-B968-BC5545053F68}" sibTransId="{ED2F6BEE-A754-AE49-9986-68F93403FD19}"/>
    <dgm:cxn modelId="{176F7481-F543-6E4B-92A6-1695B06A24F1}" srcId="{98F0C53C-CDBF-3B4E-AAB3-F60695B33B77}" destId="{6630EA20-3326-2847-9F7A-059E3EC978A9}" srcOrd="1" destOrd="0" parTransId="{8FFD7347-C10B-C142-96C0-E14E65BDC51E}" sibTransId="{CA46C4B8-4634-B047-96FD-150DC8E92186}"/>
    <dgm:cxn modelId="{32EDAA7A-0C10-714C-9EFC-A48A531910C7}" srcId="{98F0C53C-CDBF-3B4E-AAB3-F60695B33B77}" destId="{BDB017E7-26FD-DD45-9518-5900E71B23C6}" srcOrd="3" destOrd="0" parTransId="{D3EA8AEA-FE99-034B-BC79-3112C7F19EA3}" sibTransId="{8AFA3F13-ACBB-7945-A8F2-CA3CC3632FEA}"/>
    <dgm:cxn modelId="{6F1FD844-713E-1E4E-A716-57B193AD9558}" type="presOf" srcId="{F0CD1CB2-C1F1-4D49-9884-83F8877182C9}" destId="{4F937037-33D7-404F-BA25-53E09826281D}" srcOrd="0" destOrd="0" presId="urn:microsoft.com/office/officeart/2005/8/layout/matrix1"/>
    <dgm:cxn modelId="{BBC4C643-F8FB-4142-B13B-69C783F6BEA4}" type="presOf" srcId="{BDB017E7-26FD-DD45-9518-5900E71B23C6}" destId="{A95C0D7B-3004-A540-B80E-106BB97641CF}" srcOrd="0" destOrd="0" presId="urn:microsoft.com/office/officeart/2005/8/layout/matrix1"/>
    <dgm:cxn modelId="{85ADDFA6-B5D3-F84A-B047-758A8B85E6D7}" type="presOf" srcId="{BDB017E7-26FD-DD45-9518-5900E71B23C6}" destId="{ACE2ACE5-854B-9140-AD88-C4C86FF9D270}" srcOrd="1" destOrd="0" presId="urn:microsoft.com/office/officeart/2005/8/layout/matrix1"/>
    <dgm:cxn modelId="{365EFFD9-699E-C449-B1C6-FD915EA1AEEB}" srcId="{27D768A2-981D-7140-BA99-A0514E86D227}" destId="{98F0C53C-CDBF-3B4E-AAB3-F60695B33B77}" srcOrd="0" destOrd="0" parTransId="{D77A9711-AF23-3F43-86C6-30D0662AFAA9}" sibTransId="{12D29596-2F88-A540-BFE7-D2478BB5EBEE}"/>
    <dgm:cxn modelId="{01BB707C-F6E8-624A-8D55-84DDD6280176}" srcId="{98F0C53C-CDBF-3B4E-AAB3-F60695B33B77}" destId="{1D34B9CB-72E8-6E4E-B496-765892D14E13}" srcOrd="2" destOrd="0" parTransId="{BA3AA6E3-060C-574C-A964-FB1DF2B04FC9}" sibTransId="{4A3AC91E-4E53-DE44-9753-F2DF41C2934D}"/>
    <dgm:cxn modelId="{FEC718B6-182B-8D4C-B5EF-03A253A96844}" type="presParOf" srcId="{3D3BC253-86B4-254A-9F57-47E41538C8B0}" destId="{5CE42452-602B-1049-AC91-D2A1A1191AD0}" srcOrd="0" destOrd="0" presId="urn:microsoft.com/office/officeart/2005/8/layout/matrix1"/>
    <dgm:cxn modelId="{D5E107D0-F5E5-DC43-AAF3-19E703C5634F}" type="presParOf" srcId="{5CE42452-602B-1049-AC91-D2A1A1191AD0}" destId="{4F937037-33D7-404F-BA25-53E09826281D}" srcOrd="0" destOrd="0" presId="urn:microsoft.com/office/officeart/2005/8/layout/matrix1"/>
    <dgm:cxn modelId="{1F49569D-F831-824F-8A71-7435FE34DC25}" type="presParOf" srcId="{5CE42452-602B-1049-AC91-D2A1A1191AD0}" destId="{C06596F2-CCA8-B845-A3AC-22F86F51248E}" srcOrd="1" destOrd="0" presId="urn:microsoft.com/office/officeart/2005/8/layout/matrix1"/>
    <dgm:cxn modelId="{05674FA9-5FCC-4E4A-8DA5-67010C8A66B1}" type="presParOf" srcId="{5CE42452-602B-1049-AC91-D2A1A1191AD0}" destId="{508B8AF6-6E6A-5842-AD0A-530748B824E2}" srcOrd="2" destOrd="0" presId="urn:microsoft.com/office/officeart/2005/8/layout/matrix1"/>
    <dgm:cxn modelId="{FCB45D64-1BA6-C04F-B522-C41711D51D13}" type="presParOf" srcId="{5CE42452-602B-1049-AC91-D2A1A1191AD0}" destId="{84F2AA99-90DF-D44E-9289-ECC369098098}" srcOrd="3" destOrd="0" presId="urn:microsoft.com/office/officeart/2005/8/layout/matrix1"/>
    <dgm:cxn modelId="{23BA5961-3E90-D14E-8E70-5C2C551647FD}" type="presParOf" srcId="{5CE42452-602B-1049-AC91-D2A1A1191AD0}" destId="{FA38F5C0-E87F-5D42-8CCD-E21393FDF928}" srcOrd="4" destOrd="0" presId="urn:microsoft.com/office/officeart/2005/8/layout/matrix1"/>
    <dgm:cxn modelId="{2095DDC9-90B4-784B-BA16-569984896DE4}" type="presParOf" srcId="{5CE42452-602B-1049-AC91-D2A1A1191AD0}" destId="{5E759598-843F-A64F-81D6-A655FD1F6B4A}" srcOrd="5" destOrd="0" presId="urn:microsoft.com/office/officeart/2005/8/layout/matrix1"/>
    <dgm:cxn modelId="{9C31134D-048C-7E44-AB68-AA7037F9FC58}" type="presParOf" srcId="{5CE42452-602B-1049-AC91-D2A1A1191AD0}" destId="{A95C0D7B-3004-A540-B80E-106BB97641CF}" srcOrd="6" destOrd="0" presId="urn:microsoft.com/office/officeart/2005/8/layout/matrix1"/>
    <dgm:cxn modelId="{F1FA4CAD-D544-2548-BD3A-849EBE61CAD8}" type="presParOf" srcId="{5CE42452-602B-1049-AC91-D2A1A1191AD0}" destId="{ACE2ACE5-854B-9140-AD88-C4C86FF9D270}" srcOrd="7" destOrd="0" presId="urn:microsoft.com/office/officeart/2005/8/layout/matrix1"/>
    <dgm:cxn modelId="{DAA7BD70-288E-5B4E-81F8-F1BCB953B578}" type="presParOf" srcId="{3D3BC253-86B4-254A-9F57-47E41538C8B0}" destId="{8CF0F439-EC72-3649-8C67-4642B11F2A1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91D49A-1F76-2048-8C96-58CB0AF14256}" type="doc">
      <dgm:prSet loTypeId="urn:microsoft.com/office/officeart/2005/8/layout/target3" loCatId="" qsTypeId="urn:microsoft.com/office/officeart/2005/8/quickstyle/simple4" qsCatId="simple" csTypeId="urn:microsoft.com/office/officeart/2005/8/colors/colorful2" csCatId="colorful" phldr="1"/>
      <dgm:spPr/>
      <dgm:t>
        <a:bodyPr/>
        <a:lstStyle/>
        <a:p>
          <a:endParaRPr lang="en-US"/>
        </a:p>
      </dgm:t>
    </dgm:pt>
    <dgm:pt modelId="{CE393108-19E3-5B4D-9B19-469E0E6BA3A1}">
      <dgm:prSet phldrT="[Text]"/>
      <dgm:spPr/>
      <dgm:t>
        <a:bodyPr/>
        <a:lstStyle/>
        <a:p>
          <a:r>
            <a:rPr lang="zh-CN" altLang="en-US" dirty="0" smtClean="0">
              <a:latin typeface="微软雅黑" panose="020B0503020204020204" pitchFamily="34" charset="-122"/>
              <a:ea typeface="微软雅黑" panose="020B0503020204020204" pitchFamily="34" charset="-122"/>
            </a:rPr>
            <a:t>国外</a:t>
          </a:r>
          <a:endParaRPr lang="en-US" dirty="0">
            <a:latin typeface="微软雅黑" panose="020B0503020204020204" pitchFamily="34" charset="-122"/>
            <a:ea typeface="微软雅黑" panose="020B0503020204020204" pitchFamily="34" charset="-122"/>
          </a:endParaRPr>
        </a:p>
      </dgm:t>
    </dgm:pt>
    <dgm:pt modelId="{A232FB0F-B910-C848-ACF2-3C3F2895E725}" type="parTrans" cxnId="{97070942-5A3A-B945-918A-CE1CC9696199}">
      <dgm:prSet/>
      <dgm:spPr/>
      <dgm:t>
        <a:bodyPr/>
        <a:lstStyle/>
        <a:p>
          <a:endParaRPr lang="en-US">
            <a:latin typeface="微软雅黑" panose="020B0503020204020204" pitchFamily="34" charset="-122"/>
            <a:ea typeface="微软雅黑" panose="020B0503020204020204" pitchFamily="34" charset="-122"/>
          </a:endParaRPr>
        </a:p>
      </dgm:t>
    </dgm:pt>
    <dgm:pt modelId="{2C2739ED-6F86-3844-A97F-9FE92B8C429B}" type="sibTrans" cxnId="{97070942-5A3A-B945-918A-CE1CC9696199}">
      <dgm:prSet/>
      <dgm:spPr/>
      <dgm:t>
        <a:bodyPr/>
        <a:lstStyle/>
        <a:p>
          <a:endParaRPr lang="en-US">
            <a:latin typeface="微软雅黑" panose="020B0503020204020204" pitchFamily="34" charset="-122"/>
            <a:ea typeface="微软雅黑" panose="020B0503020204020204" pitchFamily="34" charset="-122"/>
          </a:endParaRPr>
        </a:p>
      </dgm:t>
    </dgm:pt>
    <dgm:pt modelId="{9ECAA781-A737-4349-BFBB-BC35DCDEF10F}">
      <dgm:prSet phldrT="[Text]" phldr="1"/>
      <dgm:spPr/>
      <dgm:t>
        <a:bodyPr/>
        <a:lstStyle/>
        <a:p>
          <a:endParaRPr lang="en-US">
            <a:latin typeface="微软雅黑" panose="020B0503020204020204" pitchFamily="34" charset="-122"/>
            <a:ea typeface="微软雅黑" panose="020B0503020204020204" pitchFamily="34" charset="-122"/>
          </a:endParaRPr>
        </a:p>
      </dgm:t>
    </dgm:pt>
    <dgm:pt modelId="{806D4420-C703-484A-9F47-DED48B56387B}" type="parTrans" cxnId="{E56D8DE1-5883-A349-921B-38963B73F4B0}">
      <dgm:prSet/>
      <dgm:spPr/>
      <dgm:t>
        <a:bodyPr/>
        <a:lstStyle/>
        <a:p>
          <a:endParaRPr lang="en-US">
            <a:latin typeface="微软雅黑" panose="020B0503020204020204" pitchFamily="34" charset="-122"/>
            <a:ea typeface="微软雅黑" panose="020B0503020204020204" pitchFamily="34" charset="-122"/>
          </a:endParaRPr>
        </a:p>
      </dgm:t>
    </dgm:pt>
    <dgm:pt modelId="{F59C9DF7-CC47-3147-932A-AF94AFB2631D}" type="sibTrans" cxnId="{E56D8DE1-5883-A349-921B-38963B73F4B0}">
      <dgm:prSet/>
      <dgm:spPr/>
      <dgm:t>
        <a:bodyPr/>
        <a:lstStyle/>
        <a:p>
          <a:endParaRPr lang="en-US">
            <a:latin typeface="微软雅黑" panose="020B0503020204020204" pitchFamily="34" charset="-122"/>
            <a:ea typeface="微软雅黑" panose="020B0503020204020204" pitchFamily="34" charset="-122"/>
          </a:endParaRPr>
        </a:p>
      </dgm:t>
    </dgm:pt>
    <dgm:pt modelId="{8DD1CD4D-05F6-0B4F-9961-AC9D123C1B9A}">
      <dgm:prSet phldrT="[Text]" phldr="1"/>
      <dgm:spPr/>
      <dgm:t>
        <a:bodyPr/>
        <a:lstStyle/>
        <a:p>
          <a:endParaRPr lang="en-US">
            <a:latin typeface="微软雅黑" panose="020B0503020204020204" pitchFamily="34" charset="-122"/>
            <a:ea typeface="微软雅黑" panose="020B0503020204020204" pitchFamily="34" charset="-122"/>
          </a:endParaRPr>
        </a:p>
      </dgm:t>
    </dgm:pt>
    <dgm:pt modelId="{33E12B6B-7364-2D45-B300-850AB612EEB1}" type="parTrans" cxnId="{9E244FC0-8F37-514B-B66E-96834A946D06}">
      <dgm:prSet/>
      <dgm:spPr/>
      <dgm:t>
        <a:bodyPr/>
        <a:lstStyle/>
        <a:p>
          <a:endParaRPr lang="en-US">
            <a:latin typeface="微软雅黑" panose="020B0503020204020204" pitchFamily="34" charset="-122"/>
            <a:ea typeface="微软雅黑" panose="020B0503020204020204" pitchFamily="34" charset="-122"/>
          </a:endParaRPr>
        </a:p>
      </dgm:t>
    </dgm:pt>
    <dgm:pt modelId="{9C6D5B8A-9FFB-D740-955F-54068190F71F}" type="sibTrans" cxnId="{9E244FC0-8F37-514B-B66E-96834A946D06}">
      <dgm:prSet/>
      <dgm:spPr/>
      <dgm:t>
        <a:bodyPr/>
        <a:lstStyle/>
        <a:p>
          <a:endParaRPr lang="en-US">
            <a:latin typeface="微软雅黑" panose="020B0503020204020204" pitchFamily="34" charset="-122"/>
            <a:ea typeface="微软雅黑" panose="020B0503020204020204" pitchFamily="34" charset="-122"/>
          </a:endParaRPr>
        </a:p>
      </dgm:t>
    </dgm:pt>
    <dgm:pt modelId="{351487CC-72BC-3540-9CFA-BA6507A7DE6F}">
      <dgm:prSet phldrT="[Text]"/>
      <dgm:spPr/>
      <dgm:t>
        <a:bodyPr/>
        <a:lstStyle/>
        <a:p>
          <a:r>
            <a:rPr lang="zh-CN" altLang="en-US" smtClean="0">
              <a:latin typeface="微软雅黑" panose="020B0503020204020204" pitchFamily="34" charset="-122"/>
              <a:ea typeface="微软雅黑" panose="020B0503020204020204" pitchFamily="34" charset="-122"/>
            </a:rPr>
            <a:t>校外</a:t>
          </a:r>
          <a:endParaRPr lang="en-US" dirty="0">
            <a:latin typeface="微软雅黑" panose="020B0503020204020204" pitchFamily="34" charset="-122"/>
            <a:ea typeface="微软雅黑" panose="020B0503020204020204" pitchFamily="34" charset="-122"/>
          </a:endParaRPr>
        </a:p>
      </dgm:t>
    </dgm:pt>
    <dgm:pt modelId="{03F0BFDA-3C21-ED4E-B03A-442F93962665}" type="parTrans" cxnId="{5056CAEC-5A03-CB47-9999-CD8FB1E6FCDF}">
      <dgm:prSet/>
      <dgm:spPr/>
      <dgm:t>
        <a:bodyPr/>
        <a:lstStyle/>
        <a:p>
          <a:endParaRPr lang="en-US">
            <a:latin typeface="微软雅黑" panose="020B0503020204020204" pitchFamily="34" charset="-122"/>
            <a:ea typeface="微软雅黑" panose="020B0503020204020204" pitchFamily="34" charset="-122"/>
          </a:endParaRPr>
        </a:p>
      </dgm:t>
    </dgm:pt>
    <dgm:pt modelId="{496C308F-5E9A-7548-97BB-7E545ED00860}" type="sibTrans" cxnId="{5056CAEC-5A03-CB47-9999-CD8FB1E6FCDF}">
      <dgm:prSet/>
      <dgm:spPr/>
      <dgm:t>
        <a:bodyPr/>
        <a:lstStyle/>
        <a:p>
          <a:endParaRPr lang="en-US">
            <a:latin typeface="微软雅黑" panose="020B0503020204020204" pitchFamily="34" charset="-122"/>
            <a:ea typeface="微软雅黑" panose="020B0503020204020204" pitchFamily="34" charset="-122"/>
          </a:endParaRPr>
        </a:p>
      </dgm:t>
    </dgm:pt>
    <dgm:pt modelId="{02C63869-AE0E-4941-BA45-E2A8E6004DC2}">
      <dgm:prSet phldrT="[Text]" phldr="1"/>
      <dgm:spPr/>
      <dgm:t>
        <a:bodyPr/>
        <a:lstStyle/>
        <a:p>
          <a:endParaRPr lang="en-US" dirty="0">
            <a:latin typeface="微软雅黑" panose="020B0503020204020204" pitchFamily="34" charset="-122"/>
            <a:ea typeface="微软雅黑" panose="020B0503020204020204" pitchFamily="34" charset="-122"/>
          </a:endParaRPr>
        </a:p>
      </dgm:t>
    </dgm:pt>
    <dgm:pt modelId="{F9E681B9-80B0-D84E-BEC3-688590EAF045}" type="parTrans" cxnId="{84FF05BC-F148-4B4C-9F51-86F501FECA15}">
      <dgm:prSet/>
      <dgm:spPr/>
      <dgm:t>
        <a:bodyPr/>
        <a:lstStyle/>
        <a:p>
          <a:endParaRPr lang="en-US">
            <a:latin typeface="微软雅黑" panose="020B0503020204020204" pitchFamily="34" charset="-122"/>
            <a:ea typeface="微软雅黑" panose="020B0503020204020204" pitchFamily="34" charset="-122"/>
          </a:endParaRPr>
        </a:p>
      </dgm:t>
    </dgm:pt>
    <dgm:pt modelId="{6863186A-28EE-2244-80C6-77FC3D4A61D6}" type="sibTrans" cxnId="{84FF05BC-F148-4B4C-9F51-86F501FECA15}">
      <dgm:prSet/>
      <dgm:spPr/>
      <dgm:t>
        <a:bodyPr/>
        <a:lstStyle/>
        <a:p>
          <a:endParaRPr lang="en-US">
            <a:latin typeface="微软雅黑" panose="020B0503020204020204" pitchFamily="34" charset="-122"/>
            <a:ea typeface="微软雅黑" panose="020B0503020204020204" pitchFamily="34" charset="-122"/>
          </a:endParaRPr>
        </a:p>
      </dgm:t>
    </dgm:pt>
    <dgm:pt modelId="{14B997EC-0CCA-BD41-9C86-FB506A26C5F5}">
      <dgm:prSet phldrT="[Text]" phldr="1"/>
      <dgm:spPr/>
      <dgm:t>
        <a:bodyPr/>
        <a:lstStyle/>
        <a:p>
          <a:endParaRPr lang="en-US" dirty="0">
            <a:latin typeface="微软雅黑" panose="020B0503020204020204" pitchFamily="34" charset="-122"/>
            <a:ea typeface="微软雅黑" panose="020B0503020204020204" pitchFamily="34" charset="-122"/>
          </a:endParaRPr>
        </a:p>
      </dgm:t>
    </dgm:pt>
    <dgm:pt modelId="{3AFD295C-0A7F-A44B-A572-6FB32A21FF08}" type="parTrans" cxnId="{B7803632-CF1F-AA47-89EB-20ED30570086}">
      <dgm:prSet/>
      <dgm:spPr/>
      <dgm:t>
        <a:bodyPr/>
        <a:lstStyle/>
        <a:p>
          <a:endParaRPr lang="en-US">
            <a:latin typeface="微软雅黑" panose="020B0503020204020204" pitchFamily="34" charset="-122"/>
            <a:ea typeface="微软雅黑" panose="020B0503020204020204" pitchFamily="34" charset="-122"/>
          </a:endParaRPr>
        </a:p>
      </dgm:t>
    </dgm:pt>
    <dgm:pt modelId="{B52D398C-FD97-D944-992E-BBA1C8858217}" type="sibTrans" cxnId="{B7803632-CF1F-AA47-89EB-20ED30570086}">
      <dgm:prSet/>
      <dgm:spPr/>
      <dgm:t>
        <a:bodyPr/>
        <a:lstStyle/>
        <a:p>
          <a:endParaRPr lang="en-US">
            <a:latin typeface="微软雅黑" panose="020B0503020204020204" pitchFamily="34" charset="-122"/>
            <a:ea typeface="微软雅黑" panose="020B0503020204020204" pitchFamily="34" charset="-122"/>
          </a:endParaRPr>
        </a:p>
      </dgm:t>
    </dgm:pt>
    <dgm:pt modelId="{6836BA1A-B9DF-9E44-8973-F7E42459A535}">
      <dgm:prSet phldrT="[Text]"/>
      <dgm:spPr/>
      <dgm:t>
        <a:bodyPr/>
        <a:lstStyle/>
        <a:p>
          <a:r>
            <a:rPr lang="zh-CN" altLang="en-US" dirty="0" smtClean="0">
              <a:latin typeface="微软雅黑" panose="020B0503020204020204" pitchFamily="34" charset="-122"/>
              <a:ea typeface="微软雅黑" panose="020B0503020204020204" pitchFamily="34" charset="-122"/>
            </a:rPr>
            <a:t>校内</a:t>
          </a:r>
          <a:endParaRPr lang="en-US" dirty="0">
            <a:latin typeface="微软雅黑" panose="020B0503020204020204" pitchFamily="34" charset="-122"/>
            <a:ea typeface="微软雅黑" panose="020B0503020204020204" pitchFamily="34" charset="-122"/>
          </a:endParaRPr>
        </a:p>
      </dgm:t>
    </dgm:pt>
    <dgm:pt modelId="{60B7DBFB-B241-E343-8F28-5462B6CD0AE5}" type="parTrans" cxnId="{737C456E-C2BD-CB47-8850-06F8482B1DE5}">
      <dgm:prSet/>
      <dgm:spPr/>
      <dgm:t>
        <a:bodyPr/>
        <a:lstStyle/>
        <a:p>
          <a:endParaRPr lang="en-US">
            <a:latin typeface="微软雅黑" panose="020B0503020204020204" pitchFamily="34" charset="-122"/>
            <a:ea typeface="微软雅黑" panose="020B0503020204020204" pitchFamily="34" charset="-122"/>
          </a:endParaRPr>
        </a:p>
      </dgm:t>
    </dgm:pt>
    <dgm:pt modelId="{7EFC55C2-65F3-5C4C-89A3-374EBC3E88C3}" type="sibTrans" cxnId="{737C456E-C2BD-CB47-8850-06F8482B1DE5}">
      <dgm:prSet/>
      <dgm:spPr/>
      <dgm:t>
        <a:bodyPr/>
        <a:lstStyle/>
        <a:p>
          <a:endParaRPr lang="en-US">
            <a:latin typeface="微软雅黑" panose="020B0503020204020204" pitchFamily="34" charset="-122"/>
            <a:ea typeface="微软雅黑" panose="020B0503020204020204" pitchFamily="34" charset="-122"/>
          </a:endParaRPr>
        </a:p>
      </dgm:t>
    </dgm:pt>
    <dgm:pt modelId="{B1ED8515-6D03-844A-BE82-71985BB309FB}">
      <dgm:prSet phldrT="[Text]"/>
      <dgm:spPr/>
      <dgm:t>
        <a:bodyPr/>
        <a:lstStyle/>
        <a:p>
          <a:r>
            <a:rPr lang="zh-CN" altLang="en-US" dirty="0" smtClean="0">
              <a:latin typeface="微软雅黑" panose="020B0503020204020204" pitchFamily="34" charset="-122"/>
              <a:ea typeface="微软雅黑" panose="020B0503020204020204" pitchFamily="34" charset="-122"/>
            </a:rPr>
            <a:t>课</a:t>
          </a:r>
          <a:r>
            <a:rPr lang="zh-CN" altLang="en-US" dirty="0" smtClean="0">
              <a:latin typeface="微软雅黑" panose="020B0503020204020204" pitchFamily="34" charset="-122"/>
              <a:ea typeface="微软雅黑" panose="020B0503020204020204" pitchFamily="34" charset="-122"/>
            </a:rPr>
            <a:t>外</a:t>
          </a:r>
          <a:endParaRPr lang="en-US" dirty="0">
            <a:latin typeface="微软雅黑" panose="020B0503020204020204" pitchFamily="34" charset="-122"/>
            <a:ea typeface="微软雅黑" panose="020B0503020204020204" pitchFamily="34" charset="-122"/>
          </a:endParaRPr>
        </a:p>
      </dgm:t>
    </dgm:pt>
    <dgm:pt modelId="{B2C7B699-3C02-FE44-98F0-CEC61BE775A7}" type="parTrans" cxnId="{587A8382-3A4C-9B45-9496-7EA05F2837AF}">
      <dgm:prSet/>
      <dgm:spPr/>
      <dgm:t>
        <a:bodyPr/>
        <a:lstStyle/>
        <a:p>
          <a:endParaRPr lang="en-US">
            <a:latin typeface="微软雅黑" panose="020B0503020204020204" pitchFamily="34" charset="-122"/>
            <a:ea typeface="微软雅黑" panose="020B0503020204020204" pitchFamily="34" charset="-122"/>
          </a:endParaRPr>
        </a:p>
      </dgm:t>
    </dgm:pt>
    <dgm:pt modelId="{78427240-E881-F446-A509-FD72F4A94605}" type="sibTrans" cxnId="{587A8382-3A4C-9B45-9496-7EA05F2837AF}">
      <dgm:prSet/>
      <dgm:spPr/>
      <dgm:t>
        <a:bodyPr/>
        <a:lstStyle/>
        <a:p>
          <a:endParaRPr lang="en-US">
            <a:latin typeface="微软雅黑" panose="020B0503020204020204" pitchFamily="34" charset="-122"/>
            <a:ea typeface="微软雅黑" panose="020B0503020204020204" pitchFamily="34" charset="-122"/>
          </a:endParaRPr>
        </a:p>
      </dgm:t>
    </dgm:pt>
    <dgm:pt modelId="{F9FDFE30-005C-DE4D-A97D-993A59848058}">
      <dgm:prSet phldrT="[Text]"/>
      <dgm:spPr/>
      <dgm:t>
        <a:bodyPr/>
        <a:lstStyle/>
        <a:p>
          <a:r>
            <a:rPr lang="zh-CN" altLang="en-US" dirty="0" smtClean="0">
              <a:latin typeface="微软雅黑" panose="020B0503020204020204" pitchFamily="34" charset="-122"/>
              <a:ea typeface="微软雅黑" panose="020B0503020204020204" pitchFamily="34" charset="-122"/>
            </a:rPr>
            <a:t>课</a:t>
          </a:r>
          <a:r>
            <a:rPr lang="zh-CN" altLang="en-US" dirty="0" smtClean="0">
              <a:latin typeface="微软雅黑" panose="020B0503020204020204" pitchFamily="34" charset="-122"/>
              <a:ea typeface="微软雅黑" panose="020B0503020204020204" pitchFamily="34" charset="-122"/>
            </a:rPr>
            <a:t>内</a:t>
          </a:r>
          <a:endParaRPr lang="en-US" dirty="0">
            <a:latin typeface="微软雅黑" panose="020B0503020204020204" pitchFamily="34" charset="-122"/>
            <a:ea typeface="微软雅黑" panose="020B0503020204020204" pitchFamily="34" charset="-122"/>
          </a:endParaRPr>
        </a:p>
      </dgm:t>
    </dgm:pt>
    <dgm:pt modelId="{7D3893FA-DA55-9748-A6FA-3FA4936F188E}" type="parTrans" cxnId="{095B5F80-8941-F14C-AE4E-488D4E3E3838}">
      <dgm:prSet/>
      <dgm:spPr/>
      <dgm:t>
        <a:bodyPr/>
        <a:lstStyle/>
        <a:p>
          <a:endParaRPr lang="en-US">
            <a:latin typeface="微软雅黑" panose="020B0503020204020204" pitchFamily="34" charset="-122"/>
            <a:ea typeface="微软雅黑" panose="020B0503020204020204" pitchFamily="34" charset="-122"/>
          </a:endParaRPr>
        </a:p>
      </dgm:t>
    </dgm:pt>
    <dgm:pt modelId="{500CCC9B-8B10-9843-A6BC-7BF607FD75B1}" type="sibTrans" cxnId="{095B5F80-8941-F14C-AE4E-488D4E3E3838}">
      <dgm:prSet/>
      <dgm:spPr/>
      <dgm:t>
        <a:bodyPr/>
        <a:lstStyle/>
        <a:p>
          <a:endParaRPr lang="en-US">
            <a:latin typeface="微软雅黑" panose="020B0503020204020204" pitchFamily="34" charset="-122"/>
            <a:ea typeface="微软雅黑" panose="020B0503020204020204" pitchFamily="34" charset="-122"/>
          </a:endParaRPr>
        </a:p>
      </dgm:t>
    </dgm:pt>
    <dgm:pt modelId="{C375A9EA-6809-DD45-A8BA-0A4198387C69}" type="pres">
      <dgm:prSet presAssocID="{1F91D49A-1F76-2048-8C96-58CB0AF14256}" presName="Name0" presStyleCnt="0">
        <dgm:presLayoutVars>
          <dgm:chMax val="7"/>
          <dgm:dir/>
          <dgm:animLvl val="lvl"/>
          <dgm:resizeHandles val="exact"/>
        </dgm:presLayoutVars>
      </dgm:prSet>
      <dgm:spPr/>
      <dgm:t>
        <a:bodyPr/>
        <a:lstStyle/>
        <a:p>
          <a:endParaRPr lang="zh-CN" altLang="en-US"/>
        </a:p>
      </dgm:t>
    </dgm:pt>
    <dgm:pt modelId="{6BD49620-4A5D-8A4A-8D3D-5DD6D7E44F6E}" type="pres">
      <dgm:prSet presAssocID="{CE393108-19E3-5B4D-9B19-469E0E6BA3A1}" presName="circle1" presStyleLbl="node1" presStyleIdx="0" presStyleCnt="3"/>
      <dgm:spPr>
        <a:solidFill>
          <a:srgbClr val="CC0000"/>
        </a:solidFill>
        <a:ln>
          <a:solidFill>
            <a:srgbClr val="CC0000"/>
          </a:solidFill>
        </a:ln>
      </dgm:spPr>
      <dgm:t>
        <a:bodyPr/>
        <a:lstStyle/>
        <a:p>
          <a:endParaRPr lang="zh-CN" altLang="en-US"/>
        </a:p>
      </dgm:t>
    </dgm:pt>
    <dgm:pt modelId="{5F24DF34-0131-F447-AF5E-7FBC9392FE7B}" type="pres">
      <dgm:prSet presAssocID="{CE393108-19E3-5B4D-9B19-469E0E6BA3A1}" presName="space" presStyleCnt="0"/>
      <dgm:spPr/>
      <dgm:t>
        <a:bodyPr/>
        <a:lstStyle/>
        <a:p>
          <a:endParaRPr lang="zh-CN" altLang="en-US"/>
        </a:p>
      </dgm:t>
    </dgm:pt>
    <dgm:pt modelId="{61578981-0DC7-7B41-8BCF-396F1955244B}" type="pres">
      <dgm:prSet presAssocID="{CE393108-19E3-5B4D-9B19-469E0E6BA3A1}" presName="rect1" presStyleLbl="alignAcc1" presStyleIdx="0" presStyleCnt="3"/>
      <dgm:spPr/>
      <dgm:t>
        <a:bodyPr/>
        <a:lstStyle/>
        <a:p>
          <a:endParaRPr lang="zh-CN" altLang="en-US"/>
        </a:p>
      </dgm:t>
    </dgm:pt>
    <dgm:pt modelId="{D36ABB6F-9958-614B-A752-6F89C72AC8A0}" type="pres">
      <dgm:prSet presAssocID="{351487CC-72BC-3540-9CFA-BA6507A7DE6F}" presName="vertSpace2" presStyleLbl="node1" presStyleIdx="0" presStyleCnt="3"/>
      <dgm:spPr/>
      <dgm:t>
        <a:bodyPr/>
        <a:lstStyle/>
        <a:p>
          <a:endParaRPr lang="zh-CN" altLang="en-US"/>
        </a:p>
      </dgm:t>
    </dgm:pt>
    <dgm:pt modelId="{662A0211-6455-E84D-B246-C04BE8EE4AE9}" type="pres">
      <dgm:prSet presAssocID="{351487CC-72BC-3540-9CFA-BA6507A7DE6F}" presName="circle2" presStyleLbl="node1" presStyleIdx="1" presStyleCnt="3"/>
      <dgm:spPr/>
      <dgm:t>
        <a:bodyPr/>
        <a:lstStyle/>
        <a:p>
          <a:endParaRPr lang="zh-CN" altLang="en-US"/>
        </a:p>
      </dgm:t>
    </dgm:pt>
    <dgm:pt modelId="{996DF448-D77E-3347-9856-F3E7D4FF64D4}" type="pres">
      <dgm:prSet presAssocID="{351487CC-72BC-3540-9CFA-BA6507A7DE6F}" presName="rect2" presStyleLbl="alignAcc1" presStyleIdx="1" presStyleCnt="3"/>
      <dgm:spPr/>
      <dgm:t>
        <a:bodyPr/>
        <a:lstStyle/>
        <a:p>
          <a:endParaRPr lang="zh-CN" altLang="en-US"/>
        </a:p>
      </dgm:t>
    </dgm:pt>
    <dgm:pt modelId="{844B9F30-FD1A-F643-A0E9-016403B7A40B}" type="pres">
      <dgm:prSet presAssocID="{6836BA1A-B9DF-9E44-8973-F7E42459A535}" presName="vertSpace3" presStyleLbl="node1" presStyleIdx="1" presStyleCnt="3"/>
      <dgm:spPr/>
      <dgm:t>
        <a:bodyPr/>
        <a:lstStyle/>
        <a:p>
          <a:endParaRPr lang="zh-CN" altLang="en-US"/>
        </a:p>
      </dgm:t>
    </dgm:pt>
    <dgm:pt modelId="{2DE44B73-0050-7247-B7B1-4D1A3A2B701B}" type="pres">
      <dgm:prSet presAssocID="{6836BA1A-B9DF-9E44-8973-F7E42459A535}" presName="circle3" presStyleLbl="node1" presStyleIdx="2" presStyleCnt="3"/>
      <dgm:spPr/>
      <dgm:t>
        <a:bodyPr/>
        <a:lstStyle/>
        <a:p>
          <a:endParaRPr lang="zh-CN" altLang="en-US"/>
        </a:p>
      </dgm:t>
    </dgm:pt>
    <dgm:pt modelId="{CE6C0FFF-99B4-784D-A604-2C7B77E37C8E}" type="pres">
      <dgm:prSet presAssocID="{6836BA1A-B9DF-9E44-8973-F7E42459A535}" presName="rect3" presStyleLbl="alignAcc1" presStyleIdx="2" presStyleCnt="3"/>
      <dgm:spPr/>
      <dgm:t>
        <a:bodyPr/>
        <a:lstStyle/>
        <a:p>
          <a:endParaRPr lang="zh-CN" altLang="en-US"/>
        </a:p>
      </dgm:t>
    </dgm:pt>
    <dgm:pt modelId="{A99A3A5A-F062-3C46-BA00-BDE67991210B}" type="pres">
      <dgm:prSet presAssocID="{CE393108-19E3-5B4D-9B19-469E0E6BA3A1}" presName="rect1ParTx" presStyleLbl="alignAcc1" presStyleIdx="2" presStyleCnt="3">
        <dgm:presLayoutVars>
          <dgm:chMax val="1"/>
          <dgm:bulletEnabled val="1"/>
        </dgm:presLayoutVars>
      </dgm:prSet>
      <dgm:spPr/>
      <dgm:t>
        <a:bodyPr/>
        <a:lstStyle/>
        <a:p>
          <a:endParaRPr lang="zh-CN" altLang="en-US"/>
        </a:p>
      </dgm:t>
    </dgm:pt>
    <dgm:pt modelId="{2CE0F840-F03D-654B-BA53-8DC5300CFAC7}" type="pres">
      <dgm:prSet presAssocID="{CE393108-19E3-5B4D-9B19-469E0E6BA3A1}" presName="rect1ChTx" presStyleLbl="alignAcc1" presStyleIdx="2" presStyleCnt="3">
        <dgm:presLayoutVars>
          <dgm:bulletEnabled val="1"/>
        </dgm:presLayoutVars>
      </dgm:prSet>
      <dgm:spPr/>
      <dgm:t>
        <a:bodyPr/>
        <a:lstStyle/>
        <a:p>
          <a:endParaRPr lang="zh-CN" altLang="en-US"/>
        </a:p>
      </dgm:t>
    </dgm:pt>
    <dgm:pt modelId="{C86D1B27-0F93-4146-9AE6-4E97D558C5A6}" type="pres">
      <dgm:prSet presAssocID="{351487CC-72BC-3540-9CFA-BA6507A7DE6F}" presName="rect2ParTx" presStyleLbl="alignAcc1" presStyleIdx="2" presStyleCnt="3">
        <dgm:presLayoutVars>
          <dgm:chMax val="1"/>
          <dgm:bulletEnabled val="1"/>
        </dgm:presLayoutVars>
      </dgm:prSet>
      <dgm:spPr/>
      <dgm:t>
        <a:bodyPr/>
        <a:lstStyle/>
        <a:p>
          <a:endParaRPr lang="zh-CN" altLang="en-US"/>
        </a:p>
      </dgm:t>
    </dgm:pt>
    <dgm:pt modelId="{3C94253F-DC4E-3744-8893-3BA86A22C434}" type="pres">
      <dgm:prSet presAssocID="{351487CC-72BC-3540-9CFA-BA6507A7DE6F}" presName="rect2ChTx" presStyleLbl="alignAcc1" presStyleIdx="2" presStyleCnt="3">
        <dgm:presLayoutVars>
          <dgm:bulletEnabled val="1"/>
        </dgm:presLayoutVars>
      </dgm:prSet>
      <dgm:spPr/>
      <dgm:t>
        <a:bodyPr/>
        <a:lstStyle/>
        <a:p>
          <a:endParaRPr lang="zh-CN" altLang="en-US"/>
        </a:p>
      </dgm:t>
    </dgm:pt>
    <dgm:pt modelId="{A49BF119-FDD7-C64F-A8FC-64C876C55531}" type="pres">
      <dgm:prSet presAssocID="{6836BA1A-B9DF-9E44-8973-F7E42459A535}" presName="rect3ParTx" presStyleLbl="alignAcc1" presStyleIdx="2" presStyleCnt="3">
        <dgm:presLayoutVars>
          <dgm:chMax val="1"/>
          <dgm:bulletEnabled val="1"/>
        </dgm:presLayoutVars>
      </dgm:prSet>
      <dgm:spPr/>
      <dgm:t>
        <a:bodyPr/>
        <a:lstStyle/>
        <a:p>
          <a:endParaRPr lang="zh-CN" altLang="en-US"/>
        </a:p>
      </dgm:t>
    </dgm:pt>
    <dgm:pt modelId="{620BE645-BC44-214C-BD89-5A9E37E6557F}" type="pres">
      <dgm:prSet presAssocID="{6836BA1A-B9DF-9E44-8973-F7E42459A535}" presName="rect3ChTx" presStyleLbl="alignAcc1" presStyleIdx="2" presStyleCnt="3">
        <dgm:presLayoutVars>
          <dgm:bulletEnabled val="1"/>
        </dgm:presLayoutVars>
      </dgm:prSet>
      <dgm:spPr/>
      <dgm:t>
        <a:bodyPr/>
        <a:lstStyle/>
        <a:p>
          <a:endParaRPr lang="zh-CN" altLang="en-US"/>
        </a:p>
      </dgm:t>
    </dgm:pt>
  </dgm:ptLst>
  <dgm:cxnLst>
    <dgm:cxn modelId="{E56D8DE1-5883-A349-921B-38963B73F4B0}" srcId="{CE393108-19E3-5B4D-9B19-469E0E6BA3A1}" destId="{9ECAA781-A737-4349-BFBB-BC35DCDEF10F}" srcOrd="0" destOrd="0" parTransId="{806D4420-C703-484A-9F47-DED48B56387B}" sibTransId="{F59C9DF7-CC47-3147-932A-AF94AFB2631D}"/>
    <dgm:cxn modelId="{5056CAEC-5A03-CB47-9999-CD8FB1E6FCDF}" srcId="{1F91D49A-1F76-2048-8C96-58CB0AF14256}" destId="{351487CC-72BC-3540-9CFA-BA6507A7DE6F}" srcOrd="1" destOrd="0" parTransId="{03F0BFDA-3C21-ED4E-B03A-442F93962665}" sibTransId="{496C308F-5E9A-7548-97BB-7E545ED00860}"/>
    <dgm:cxn modelId="{D5D4D502-90F2-0D4B-9973-6E31A66D5817}" type="presOf" srcId="{1F91D49A-1F76-2048-8C96-58CB0AF14256}" destId="{C375A9EA-6809-DD45-A8BA-0A4198387C69}" srcOrd="0" destOrd="0" presId="urn:microsoft.com/office/officeart/2005/8/layout/target3"/>
    <dgm:cxn modelId="{C37E7D70-4600-D44F-A399-19FE9AD87E4A}" type="presOf" srcId="{9ECAA781-A737-4349-BFBB-BC35DCDEF10F}" destId="{2CE0F840-F03D-654B-BA53-8DC5300CFAC7}" srcOrd="0" destOrd="0" presId="urn:microsoft.com/office/officeart/2005/8/layout/target3"/>
    <dgm:cxn modelId="{84FF05BC-F148-4B4C-9F51-86F501FECA15}" srcId="{351487CC-72BC-3540-9CFA-BA6507A7DE6F}" destId="{02C63869-AE0E-4941-BA45-E2A8E6004DC2}" srcOrd="0" destOrd="0" parTransId="{F9E681B9-80B0-D84E-BEC3-688590EAF045}" sibTransId="{6863186A-28EE-2244-80C6-77FC3D4A61D6}"/>
    <dgm:cxn modelId="{095B5F80-8941-F14C-AE4E-488D4E3E3838}" srcId="{6836BA1A-B9DF-9E44-8973-F7E42459A535}" destId="{F9FDFE30-005C-DE4D-A97D-993A59848058}" srcOrd="1" destOrd="0" parTransId="{7D3893FA-DA55-9748-A6FA-3FA4936F188E}" sibTransId="{500CCC9B-8B10-9843-A6BC-7BF607FD75B1}"/>
    <dgm:cxn modelId="{AA57B6BE-5C98-914F-890D-5DA1494E1764}" type="presOf" srcId="{CE393108-19E3-5B4D-9B19-469E0E6BA3A1}" destId="{61578981-0DC7-7B41-8BCF-396F1955244B}" srcOrd="0" destOrd="0" presId="urn:microsoft.com/office/officeart/2005/8/layout/target3"/>
    <dgm:cxn modelId="{737C456E-C2BD-CB47-8850-06F8482B1DE5}" srcId="{1F91D49A-1F76-2048-8C96-58CB0AF14256}" destId="{6836BA1A-B9DF-9E44-8973-F7E42459A535}" srcOrd="2" destOrd="0" parTransId="{60B7DBFB-B241-E343-8F28-5462B6CD0AE5}" sibTransId="{7EFC55C2-65F3-5C4C-89A3-374EBC3E88C3}"/>
    <dgm:cxn modelId="{FE6E6C17-AD72-454D-A5D2-F2EB53345557}" type="presOf" srcId="{351487CC-72BC-3540-9CFA-BA6507A7DE6F}" destId="{C86D1B27-0F93-4146-9AE6-4E97D558C5A6}" srcOrd="1" destOrd="0" presId="urn:microsoft.com/office/officeart/2005/8/layout/target3"/>
    <dgm:cxn modelId="{B7803632-CF1F-AA47-89EB-20ED30570086}" srcId="{351487CC-72BC-3540-9CFA-BA6507A7DE6F}" destId="{14B997EC-0CCA-BD41-9C86-FB506A26C5F5}" srcOrd="1" destOrd="0" parTransId="{3AFD295C-0A7F-A44B-A572-6FB32A21FF08}" sibTransId="{B52D398C-FD97-D944-992E-BBA1C8858217}"/>
    <dgm:cxn modelId="{C69931BF-E392-1A42-9D1D-16FCA361DD83}" type="presOf" srcId="{6836BA1A-B9DF-9E44-8973-F7E42459A535}" destId="{CE6C0FFF-99B4-784D-A604-2C7B77E37C8E}" srcOrd="0" destOrd="0" presId="urn:microsoft.com/office/officeart/2005/8/layout/target3"/>
    <dgm:cxn modelId="{E30F3E8F-D8A3-6E43-9A9E-B06A50CE2FBE}" type="presOf" srcId="{02C63869-AE0E-4941-BA45-E2A8E6004DC2}" destId="{3C94253F-DC4E-3744-8893-3BA86A22C434}" srcOrd="0" destOrd="0" presId="urn:microsoft.com/office/officeart/2005/8/layout/target3"/>
    <dgm:cxn modelId="{0C528BCB-6079-1F4E-8260-5C709572B247}" type="presOf" srcId="{351487CC-72BC-3540-9CFA-BA6507A7DE6F}" destId="{996DF448-D77E-3347-9856-F3E7D4FF64D4}" srcOrd="0" destOrd="0" presId="urn:microsoft.com/office/officeart/2005/8/layout/target3"/>
    <dgm:cxn modelId="{97070942-5A3A-B945-918A-CE1CC9696199}" srcId="{1F91D49A-1F76-2048-8C96-58CB0AF14256}" destId="{CE393108-19E3-5B4D-9B19-469E0E6BA3A1}" srcOrd="0" destOrd="0" parTransId="{A232FB0F-B910-C848-ACF2-3C3F2895E725}" sibTransId="{2C2739ED-6F86-3844-A97F-9FE92B8C429B}"/>
    <dgm:cxn modelId="{9E244FC0-8F37-514B-B66E-96834A946D06}" srcId="{CE393108-19E3-5B4D-9B19-469E0E6BA3A1}" destId="{8DD1CD4D-05F6-0B4F-9961-AC9D123C1B9A}" srcOrd="1" destOrd="0" parTransId="{33E12B6B-7364-2D45-B300-850AB612EEB1}" sibTransId="{9C6D5B8A-9FFB-D740-955F-54068190F71F}"/>
    <dgm:cxn modelId="{0EE99A27-36ED-A94B-8EFF-483E52B28E38}" type="presOf" srcId="{6836BA1A-B9DF-9E44-8973-F7E42459A535}" destId="{A49BF119-FDD7-C64F-A8FC-64C876C55531}" srcOrd="1" destOrd="0" presId="urn:microsoft.com/office/officeart/2005/8/layout/target3"/>
    <dgm:cxn modelId="{1C293F89-4B8B-0F49-AFFD-30C923689AC3}" type="presOf" srcId="{8DD1CD4D-05F6-0B4F-9961-AC9D123C1B9A}" destId="{2CE0F840-F03D-654B-BA53-8DC5300CFAC7}" srcOrd="0" destOrd="1" presId="urn:microsoft.com/office/officeart/2005/8/layout/target3"/>
    <dgm:cxn modelId="{DC7D80DD-7F98-404C-BC3C-8FE42C48AD44}" type="presOf" srcId="{F9FDFE30-005C-DE4D-A97D-993A59848058}" destId="{620BE645-BC44-214C-BD89-5A9E37E6557F}" srcOrd="0" destOrd="1" presId="urn:microsoft.com/office/officeart/2005/8/layout/target3"/>
    <dgm:cxn modelId="{88EC2931-C208-7A44-BD8B-A7C34DDFADD0}" type="presOf" srcId="{14B997EC-0CCA-BD41-9C86-FB506A26C5F5}" destId="{3C94253F-DC4E-3744-8893-3BA86A22C434}" srcOrd="0" destOrd="1" presId="urn:microsoft.com/office/officeart/2005/8/layout/target3"/>
    <dgm:cxn modelId="{2085B526-3F9B-5C47-8271-85E735EAEE5B}" type="presOf" srcId="{CE393108-19E3-5B4D-9B19-469E0E6BA3A1}" destId="{A99A3A5A-F062-3C46-BA00-BDE67991210B}" srcOrd="1" destOrd="0" presId="urn:microsoft.com/office/officeart/2005/8/layout/target3"/>
    <dgm:cxn modelId="{587A8382-3A4C-9B45-9496-7EA05F2837AF}" srcId="{6836BA1A-B9DF-9E44-8973-F7E42459A535}" destId="{B1ED8515-6D03-844A-BE82-71985BB309FB}" srcOrd="0" destOrd="0" parTransId="{B2C7B699-3C02-FE44-98F0-CEC61BE775A7}" sibTransId="{78427240-E881-F446-A509-FD72F4A94605}"/>
    <dgm:cxn modelId="{F23B48FB-F6F7-8742-ABD9-B995F1309867}" type="presOf" srcId="{B1ED8515-6D03-844A-BE82-71985BB309FB}" destId="{620BE645-BC44-214C-BD89-5A9E37E6557F}" srcOrd="0" destOrd="0" presId="urn:microsoft.com/office/officeart/2005/8/layout/target3"/>
    <dgm:cxn modelId="{E08651B2-47A4-3645-9AAF-088750F776DE}" type="presParOf" srcId="{C375A9EA-6809-DD45-A8BA-0A4198387C69}" destId="{6BD49620-4A5D-8A4A-8D3D-5DD6D7E44F6E}" srcOrd="0" destOrd="0" presId="urn:microsoft.com/office/officeart/2005/8/layout/target3"/>
    <dgm:cxn modelId="{7E407D91-09A8-7448-9B2D-F17EFCD1A853}" type="presParOf" srcId="{C375A9EA-6809-DD45-A8BA-0A4198387C69}" destId="{5F24DF34-0131-F447-AF5E-7FBC9392FE7B}" srcOrd="1" destOrd="0" presId="urn:microsoft.com/office/officeart/2005/8/layout/target3"/>
    <dgm:cxn modelId="{7739C538-1F8C-5B40-9FDF-3F2A56F56876}" type="presParOf" srcId="{C375A9EA-6809-DD45-A8BA-0A4198387C69}" destId="{61578981-0DC7-7B41-8BCF-396F1955244B}" srcOrd="2" destOrd="0" presId="urn:microsoft.com/office/officeart/2005/8/layout/target3"/>
    <dgm:cxn modelId="{C76B839E-0378-964B-BAEB-EE3B1A628B38}" type="presParOf" srcId="{C375A9EA-6809-DD45-A8BA-0A4198387C69}" destId="{D36ABB6F-9958-614B-A752-6F89C72AC8A0}" srcOrd="3" destOrd="0" presId="urn:microsoft.com/office/officeart/2005/8/layout/target3"/>
    <dgm:cxn modelId="{4BD2B1BC-40A2-8B45-BB2D-A56BD7ADD706}" type="presParOf" srcId="{C375A9EA-6809-DD45-A8BA-0A4198387C69}" destId="{662A0211-6455-E84D-B246-C04BE8EE4AE9}" srcOrd="4" destOrd="0" presId="urn:microsoft.com/office/officeart/2005/8/layout/target3"/>
    <dgm:cxn modelId="{7393849C-8878-2043-B39E-D3C5FC570F16}" type="presParOf" srcId="{C375A9EA-6809-DD45-A8BA-0A4198387C69}" destId="{996DF448-D77E-3347-9856-F3E7D4FF64D4}" srcOrd="5" destOrd="0" presId="urn:microsoft.com/office/officeart/2005/8/layout/target3"/>
    <dgm:cxn modelId="{46966ED4-84F9-1943-BC90-86F96D2E6725}" type="presParOf" srcId="{C375A9EA-6809-DD45-A8BA-0A4198387C69}" destId="{844B9F30-FD1A-F643-A0E9-016403B7A40B}" srcOrd="6" destOrd="0" presId="urn:microsoft.com/office/officeart/2005/8/layout/target3"/>
    <dgm:cxn modelId="{05C29674-F05A-424B-9A83-DF2184535B4D}" type="presParOf" srcId="{C375A9EA-6809-DD45-A8BA-0A4198387C69}" destId="{2DE44B73-0050-7247-B7B1-4D1A3A2B701B}" srcOrd="7" destOrd="0" presId="urn:microsoft.com/office/officeart/2005/8/layout/target3"/>
    <dgm:cxn modelId="{93D49E8B-6241-6743-8071-C9A470EC5B77}" type="presParOf" srcId="{C375A9EA-6809-DD45-A8BA-0A4198387C69}" destId="{CE6C0FFF-99B4-784D-A604-2C7B77E37C8E}" srcOrd="8" destOrd="0" presId="urn:microsoft.com/office/officeart/2005/8/layout/target3"/>
    <dgm:cxn modelId="{20CDC798-D06A-194B-A1EC-731B0EC604B7}" type="presParOf" srcId="{C375A9EA-6809-DD45-A8BA-0A4198387C69}" destId="{A99A3A5A-F062-3C46-BA00-BDE67991210B}" srcOrd="9" destOrd="0" presId="urn:microsoft.com/office/officeart/2005/8/layout/target3"/>
    <dgm:cxn modelId="{E55ADD59-3ACB-E146-B4DB-4573F05C5678}" type="presParOf" srcId="{C375A9EA-6809-DD45-A8BA-0A4198387C69}" destId="{2CE0F840-F03D-654B-BA53-8DC5300CFAC7}" srcOrd="10" destOrd="0" presId="urn:microsoft.com/office/officeart/2005/8/layout/target3"/>
    <dgm:cxn modelId="{F1A14E6E-9170-314A-B9C6-40E4760EF9EE}" type="presParOf" srcId="{C375A9EA-6809-DD45-A8BA-0A4198387C69}" destId="{C86D1B27-0F93-4146-9AE6-4E97D558C5A6}" srcOrd="11" destOrd="0" presId="urn:microsoft.com/office/officeart/2005/8/layout/target3"/>
    <dgm:cxn modelId="{B8CA1209-69D7-E940-A693-8B8F3DB0D72C}" type="presParOf" srcId="{C375A9EA-6809-DD45-A8BA-0A4198387C69}" destId="{3C94253F-DC4E-3744-8893-3BA86A22C434}" srcOrd="12" destOrd="0" presId="urn:microsoft.com/office/officeart/2005/8/layout/target3"/>
    <dgm:cxn modelId="{A699A0F1-8F87-5445-9362-D4B7D558FB30}" type="presParOf" srcId="{C375A9EA-6809-DD45-A8BA-0A4198387C69}" destId="{A49BF119-FDD7-C64F-A8FC-64C876C55531}" srcOrd="13" destOrd="0" presId="urn:microsoft.com/office/officeart/2005/8/layout/target3"/>
    <dgm:cxn modelId="{84346552-6897-9F4B-A21A-51F9111D5E21}" type="presParOf" srcId="{C375A9EA-6809-DD45-A8BA-0A4198387C69}" destId="{620BE645-BC44-214C-BD89-5A9E37E6557F}"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56E2A3-F8A8-4490-B17F-AB14FAC0E443}"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zh-CN" altLang="en-US"/>
        </a:p>
      </dgm:t>
    </dgm:pt>
    <dgm:pt modelId="{1F2DC70D-5E4C-4BCF-B7D1-40B2F5272730}">
      <dgm:prSet phldrT="[文本]" custT="1"/>
      <dgm:spPr>
        <a:solidFill>
          <a:srgbClr val="CC0000"/>
        </a:solidFill>
      </dgm:spPr>
      <dgm:t>
        <a:bodyPr/>
        <a:lstStyle/>
        <a:p>
          <a:r>
            <a:rPr lang="zh-CN" altLang="en-US" sz="2200" dirty="0" smtClean="0">
              <a:solidFill>
                <a:srgbClr val="FFFFFF"/>
              </a:solidFill>
              <a:latin typeface="黑体" pitchFamily="2" charset="-122"/>
              <a:ea typeface="黑体" pitchFamily="2" charset="-122"/>
            </a:rPr>
            <a:t>背景问卷</a:t>
          </a:r>
          <a:endParaRPr lang="zh-CN" altLang="en-US" sz="2200" dirty="0">
            <a:solidFill>
              <a:srgbClr val="FFFFFF"/>
            </a:solidFill>
            <a:latin typeface="黑体" pitchFamily="2" charset="-122"/>
            <a:ea typeface="黑体" pitchFamily="2" charset="-122"/>
          </a:endParaRPr>
        </a:p>
      </dgm:t>
    </dgm:pt>
    <dgm:pt modelId="{C5A21FF4-5D85-432D-B8B6-1AFCE252F818}" type="parTrans" cxnId="{1DE8F0B1-B057-4152-BE32-F3EC774138F9}">
      <dgm:prSet/>
      <dgm:spPr/>
      <dgm:t>
        <a:bodyPr/>
        <a:lstStyle/>
        <a:p>
          <a:endParaRPr lang="zh-CN" altLang="en-US"/>
        </a:p>
      </dgm:t>
    </dgm:pt>
    <dgm:pt modelId="{C95BD998-EB81-433D-AA6D-0E3BAB42BD4E}" type="sibTrans" cxnId="{1DE8F0B1-B057-4152-BE32-F3EC774138F9}">
      <dgm:prSet/>
      <dgm:spPr>
        <a:solidFill>
          <a:srgbClr val="CC0000"/>
        </a:solidFill>
        <a:ln>
          <a:solidFill>
            <a:srgbClr val="CC0000"/>
          </a:solidFill>
        </a:ln>
      </dgm:spPr>
      <dgm:t>
        <a:bodyPr/>
        <a:lstStyle/>
        <a:p>
          <a:endParaRPr lang="zh-CN" altLang="en-US"/>
        </a:p>
      </dgm:t>
    </dgm:pt>
    <dgm:pt modelId="{E7FF11B3-A423-4DBB-BAD3-6E3832E0F102}">
      <dgm:prSet phldrT="[文本]" custT="1"/>
      <dgm:spPr>
        <a:solidFill>
          <a:srgbClr val="B90000"/>
        </a:solidFill>
        <a:ln>
          <a:solidFill>
            <a:srgbClr val="B90000"/>
          </a:solidFill>
        </a:ln>
      </dgm:spPr>
      <dgm:t>
        <a:bodyPr/>
        <a:lstStyle/>
        <a:p>
          <a:r>
            <a:rPr lang="zh-CN" altLang="en-US" sz="2200" dirty="0" smtClean="0">
              <a:latin typeface="黑体" pitchFamily="2" charset="-122"/>
              <a:ea typeface="黑体" pitchFamily="2" charset="-122"/>
            </a:rPr>
            <a:t>测试平台</a:t>
          </a:r>
          <a:endParaRPr lang="zh-CN" altLang="en-US" sz="2200" dirty="0">
            <a:latin typeface="黑体" pitchFamily="2" charset="-122"/>
            <a:ea typeface="黑体" pitchFamily="2" charset="-122"/>
          </a:endParaRPr>
        </a:p>
      </dgm:t>
    </dgm:pt>
    <dgm:pt modelId="{A83CA266-9C01-4A29-A5CF-B2AA756E1A0D}" type="parTrans" cxnId="{37BC32AA-917D-45E9-9792-4E12B987AF3F}">
      <dgm:prSet/>
      <dgm:spPr/>
      <dgm:t>
        <a:bodyPr/>
        <a:lstStyle/>
        <a:p>
          <a:endParaRPr lang="zh-CN" altLang="en-US"/>
        </a:p>
      </dgm:t>
    </dgm:pt>
    <dgm:pt modelId="{95C2C16F-F7BC-412C-9362-74A8CE23B9B6}" type="sibTrans" cxnId="{37BC32AA-917D-45E9-9792-4E12B987AF3F}">
      <dgm:prSet/>
      <dgm:spPr>
        <a:solidFill>
          <a:srgbClr val="B90000"/>
        </a:solidFill>
        <a:ln>
          <a:solidFill>
            <a:srgbClr val="CC0000"/>
          </a:solidFill>
        </a:ln>
      </dgm:spPr>
      <dgm:t>
        <a:bodyPr/>
        <a:lstStyle/>
        <a:p>
          <a:endParaRPr lang="zh-CN" altLang="en-US"/>
        </a:p>
      </dgm:t>
    </dgm:pt>
    <dgm:pt modelId="{8254EEC8-04A3-4CDB-8ED4-80F54135ACA1}">
      <dgm:prSet phldrT="[文本]" custT="1"/>
      <dgm:spPr>
        <a:solidFill>
          <a:srgbClr val="CC0000"/>
        </a:solidFill>
      </dgm:spPr>
      <dgm:t>
        <a:bodyPr/>
        <a:lstStyle/>
        <a:p>
          <a:r>
            <a:rPr lang="zh-CN" altLang="en-US" sz="2200" dirty="0" smtClean="0">
              <a:solidFill>
                <a:schemeClr val="bg1"/>
              </a:solidFill>
              <a:latin typeface="黑体" pitchFamily="2" charset="-122"/>
              <a:ea typeface="黑体" pitchFamily="2" charset="-122"/>
            </a:rPr>
            <a:t>团队创新实验室</a:t>
          </a:r>
          <a:endParaRPr lang="zh-CN" altLang="en-US" sz="2200" dirty="0">
            <a:solidFill>
              <a:schemeClr val="bg1"/>
            </a:solidFill>
            <a:latin typeface="黑体" pitchFamily="2" charset="-122"/>
            <a:ea typeface="黑体" pitchFamily="2" charset="-122"/>
          </a:endParaRPr>
        </a:p>
      </dgm:t>
    </dgm:pt>
    <dgm:pt modelId="{08997E5D-9CA4-4423-A86F-394531F32A07}" type="parTrans" cxnId="{4AC00041-D651-4844-8736-AABB9A2F3390}">
      <dgm:prSet/>
      <dgm:spPr/>
      <dgm:t>
        <a:bodyPr/>
        <a:lstStyle/>
        <a:p>
          <a:endParaRPr lang="zh-CN" altLang="en-US"/>
        </a:p>
      </dgm:t>
    </dgm:pt>
    <dgm:pt modelId="{2ACBD40D-AF1A-4045-BAE9-A7E6A50B974C}" type="sibTrans" cxnId="{4AC00041-D651-4844-8736-AABB9A2F3390}">
      <dgm:prSet/>
      <dgm:spPr>
        <a:solidFill>
          <a:srgbClr val="CC0000"/>
        </a:solidFill>
        <a:ln>
          <a:solidFill>
            <a:srgbClr val="CC0000"/>
          </a:solidFill>
        </a:ln>
      </dgm:spPr>
      <dgm:t>
        <a:bodyPr/>
        <a:lstStyle/>
        <a:p>
          <a:endParaRPr lang="zh-CN" altLang="en-US"/>
        </a:p>
      </dgm:t>
    </dgm:pt>
    <dgm:pt modelId="{D3AEF972-8FB4-48DC-9535-46DC1726747A}">
      <dgm:prSet phldrT="[文本]" custT="1"/>
      <dgm:spPr>
        <a:noFill/>
        <a:ln>
          <a:solidFill>
            <a:srgbClr val="CC0000"/>
          </a:solidFill>
        </a:ln>
      </dgm:spPr>
      <dgm:t>
        <a:bodyPr lIns="0" rIns="0"/>
        <a:lstStyle/>
        <a:p>
          <a:r>
            <a:rPr lang="en-US" altLang="zh-CN" sz="1800" dirty="0" smtClean="0">
              <a:latin typeface="微软雅黑" panose="020B0503020204020204" pitchFamily="34" charset="-122"/>
              <a:ea typeface="微软雅黑" panose="020B0503020204020204" pitchFamily="34" charset="-122"/>
            </a:rPr>
            <a:t>Stanford </a:t>
          </a:r>
          <a:r>
            <a:rPr lang="en-US" altLang="zh-CN" sz="1800" dirty="0" err="1" smtClean="0">
              <a:latin typeface="微软雅黑" panose="020B0503020204020204" pitchFamily="34" charset="-122"/>
              <a:ea typeface="微软雅黑" panose="020B0503020204020204" pitchFamily="34" charset="-122"/>
            </a:rPr>
            <a:t>DesignX</a:t>
          </a:r>
          <a:r>
            <a:rPr lang="en-US" altLang="zh-CN" sz="1800" dirty="0" smtClean="0">
              <a:latin typeface="微软雅黑" panose="020B0503020204020204" pitchFamily="34" charset="-122"/>
              <a:ea typeface="微软雅黑" panose="020B0503020204020204" pitchFamily="34" charset="-122"/>
            </a:rPr>
            <a:t>  Lab</a:t>
          </a:r>
          <a:endParaRPr lang="zh-CN" altLang="en-US" sz="1800" dirty="0">
            <a:latin typeface="微软雅黑" panose="020B0503020204020204" pitchFamily="34" charset="-122"/>
            <a:ea typeface="微软雅黑" panose="020B0503020204020204" pitchFamily="34" charset="-122"/>
          </a:endParaRPr>
        </a:p>
      </dgm:t>
    </dgm:pt>
    <dgm:pt modelId="{59F197BA-2C64-420E-9AEF-1D154CB59442}" type="parTrans" cxnId="{22852816-F9B7-485C-A798-D05638C322EE}">
      <dgm:prSet/>
      <dgm:spPr/>
      <dgm:t>
        <a:bodyPr/>
        <a:lstStyle/>
        <a:p>
          <a:endParaRPr lang="zh-CN" altLang="en-US"/>
        </a:p>
      </dgm:t>
    </dgm:pt>
    <dgm:pt modelId="{5AB6B0DF-D83C-44C5-A531-D2D00414D180}" type="sibTrans" cxnId="{22852816-F9B7-485C-A798-D05638C322EE}">
      <dgm:prSet/>
      <dgm:spPr/>
      <dgm:t>
        <a:bodyPr/>
        <a:lstStyle/>
        <a:p>
          <a:endParaRPr lang="zh-CN" altLang="en-US"/>
        </a:p>
      </dgm:t>
    </dgm:pt>
    <dgm:pt modelId="{699B7031-A5A1-4568-AB6D-CB36A0179BD1}">
      <dgm:prSet phldrT="[文本]" phldr="1" custT="1"/>
      <dgm:spPr>
        <a:noFill/>
        <a:ln>
          <a:solidFill>
            <a:srgbClr val="CC0000"/>
          </a:solidFill>
        </a:ln>
      </dgm:spPr>
      <dgm:t>
        <a:bodyPr lIns="0" rIns="0"/>
        <a:lstStyle/>
        <a:p>
          <a:endParaRPr lang="zh-CN" altLang="en-US" sz="1800">
            <a:latin typeface="微软雅黑" panose="020B0503020204020204" pitchFamily="34" charset="-122"/>
            <a:ea typeface="微软雅黑" panose="020B0503020204020204" pitchFamily="34" charset="-122"/>
          </a:endParaRPr>
        </a:p>
      </dgm:t>
    </dgm:pt>
    <dgm:pt modelId="{0B54545F-DA70-4108-BE56-AE19F266452C}" type="parTrans" cxnId="{F7BFCCB9-9A6C-4A2A-8E64-AAA990E7DAD4}">
      <dgm:prSet/>
      <dgm:spPr/>
      <dgm:t>
        <a:bodyPr/>
        <a:lstStyle/>
        <a:p>
          <a:endParaRPr lang="zh-CN" altLang="en-US"/>
        </a:p>
      </dgm:t>
    </dgm:pt>
    <dgm:pt modelId="{66EBB2C9-363F-4753-900C-A50C2BEF22DC}" type="sibTrans" cxnId="{F7BFCCB9-9A6C-4A2A-8E64-AAA990E7DAD4}">
      <dgm:prSet/>
      <dgm:spPr/>
      <dgm:t>
        <a:bodyPr/>
        <a:lstStyle/>
        <a:p>
          <a:endParaRPr lang="zh-CN" altLang="en-US"/>
        </a:p>
      </dgm:t>
    </dgm:pt>
    <dgm:pt modelId="{6ED9A000-DB4D-4B83-9E55-A8D1922CE364}">
      <dgm:prSet custT="1"/>
      <dgm:spPr/>
      <dgm:t>
        <a:bodyPr/>
        <a:lstStyle/>
        <a:p>
          <a:r>
            <a:rPr lang="zh-CN" altLang="en-US" sz="2200" dirty="0" smtClean="0">
              <a:latin typeface="黑体" pitchFamily="2" charset="-122"/>
              <a:ea typeface="黑体" pitchFamily="2" charset="-122"/>
            </a:rPr>
            <a:t>全息创新教学实验室</a:t>
          </a:r>
          <a:endParaRPr lang="zh-CN" altLang="en-US" sz="2200" dirty="0">
            <a:latin typeface="黑体" pitchFamily="2" charset="-122"/>
            <a:ea typeface="黑体" pitchFamily="2" charset="-122"/>
          </a:endParaRPr>
        </a:p>
      </dgm:t>
    </dgm:pt>
    <dgm:pt modelId="{EA1D8D97-C935-49E0-BFEC-40DFD4E75BEF}" type="parTrans" cxnId="{B0D51B3F-ACC5-4DF1-AF42-4232B79D0A83}">
      <dgm:prSet/>
      <dgm:spPr/>
      <dgm:t>
        <a:bodyPr/>
        <a:lstStyle/>
        <a:p>
          <a:endParaRPr lang="zh-CN" altLang="en-US"/>
        </a:p>
      </dgm:t>
    </dgm:pt>
    <dgm:pt modelId="{709BBB89-D8F6-4F58-BB81-F5EC1488EF84}" type="sibTrans" cxnId="{B0D51B3F-ACC5-4DF1-AF42-4232B79D0A83}">
      <dgm:prSet/>
      <dgm:spPr/>
      <dgm:t>
        <a:bodyPr/>
        <a:lstStyle/>
        <a:p>
          <a:endParaRPr lang="zh-CN" altLang="en-US"/>
        </a:p>
      </dgm:t>
    </dgm:pt>
    <dgm:pt modelId="{29CFE3FD-A04A-4ABF-B47F-A0FAA47D386B}">
      <dgm:prSet custT="1"/>
      <dgm:spPr/>
      <dgm:t>
        <a:bodyPr lIns="0" rIns="0"/>
        <a:lstStyle/>
        <a:p>
          <a:r>
            <a:rPr lang="zh-CN" altLang="en-US" sz="1800" dirty="0" smtClean="0"/>
            <a:t>文字</a:t>
          </a:r>
          <a:endParaRPr lang="zh-CN" altLang="en-US" sz="1800" dirty="0"/>
        </a:p>
      </dgm:t>
    </dgm:pt>
    <dgm:pt modelId="{AE122201-9B5D-409D-A691-705B35455447}" type="parTrans" cxnId="{ACC4F270-0D33-4735-8075-60B810597C59}">
      <dgm:prSet/>
      <dgm:spPr/>
      <dgm:t>
        <a:bodyPr/>
        <a:lstStyle/>
        <a:p>
          <a:endParaRPr lang="zh-CN" altLang="en-US"/>
        </a:p>
      </dgm:t>
    </dgm:pt>
    <dgm:pt modelId="{63975FB5-9BB5-4547-895D-C31B43F0786A}" type="sibTrans" cxnId="{ACC4F270-0D33-4735-8075-60B810597C59}">
      <dgm:prSet/>
      <dgm:spPr/>
      <dgm:t>
        <a:bodyPr/>
        <a:lstStyle/>
        <a:p>
          <a:endParaRPr lang="zh-CN" altLang="en-US"/>
        </a:p>
      </dgm:t>
    </dgm:pt>
    <dgm:pt modelId="{0AECF001-0DB2-4F85-9901-5494928D4BB6}">
      <dgm:prSet phldrT="[文本]" phldr="1" custT="1"/>
      <dgm:spPr>
        <a:ln>
          <a:solidFill>
            <a:srgbClr val="B90000"/>
          </a:solidFill>
        </a:ln>
      </dgm:spPr>
      <dgm:t>
        <a:bodyPr lIns="0" rIns="0"/>
        <a:lstStyle/>
        <a:p>
          <a:endParaRPr lang="zh-CN" altLang="en-US" sz="1800"/>
        </a:p>
      </dgm:t>
    </dgm:pt>
    <dgm:pt modelId="{0AA760EA-FA15-4397-9836-A2B3AE538EEF}" type="sibTrans" cxnId="{3616028B-9F0E-4EBC-9906-46B3B7EF90FF}">
      <dgm:prSet/>
      <dgm:spPr/>
      <dgm:t>
        <a:bodyPr/>
        <a:lstStyle/>
        <a:p>
          <a:endParaRPr lang="zh-CN" altLang="en-US"/>
        </a:p>
      </dgm:t>
    </dgm:pt>
    <dgm:pt modelId="{52FF506E-2FEA-4217-9164-39BB14DE339E}" type="parTrans" cxnId="{3616028B-9F0E-4EBC-9906-46B3B7EF90FF}">
      <dgm:prSet/>
      <dgm:spPr/>
      <dgm:t>
        <a:bodyPr/>
        <a:lstStyle/>
        <a:p>
          <a:endParaRPr lang="zh-CN" altLang="en-US"/>
        </a:p>
      </dgm:t>
    </dgm:pt>
    <dgm:pt modelId="{FE6DDC1F-56A6-4AA7-8CB1-7FC917ED3E94}">
      <dgm:prSet phldrT="[文本]" phldr="1" custT="1"/>
      <dgm:spPr>
        <a:ln>
          <a:solidFill>
            <a:srgbClr val="B90000"/>
          </a:solidFill>
        </a:ln>
      </dgm:spPr>
      <dgm:t>
        <a:bodyPr lIns="0" rIns="0"/>
        <a:lstStyle/>
        <a:p>
          <a:endParaRPr lang="zh-CN" altLang="en-US" sz="1800"/>
        </a:p>
      </dgm:t>
    </dgm:pt>
    <dgm:pt modelId="{F337E0E4-78E9-486E-AD06-26B1C88DCC83}" type="sibTrans" cxnId="{B199919F-961D-4EF3-BA17-86D145C089B0}">
      <dgm:prSet/>
      <dgm:spPr/>
      <dgm:t>
        <a:bodyPr/>
        <a:lstStyle/>
        <a:p>
          <a:endParaRPr lang="zh-CN" altLang="en-US"/>
        </a:p>
      </dgm:t>
    </dgm:pt>
    <dgm:pt modelId="{CB181DB0-18A5-4FDB-9A34-926475B0FA50}" type="parTrans" cxnId="{B199919F-961D-4EF3-BA17-86D145C089B0}">
      <dgm:prSet/>
      <dgm:spPr/>
      <dgm:t>
        <a:bodyPr/>
        <a:lstStyle/>
        <a:p>
          <a:endParaRPr lang="zh-CN" altLang="en-US"/>
        </a:p>
      </dgm:t>
    </dgm:pt>
    <dgm:pt modelId="{5173D24A-674C-4558-AAC4-74F89DCAAE0F}">
      <dgm:prSet phldrT="[文本]" phldr="1" custT="1"/>
      <dgm:spPr>
        <a:noFill/>
        <a:ln>
          <a:solidFill>
            <a:srgbClr val="CC0000"/>
          </a:solidFill>
        </a:ln>
      </dgm:spPr>
      <dgm:t>
        <a:bodyPr lIns="0" rIns="0"/>
        <a:lstStyle/>
        <a:p>
          <a:endParaRPr lang="zh-CN" altLang="en-US" sz="1800"/>
        </a:p>
      </dgm:t>
    </dgm:pt>
    <dgm:pt modelId="{6FADB5B5-C9F4-41BE-AEC7-6F4098C631B2}" type="sibTrans" cxnId="{FDD5BF6C-E991-4DC9-A46C-2AFC57753C67}">
      <dgm:prSet/>
      <dgm:spPr/>
      <dgm:t>
        <a:bodyPr/>
        <a:lstStyle/>
        <a:p>
          <a:endParaRPr lang="zh-CN" altLang="en-US"/>
        </a:p>
      </dgm:t>
    </dgm:pt>
    <dgm:pt modelId="{C5DA6540-32BF-4729-A602-248A98BBFC2C}" type="parTrans" cxnId="{FDD5BF6C-E991-4DC9-A46C-2AFC57753C67}">
      <dgm:prSet/>
      <dgm:spPr/>
      <dgm:t>
        <a:bodyPr/>
        <a:lstStyle/>
        <a:p>
          <a:endParaRPr lang="zh-CN" altLang="en-US"/>
        </a:p>
      </dgm:t>
    </dgm:pt>
    <dgm:pt modelId="{A248C280-3F53-4CA7-8458-ADC800CA1918}">
      <dgm:prSet phldrT="[文本]" phldr="1" custT="1"/>
      <dgm:spPr>
        <a:noFill/>
        <a:ln>
          <a:solidFill>
            <a:srgbClr val="CC0000"/>
          </a:solidFill>
        </a:ln>
      </dgm:spPr>
      <dgm:t>
        <a:bodyPr lIns="0" rIns="0"/>
        <a:lstStyle/>
        <a:p>
          <a:endParaRPr lang="zh-CN" altLang="en-US" sz="1800"/>
        </a:p>
      </dgm:t>
    </dgm:pt>
    <dgm:pt modelId="{489AA241-29B6-4ECA-AD44-8AEA0101B5A3}" type="sibTrans" cxnId="{6C98D452-89A0-4718-B87E-A4AFE90CD4E5}">
      <dgm:prSet/>
      <dgm:spPr/>
      <dgm:t>
        <a:bodyPr/>
        <a:lstStyle/>
        <a:p>
          <a:endParaRPr lang="zh-CN" altLang="en-US"/>
        </a:p>
      </dgm:t>
    </dgm:pt>
    <dgm:pt modelId="{ADF8D54A-6973-42D6-97C7-4DEE3A7DA90F}" type="parTrans" cxnId="{6C98D452-89A0-4718-B87E-A4AFE90CD4E5}">
      <dgm:prSet/>
      <dgm:spPr/>
      <dgm:t>
        <a:bodyPr/>
        <a:lstStyle/>
        <a:p>
          <a:endParaRPr lang="zh-CN" altLang="en-US"/>
        </a:p>
      </dgm:t>
    </dgm:pt>
    <dgm:pt modelId="{52826876-CCD0-41BE-9642-01A9C5EB4D61}" type="pres">
      <dgm:prSet presAssocID="{F356E2A3-F8A8-4490-B17F-AB14FAC0E443}" presName="Name0" presStyleCnt="0">
        <dgm:presLayoutVars>
          <dgm:dir/>
          <dgm:animLvl val="lvl"/>
          <dgm:resizeHandles val="exact"/>
        </dgm:presLayoutVars>
      </dgm:prSet>
      <dgm:spPr/>
      <dgm:t>
        <a:bodyPr/>
        <a:lstStyle/>
        <a:p>
          <a:endParaRPr lang="en-US"/>
        </a:p>
      </dgm:t>
    </dgm:pt>
    <dgm:pt modelId="{F9F3DA84-4D27-4595-94E4-C3B65B99F185}" type="pres">
      <dgm:prSet presAssocID="{F356E2A3-F8A8-4490-B17F-AB14FAC0E443}" presName="tSp" presStyleCnt="0"/>
      <dgm:spPr/>
    </dgm:pt>
    <dgm:pt modelId="{029D0058-890E-4919-8BC6-33DEE66447B5}" type="pres">
      <dgm:prSet presAssocID="{F356E2A3-F8A8-4490-B17F-AB14FAC0E443}" presName="bSp" presStyleCnt="0"/>
      <dgm:spPr/>
    </dgm:pt>
    <dgm:pt modelId="{B988F8EA-62E7-4DCA-9C4E-6668484DF587}" type="pres">
      <dgm:prSet presAssocID="{F356E2A3-F8A8-4490-B17F-AB14FAC0E443}" presName="process" presStyleCnt="0"/>
      <dgm:spPr/>
    </dgm:pt>
    <dgm:pt modelId="{73358D08-E6EF-46DD-9963-FB09C21B67E8}" type="pres">
      <dgm:prSet presAssocID="{1F2DC70D-5E4C-4BCF-B7D1-40B2F5272730}" presName="composite1" presStyleCnt="0"/>
      <dgm:spPr/>
    </dgm:pt>
    <dgm:pt modelId="{B1030E87-3798-4C1D-B63A-A56725722181}" type="pres">
      <dgm:prSet presAssocID="{1F2DC70D-5E4C-4BCF-B7D1-40B2F5272730}" presName="dummyNode1" presStyleLbl="node1" presStyleIdx="0" presStyleCnt="4"/>
      <dgm:spPr/>
    </dgm:pt>
    <dgm:pt modelId="{4A928F37-55C7-4E72-9EB6-1A1E9E23621E}" type="pres">
      <dgm:prSet presAssocID="{1F2DC70D-5E4C-4BCF-B7D1-40B2F5272730}" presName="childNode1" presStyleLbl="bgAcc1" presStyleIdx="0" presStyleCnt="4">
        <dgm:presLayoutVars>
          <dgm:bulletEnabled val="1"/>
        </dgm:presLayoutVars>
      </dgm:prSet>
      <dgm:spPr/>
      <dgm:t>
        <a:bodyPr/>
        <a:lstStyle/>
        <a:p>
          <a:endParaRPr lang="zh-CN" altLang="en-US"/>
        </a:p>
      </dgm:t>
    </dgm:pt>
    <dgm:pt modelId="{88020974-647B-48F0-84AE-59611BD833C9}" type="pres">
      <dgm:prSet presAssocID="{1F2DC70D-5E4C-4BCF-B7D1-40B2F5272730}" presName="childNode1tx" presStyleLbl="bgAcc1" presStyleIdx="0" presStyleCnt="4">
        <dgm:presLayoutVars>
          <dgm:bulletEnabled val="1"/>
        </dgm:presLayoutVars>
      </dgm:prSet>
      <dgm:spPr/>
      <dgm:t>
        <a:bodyPr/>
        <a:lstStyle/>
        <a:p>
          <a:endParaRPr lang="zh-CN" altLang="en-US"/>
        </a:p>
      </dgm:t>
    </dgm:pt>
    <dgm:pt modelId="{6BD38B7B-E9D2-47E3-9DF5-D183C21A4A4F}" type="pres">
      <dgm:prSet presAssocID="{1F2DC70D-5E4C-4BCF-B7D1-40B2F5272730}" presName="parentNode1" presStyleLbl="node1" presStyleIdx="0" presStyleCnt="4" custScaleY="129584">
        <dgm:presLayoutVars>
          <dgm:chMax val="1"/>
          <dgm:bulletEnabled val="1"/>
        </dgm:presLayoutVars>
      </dgm:prSet>
      <dgm:spPr/>
      <dgm:t>
        <a:bodyPr/>
        <a:lstStyle/>
        <a:p>
          <a:endParaRPr lang="zh-CN" altLang="en-US"/>
        </a:p>
      </dgm:t>
    </dgm:pt>
    <dgm:pt modelId="{954D4254-8235-4E30-A5C4-220EF353800E}" type="pres">
      <dgm:prSet presAssocID="{1F2DC70D-5E4C-4BCF-B7D1-40B2F5272730}" presName="connSite1" presStyleCnt="0"/>
      <dgm:spPr/>
    </dgm:pt>
    <dgm:pt modelId="{CA9C3428-4B66-43B7-A76B-E77D07CDBA99}" type="pres">
      <dgm:prSet presAssocID="{C95BD998-EB81-433D-AA6D-0E3BAB42BD4E}" presName="Name9" presStyleLbl="sibTrans2D1" presStyleIdx="0" presStyleCnt="3"/>
      <dgm:spPr/>
      <dgm:t>
        <a:bodyPr/>
        <a:lstStyle/>
        <a:p>
          <a:endParaRPr lang="en-US"/>
        </a:p>
      </dgm:t>
    </dgm:pt>
    <dgm:pt modelId="{694DCB8A-03B1-4408-91B2-EAAF3D6D1DC3}" type="pres">
      <dgm:prSet presAssocID="{E7FF11B3-A423-4DBB-BAD3-6E3832E0F102}" presName="composite2" presStyleCnt="0"/>
      <dgm:spPr/>
    </dgm:pt>
    <dgm:pt modelId="{87FCDB92-8F86-40F1-9739-4E40A227BD83}" type="pres">
      <dgm:prSet presAssocID="{E7FF11B3-A423-4DBB-BAD3-6E3832E0F102}" presName="dummyNode2" presStyleLbl="node1" presStyleIdx="0" presStyleCnt="4"/>
      <dgm:spPr/>
    </dgm:pt>
    <dgm:pt modelId="{E21BD536-2A06-4CA9-8629-6CEAB8BB892D}" type="pres">
      <dgm:prSet presAssocID="{E7FF11B3-A423-4DBB-BAD3-6E3832E0F102}" presName="childNode2" presStyleLbl="bgAcc1" presStyleIdx="1" presStyleCnt="4">
        <dgm:presLayoutVars>
          <dgm:bulletEnabled val="1"/>
        </dgm:presLayoutVars>
      </dgm:prSet>
      <dgm:spPr/>
      <dgm:t>
        <a:bodyPr/>
        <a:lstStyle/>
        <a:p>
          <a:endParaRPr lang="zh-CN" altLang="en-US"/>
        </a:p>
      </dgm:t>
    </dgm:pt>
    <dgm:pt modelId="{1EC3EAD3-9E55-4889-986B-F0074E79C4BC}" type="pres">
      <dgm:prSet presAssocID="{E7FF11B3-A423-4DBB-BAD3-6E3832E0F102}" presName="childNode2tx" presStyleLbl="bgAcc1" presStyleIdx="1" presStyleCnt="4">
        <dgm:presLayoutVars>
          <dgm:bulletEnabled val="1"/>
        </dgm:presLayoutVars>
      </dgm:prSet>
      <dgm:spPr/>
      <dgm:t>
        <a:bodyPr/>
        <a:lstStyle/>
        <a:p>
          <a:endParaRPr lang="zh-CN" altLang="en-US"/>
        </a:p>
      </dgm:t>
    </dgm:pt>
    <dgm:pt modelId="{442788D0-512E-4281-897D-87C6ADB70BC3}" type="pres">
      <dgm:prSet presAssocID="{E7FF11B3-A423-4DBB-BAD3-6E3832E0F102}" presName="parentNode2" presStyleLbl="node1" presStyleIdx="1" presStyleCnt="4" custScaleY="129584">
        <dgm:presLayoutVars>
          <dgm:chMax val="0"/>
          <dgm:bulletEnabled val="1"/>
        </dgm:presLayoutVars>
      </dgm:prSet>
      <dgm:spPr/>
      <dgm:t>
        <a:bodyPr/>
        <a:lstStyle/>
        <a:p>
          <a:endParaRPr lang="zh-CN" altLang="en-US"/>
        </a:p>
      </dgm:t>
    </dgm:pt>
    <dgm:pt modelId="{5ED15357-7200-422B-9B81-3CA0B40DBE34}" type="pres">
      <dgm:prSet presAssocID="{E7FF11B3-A423-4DBB-BAD3-6E3832E0F102}" presName="connSite2" presStyleCnt="0"/>
      <dgm:spPr/>
    </dgm:pt>
    <dgm:pt modelId="{C287CE33-CC10-4B9D-9187-3B2F7A850CCF}" type="pres">
      <dgm:prSet presAssocID="{95C2C16F-F7BC-412C-9362-74A8CE23B9B6}" presName="Name18" presStyleLbl="sibTrans2D1" presStyleIdx="1" presStyleCnt="3"/>
      <dgm:spPr/>
      <dgm:t>
        <a:bodyPr/>
        <a:lstStyle/>
        <a:p>
          <a:endParaRPr lang="en-US"/>
        </a:p>
      </dgm:t>
    </dgm:pt>
    <dgm:pt modelId="{68430B46-38ED-4B16-B31F-32D73A73A444}" type="pres">
      <dgm:prSet presAssocID="{8254EEC8-04A3-4CDB-8ED4-80F54135ACA1}" presName="composite1" presStyleCnt="0"/>
      <dgm:spPr/>
    </dgm:pt>
    <dgm:pt modelId="{DA03B6E7-47E4-4585-B7EF-BC7A1065FE2F}" type="pres">
      <dgm:prSet presAssocID="{8254EEC8-04A3-4CDB-8ED4-80F54135ACA1}" presName="dummyNode1" presStyleLbl="node1" presStyleIdx="1" presStyleCnt="4"/>
      <dgm:spPr/>
    </dgm:pt>
    <dgm:pt modelId="{C0F7F877-A401-41C2-ACB1-1FD21101E9FD}" type="pres">
      <dgm:prSet presAssocID="{8254EEC8-04A3-4CDB-8ED4-80F54135ACA1}" presName="childNode1" presStyleLbl="bgAcc1" presStyleIdx="2" presStyleCnt="4">
        <dgm:presLayoutVars>
          <dgm:bulletEnabled val="1"/>
        </dgm:presLayoutVars>
      </dgm:prSet>
      <dgm:spPr/>
      <dgm:t>
        <a:bodyPr/>
        <a:lstStyle/>
        <a:p>
          <a:endParaRPr lang="zh-CN" altLang="en-US"/>
        </a:p>
      </dgm:t>
    </dgm:pt>
    <dgm:pt modelId="{38BADD8B-1382-4453-8A4D-25F6FA9D3997}" type="pres">
      <dgm:prSet presAssocID="{8254EEC8-04A3-4CDB-8ED4-80F54135ACA1}" presName="childNode1tx" presStyleLbl="bgAcc1" presStyleIdx="2" presStyleCnt="4">
        <dgm:presLayoutVars>
          <dgm:bulletEnabled val="1"/>
        </dgm:presLayoutVars>
      </dgm:prSet>
      <dgm:spPr/>
      <dgm:t>
        <a:bodyPr/>
        <a:lstStyle/>
        <a:p>
          <a:endParaRPr lang="zh-CN" altLang="en-US"/>
        </a:p>
      </dgm:t>
    </dgm:pt>
    <dgm:pt modelId="{8BFACF83-576F-4857-B83F-A108FBBD8BD3}" type="pres">
      <dgm:prSet presAssocID="{8254EEC8-04A3-4CDB-8ED4-80F54135ACA1}" presName="parentNode1" presStyleLbl="node1" presStyleIdx="2" presStyleCnt="4" custScaleY="129584">
        <dgm:presLayoutVars>
          <dgm:chMax val="1"/>
          <dgm:bulletEnabled val="1"/>
        </dgm:presLayoutVars>
      </dgm:prSet>
      <dgm:spPr/>
      <dgm:t>
        <a:bodyPr/>
        <a:lstStyle/>
        <a:p>
          <a:endParaRPr lang="zh-CN" altLang="en-US"/>
        </a:p>
      </dgm:t>
    </dgm:pt>
    <dgm:pt modelId="{3F2A31A8-4864-4BE1-B043-EB3EE9A9AEFF}" type="pres">
      <dgm:prSet presAssocID="{8254EEC8-04A3-4CDB-8ED4-80F54135ACA1}" presName="connSite1" presStyleCnt="0"/>
      <dgm:spPr/>
    </dgm:pt>
    <dgm:pt modelId="{EBD1DC32-F20F-49AF-85F6-DAA555A9F9A8}" type="pres">
      <dgm:prSet presAssocID="{2ACBD40D-AF1A-4045-BAE9-A7E6A50B974C}" presName="Name9" presStyleLbl="sibTrans2D1" presStyleIdx="2" presStyleCnt="3"/>
      <dgm:spPr/>
      <dgm:t>
        <a:bodyPr/>
        <a:lstStyle/>
        <a:p>
          <a:endParaRPr lang="en-US"/>
        </a:p>
      </dgm:t>
    </dgm:pt>
    <dgm:pt modelId="{B9182BAC-8CAB-448B-8F83-3B2C7A872880}" type="pres">
      <dgm:prSet presAssocID="{6ED9A000-DB4D-4B83-9E55-A8D1922CE364}" presName="composite2" presStyleCnt="0"/>
      <dgm:spPr/>
    </dgm:pt>
    <dgm:pt modelId="{9E0A9A7E-5D32-449B-9968-D47891D48A89}" type="pres">
      <dgm:prSet presAssocID="{6ED9A000-DB4D-4B83-9E55-A8D1922CE364}" presName="dummyNode2" presStyleLbl="node1" presStyleIdx="2" presStyleCnt="4"/>
      <dgm:spPr/>
    </dgm:pt>
    <dgm:pt modelId="{7108F939-C12B-4942-9E06-2A1E306E51C6}" type="pres">
      <dgm:prSet presAssocID="{6ED9A000-DB4D-4B83-9E55-A8D1922CE364}" presName="childNode2" presStyleLbl="bgAcc1" presStyleIdx="3" presStyleCnt="4">
        <dgm:presLayoutVars>
          <dgm:bulletEnabled val="1"/>
        </dgm:presLayoutVars>
      </dgm:prSet>
      <dgm:spPr/>
      <dgm:t>
        <a:bodyPr/>
        <a:lstStyle/>
        <a:p>
          <a:endParaRPr lang="zh-CN" altLang="en-US"/>
        </a:p>
      </dgm:t>
    </dgm:pt>
    <dgm:pt modelId="{38FF2FC1-C687-40E9-9CBD-B70902B17664}" type="pres">
      <dgm:prSet presAssocID="{6ED9A000-DB4D-4B83-9E55-A8D1922CE364}" presName="childNode2tx" presStyleLbl="bgAcc1" presStyleIdx="3" presStyleCnt="4">
        <dgm:presLayoutVars>
          <dgm:bulletEnabled val="1"/>
        </dgm:presLayoutVars>
      </dgm:prSet>
      <dgm:spPr/>
      <dgm:t>
        <a:bodyPr/>
        <a:lstStyle/>
        <a:p>
          <a:endParaRPr lang="zh-CN" altLang="en-US"/>
        </a:p>
      </dgm:t>
    </dgm:pt>
    <dgm:pt modelId="{E132AB61-AB03-43B3-9B3D-B8B12FC99D32}" type="pres">
      <dgm:prSet presAssocID="{6ED9A000-DB4D-4B83-9E55-A8D1922CE364}" presName="parentNode2" presStyleLbl="node1" presStyleIdx="3" presStyleCnt="4" custScaleY="129584">
        <dgm:presLayoutVars>
          <dgm:chMax val="0"/>
          <dgm:bulletEnabled val="1"/>
        </dgm:presLayoutVars>
      </dgm:prSet>
      <dgm:spPr/>
      <dgm:t>
        <a:bodyPr/>
        <a:lstStyle/>
        <a:p>
          <a:endParaRPr lang="zh-CN" altLang="en-US"/>
        </a:p>
      </dgm:t>
    </dgm:pt>
    <dgm:pt modelId="{0DC9DF33-8691-4B2B-8E12-9F5C585FEBE5}" type="pres">
      <dgm:prSet presAssocID="{6ED9A000-DB4D-4B83-9E55-A8D1922CE364}" presName="connSite2" presStyleCnt="0"/>
      <dgm:spPr/>
    </dgm:pt>
  </dgm:ptLst>
  <dgm:cxnLst>
    <dgm:cxn modelId="{ACC4F270-0D33-4735-8075-60B810597C59}" srcId="{6ED9A000-DB4D-4B83-9E55-A8D1922CE364}" destId="{29CFE3FD-A04A-4ABF-B47F-A0FAA47D386B}" srcOrd="0" destOrd="0" parTransId="{AE122201-9B5D-409D-A691-705B35455447}" sibTransId="{63975FB5-9BB5-4547-895D-C31B43F0786A}"/>
    <dgm:cxn modelId="{B0D51B3F-ACC5-4DF1-AF42-4232B79D0A83}" srcId="{F356E2A3-F8A8-4490-B17F-AB14FAC0E443}" destId="{6ED9A000-DB4D-4B83-9E55-A8D1922CE364}" srcOrd="3" destOrd="0" parTransId="{EA1D8D97-C935-49E0-BFEC-40DFD4E75BEF}" sibTransId="{709BBB89-D8F6-4F58-BB81-F5EC1488EF84}"/>
    <dgm:cxn modelId="{C870430D-FB70-B646-BA80-F79763FEB618}" type="presOf" srcId="{A248C280-3F53-4CA7-8458-ADC800CA1918}" destId="{88020974-647B-48F0-84AE-59611BD833C9}" srcOrd="1" destOrd="0" presId="urn:microsoft.com/office/officeart/2005/8/layout/hProcess4"/>
    <dgm:cxn modelId="{FBC2B46D-98B2-B748-BB5A-C01DC46EC723}" type="presOf" srcId="{29CFE3FD-A04A-4ABF-B47F-A0FAA47D386B}" destId="{7108F939-C12B-4942-9E06-2A1E306E51C6}" srcOrd="0" destOrd="0" presId="urn:microsoft.com/office/officeart/2005/8/layout/hProcess4"/>
    <dgm:cxn modelId="{29CECFD0-8FAB-A14C-AA3F-886637C7914B}" type="presOf" srcId="{2ACBD40D-AF1A-4045-BAE9-A7E6A50B974C}" destId="{EBD1DC32-F20F-49AF-85F6-DAA555A9F9A8}" srcOrd="0" destOrd="0" presId="urn:microsoft.com/office/officeart/2005/8/layout/hProcess4"/>
    <dgm:cxn modelId="{F7BFCCB9-9A6C-4A2A-8E64-AAA990E7DAD4}" srcId="{8254EEC8-04A3-4CDB-8ED4-80F54135ACA1}" destId="{699B7031-A5A1-4568-AB6D-CB36A0179BD1}" srcOrd="1" destOrd="0" parTransId="{0B54545F-DA70-4108-BE56-AE19F266452C}" sibTransId="{66EBB2C9-363F-4753-900C-A50C2BEF22DC}"/>
    <dgm:cxn modelId="{37BC32AA-917D-45E9-9792-4E12B987AF3F}" srcId="{F356E2A3-F8A8-4490-B17F-AB14FAC0E443}" destId="{E7FF11B3-A423-4DBB-BAD3-6E3832E0F102}" srcOrd="1" destOrd="0" parTransId="{A83CA266-9C01-4A29-A5CF-B2AA756E1A0D}" sibTransId="{95C2C16F-F7BC-412C-9362-74A8CE23B9B6}"/>
    <dgm:cxn modelId="{DB234A76-891A-804D-AC9E-5AA559EDA058}" type="presOf" srcId="{D3AEF972-8FB4-48DC-9535-46DC1726747A}" destId="{38BADD8B-1382-4453-8A4D-25F6FA9D3997}" srcOrd="1" destOrd="0" presId="urn:microsoft.com/office/officeart/2005/8/layout/hProcess4"/>
    <dgm:cxn modelId="{6C98D452-89A0-4718-B87E-A4AFE90CD4E5}" srcId="{1F2DC70D-5E4C-4BCF-B7D1-40B2F5272730}" destId="{A248C280-3F53-4CA7-8458-ADC800CA1918}" srcOrd="0" destOrd="0" parTransId="{ADF8D54A-6973-42D6-97C7-4DEE3A7DA90F}" sibTransId="{489AA241-29B6-4ECA-AD44-8AEA0101B5A3}"/>
    <dgm:cxn modelId="{EA120237-A569-7746-B2BC-039C4635F394}" type="presOf" srcId="{D3AEF972-8FB4-48DC-9535-46DC1726747A}" destId="{C0F7F877-A401-41C2-ACB1-1FD21101E9FD}" srcOrd="0" destOrd="0" presId="urn:microsoft.com/office/officeart/2005/8/layout/hProcess4"/>
    <dgm:cxn modelId="{8704B693-2477-7F4C-93B9-16568223C143}" type="presOf" srcId="{0AECF001-0DB2-4F85-9901-5494928D4BB6}" destId="{1EC3EAD3-9E55-4889-986B-F0074E79C4BC}" srcOrd="1" destOrd="1" presId="urn:microsoft.com/office/officeart/2005/8/layout/hProcess4"/>
    <dgm:cxn modelId="{702788CC-F2C0-1643-A70C-EA8DF7C0081D}" type="presOf" srcId="{29CFE3FD-A04A-4ABF-B47F-A0FAA47D386B}" destId="{38FF2FC1-C687-40E9-9CBD-B70902B17664}" srcOrd="1" destOrd="0" presId="urn:microsoft.com/office/officeart/2005/8/layout/hProcess4"/>
    <dgm:cxn modelId="{C7D6EE75-9450-4448-8779-289D1B9C7646}" type="presOf" srcId="{E7FF11B3-A423-4DBB-BAD3-6E3832E0F102}" destId="{442788D0-512E-4281-897D-87C6ADB70BC3}" srcOrd="0" destOrd="0" presId="urn:microsoft.com/office/officeart/2005/8/layout/hProcess4"/>
    <dgm:cxn modelId="{4AC00041-D651-4844-8736-AABB9A2F3390}" srcId="{F356E2A3-F8A8-4490-B17F-AB14FAC0E443}" destId="{8254EEC8-04A3-4CDB-8ED4-80F54135ACA1}" srcOrd="2" destOrd="0" parTransId="{08997E5D-9CA4-4423-A86F-394531F32A07}" sibTransId="{2ACBD40D-AF1A-4045-BAE9-A7E6A50B974C}"/>
    <dgm:cxn modelId="{A65F9F39-F6E5-BD40-9DA9-676A1206C9D7}" type="presOf" srcId="{95C2C16F-F7BC-412C-9362-74A8CE23B9B6}" destId="{C287CE33-CC10-4B9D-9187-3B2F7A850CCF}" srcOrd="0" destOrd="0" presId="urn:microsoft.com/office/officeart/2005/8/layout/hProcess4"/>
    <dgm:cxn modelId="{ED99A0BF-4479-7D4C-AE33-F8E87CED6A31}" type="presOf" srcId="{1F2DC70D-5E4C-4BCF-B7D1-40B2F5272730}" destId="{6BD38B7B-E9D2-47E3-9DF5-D183C21A4A4F}" srcOrd="0" destOrd="0" presId="urn:microsoft.com/office/officeart/2005/8/layout/hProcess4"/>
    <dgm:cxn modelId="{80839CCE-DA83-4B4C-919B-16429C8977EA}" type="presOf" srcId="{A248C280-3F53-4CA7-8458-ADC800CA1918}" destId="{4A928F37-55C7-4E72-9EB6-1A1E9E23621E}" srcOrd="0" destOrd="0" presId="urn:microsoft.com/office/officeart/2005/8/layout/hProcess4"/>
    <dgm:cxn modelId="{BFB4B319-A575-5943-9DAB-6518CBCB3838}" type="presOf" srcId="{5173D24A-674C-4558-AAC4-74F89DCAAE0F}" destId="{4A928F37-55C7-4E72-9EB6-1A1E9E23621E}" srcOrd="0" destOrd="1" presId="urn:microsoft.com/office/officeart/2005/8/layout/hProcess4"/>
    <dgm:cxn modelId="{22852816-F9B7-485C-A798-D05638C322EE}" srcId="{8254EEC8-04A3-4CDB-8ED4-80F54135ACA1}" destId="{D3AEF972-8FB4-48DC-9535-46DC1726747A}" srcOrd="0" destOrd="0" parTransId="{59F197BA-2C64-420E-9AEF-1D154CB59442}" sibTransId="{5AB6B0DF-D83C-44C5-A531-D2D00414D180}"/>
    <dgm:cxn modelId="{1DE8F0B1-B057-4152-BE32-F3EC774138F9}" srcId="{F356E2A3-F8A8-4490-B17F-AB14FAC0E443}" destId="{1F2DC70D-5E4C-4BCF-B7D1-40B2F5272730}" srcOrd="0" destOrd="0" parTransId="{C5A21FF4-5D85-432D-B8B6-1AFCE252F818}" sibTransId="{C95BD998-EB81-433D-AA6D-0E3BAB42BD4E}"/>
    <dgm:cxn modelId="{FDD5BF6C-E991-4DC9-A46C-2AFC57753C67}" srcId="{1F2DC70D-5E4C-4BCF-B7D1-40B2F5272730}" destId="{5173D24A-674C-4558-AAC4-74F89DCAAE0F}" srcOrd="1" destOrd="0" parTransId="{C5DA6540-32BF-4729-A602-248A98BBFC2C}" sibTransId="{6FADB5B5-C9F4-41BE-AEC7-6F4098C631B2}"/>
    <dgm:cxn modelId="{B199919F-961D-4EF3-BA17-86D145C089B0}" srcId="{E7FF11B3-A423-4DBB-BAD3-6E3832E0F102}" destId="{FE6DDC1F-56A6-4AA7-8CB1-7FC917ED3E94}" srcOrd="0" destOrd="0" parTransId="{CB181DB0-18A5-4FDB-9A34-926475B0FA50}" sibTransId="{F337E0E4-78E9-486E-AD06-26B1C88DCC83}"/>
    <dgm:cxn modelId="{3060B077-7BF3-9944-A8C1-174B67B4FACD}" type="presOf" srcId="{FE6DDC1F-56A6-4AA7-8CB1-7FC917ED3E94}" destId="{1EC3EAD3-9E55-4889-986B-F0074E79C4BC}" srcOrd="1" destOrd="0" presId="urn:microsoft.com/office/officeart/2005/8/layout/hProcess4"/>
    <dgm:cxn modelId="{68F68E3A-D5E8-8D4B-A2E3-F28608675162}" type="presOf" srcId="{8254EEC8-04A3-4CDB-8ED4-80F54135ACA1}" destId="{8BFACF83-576F-4857-B83F-A108FBBD8BD3}" srcOrd="0" destOrd="0" presId="urn:microsoft.com/office/officeart/2005/8/layout/hProcess4"/>
    <dgm:cxn modelId="{C0A7010A-6CB0-F94A-ADC0-585A5860DC4F}" type="presOf" srcId="{0AECF001-0DB2-4F85-9901-5494928D4BB6}" destId="{E21BD536-2A06-4CA9-8629-6CEAB8BB892D}" srcOrd="0" destOrd="1" presId="urn:microsoft.com/office/officeart/2005/8/layout/hProcess4"/>
    <dgm:cxn modelId="{FC1B8FBF-A29D-904B-96DD-8B78A348C8A0}" type="presOf" srcId="{699B7031-A5A1-4568-AB6D-CB36A0179BD1}" destId="{38BADD8B-1382-4453-8A4D-25F6FA9D3997}" srcOrd="1" destOrd="1" presId="urn:microsoft.com/office/officeart/2005/8/layout/hProcess4"/>
    <dgm:cxn modelId="{810185D0-B8FF-9244-B234-513ADC4BD52E}" type="presOf" srcId="{F356E2A3-F8A8-4490-B17F-AB14FAC0E443}" destId="{52826876-CCD0-41BE-9642-01A9C5EB4D61}" srcOrd="0" destOrd="0" presId="urn:microsoft.com/office/officeart/2005/8/layout/hProcess4"/>
    <dgm:cxn modelId="{48FFCE8F-7C9B-E744-A8D8-5F56282BDA89}" type="presOf" srcId="{C95BD998-EB81-433D-AA6D-0E3BAB42BD4E}" destId="{CA9C3428-4B66-43B7-A76B-E77D07CDBA99}" srcOrd="0" destOrd="0" presId="urn:microsoft.com/office/officeart/2005/8/layout/hProcess4"/>
    <dgm:cxn modelId="{7FAAF9EB-CD59-4842-AD18-6A65892C3604}" type="presOf" srcId="{6ED9A000-DB4D-4B83-9E55-A8D1922CE364}" destId="{E132AB61-AB03-43B3-9B3D-B8B12FC99D32}" srcOrd="0" destOrd="0" presId="urn:microsoft.com/office/officeart/2005/8/layout/hProcess4"/>
    <dgm:cxn modelId="{390860C0-E729-D845-B386-EF99426B0150}" type="presOf" srcId="{699B7031-A5A1-4568-AB6D-CB36A0179BD1}" destId="{C0F7F877-A401-41C2-ACB1-1FD21101E9FD}" srcOrd="0" destOrd="1" presId="urn:microsoft.com/office/officeart/2005/8/layout/hProcess4"/>
    <dgm:cxn modelId="{43A46ADF-854F-C942-A201-1D8F00E91C63}" type="presOf" srcId="{FE6DDC1F-56A6-4AA7-8CB1-7FC917ED3E94}" destId="{E21BD536-2A06-4CA9-8629-6CEAB8BB892D}" srcOrd="0" destOrd="0" presId="urn:microsoft.com/office/officeart/2005/8/layout/hProcess4"/>
    <dgm:cxn modelId="{6A126857-AB86-CE48-85A6-FA3E57A17BBB}" type="presOf" srcId="{5173D24A-674C-4558-AAC4-74F89DCAAE0F}" destId="{88020974-647B-48F0-84AE-59611BD833C9}" srcOrd="1" destOrd="1" presId="urn:microsoft.com/office/officeart/2005/8/layout/hProcess4"/>
    <dgm:cxn modelId="{3616028B-9F0E-4EBC-9906-46B3B7EF90FF}" srcId="{E7FF11B3-A423-4DBB-BAD3-6E3832E0F102}" destId="{0AECF001-0DB2-4F85-9901-5494928D4BB6}" srcOrd="1" destOrd="0" parTransId="{52FF506E-2FEA-4217-9164-39BB14DE339E}" sibTransId="{0AA760EA-FA15-4397-9836-A2B3AE538EEF}"/>
    <dgm:cxn modelId="{87E6ECB0-6442-5544-9365-6D3DAE28C707}" type="presParOf" srcId="{52826876-CCD0-41BE-9642-01A9C5EB4D61}" destId="{F9F3DA84-4D27-4595-94E4-C3B65B99F185}" srcOrd="0" destOrd="0" presId="urn:microsoft.com/office/officeart/2005/8/layout/hProcess4"/>
    <dgm:cxn modelId="{406235E0-B689-CE47-94D3-3E1B70179431}" type="presParOf" srcId="{52826876-CCD0-41BE-9642-01A9C5EB4D61}" destId="{029D0058-890E-4919-8BC6-33DEE66447B5}" srcOrd="1" destOrd="0" presId="urn:microsoft.com/office/officeart/2005/8/layout/hProcess4"/>
    <dgm:cxn modelId="{D614672C-FB68-334E-A93D-A1E7DD74AF2E}" type="presParOf" srcId="{52826876-CCD0-41BE-9642-01A9C5EB4D61}" destId="{B988F8EA-62E7-4DCA-9C4E-6668484DF587}" srcOrd="2" destOrd="0" presId="urn:microsoft.com/office/officeart/2005/8/layout/hProcess4"/>
    <dgm:cxn modelId="{31CDF94E-3473-1047-AC0A-3205F8B9811E}" type="presParOf" srcId="{B988F8EA-62E7-4DCA-9C4E-6668484DF587}" destId="{73358D08-E6EF-46DD-9963-FB09C21B67E8}" srcOrd="0" destOrd="0" presId="urn:microsoft.com/office/officeart/2005/8/layout/hProcess4"/>
    <dgm:cxn modelId="{DE33EFF2-0AFB-1446-A504-E138DA83242A}" type="presParOf" srcId="{73358D08-E6EF-46DD-9963-FB09C21B67E8}" destId="{B1030E87-3798-4C1D-B63A-A56725722181}" srcOrd="0" destOrd="0" presId="urn:microsoft.com/office/officeart/2005/8/layout/hProcess4"/>
    <dgm:cxn modelId="{108B6B5B-A77C-624E-9D3F-63DAC3A48CE7}" type="presParOf" srcId="{73358D08-E6EF-46DD-9963-FB09C21B67E8}" destId="{4A928F37-55C7-4E72-9EB6-1A1E9E23621E}" srcOrd="1" destOrd="0" presId="urn:microsoft.com/office/officeart/2005/8/layout/hProcess4"/>
    <dgm:cxn modelId="{F71DFF01-B575-1D4A-8F66-D97C2EBD83F9}" type="presParOf" srcId="{73358D08-E6EF-46DD-9963-FB09C21B67E8}" destId="{88020974-647B-48F0-84AE-59611BD833C9}" srcOrd="2" destOrd="0" presId="urn:microsoft.com/office/officeart/2005/8/layout/hProcess4"/>
    <dgm:cxn modelId="{19C66DE4-7EF1-7644-A895-CC6EDD873DA0}" type="presParOf" srcId="{73358D08-E6EF-46DD-9963-FB09C21B67E8}" destId="{6BD38B7B-E9D2-47E3-9DF5-D183C21A4A4F}" srcOrd="3" destOrd="0" presId="urn:microsoft.com/office/officeart/2005/8/layout/hProcess4"/>
    <dgm:cxn modelId="{9C27FE04-CEA9-E649-A8E1-795907D9B143}" type="presParOf" srcId="{73358D08-E6EF-46DD-9963-FB09C21B67E8}" destId="{954D4254-8235-4E30-A5C4-220EF353800E}" srcOrd="4" destOrd="0" presId="urn:microsoft.com/office/officeart/2005/8/layout/hProcess4"/>
    <dgm:cxn modelId="{DE144FE6-7DBA-4A43-B640-9E1447BE87FC}" type="presParOf" srcId="{B988F8EA-62E7-4DCA-9C4E-6668484DF587}" destId="{CA9C3428-4B66-43B7-A76B-E77D07CDBA99}" srcOrd="1" destOrd="0" presId="urn:microsoft.com/office/officeart/2005/8/layout/hProcess4"/>
    <dgm:cxn modelId="{9E1068F0-4F0F-5E4C-909B-62768DA7F0A4}" type="presParOf" srcId="{B988F8EA-62E7-4DCA-9C4E-6668484DF587}" destId="{694DCB8A-03B1-4408-91B2-EAAF3D6D1DC3}" srcOrd="2" destOrd="0" presId="urn:microsoft.com/office/officeart/2005/8/layout/hProcess4"/>
    <dgm:cxn modelId="{E755FBA8-DE33-EA4F-95E1-7A8AF81F4CEC}" type="presParOf" srcId="{694DCB8A-03B1-4408-91B2-EAAF3D6D1DC3}" destId="{87FCDB92-8F86-40F1-9739-4E40A227BD83}" srcOrd="0" destOrd="0" presId="urn:microsoft.com/office/officeart/2005/8/layout/hProcess4"/>
    <dgm:cxn modelId="{B08173F9-A979-744C-BA56-27C2530B5411}" type="presParOf" srcId="{694DCB8A-03B1-4408-91B2-EAAF3D6D1DC3}" destId="{E21BD536-2A06-4CA9-8629-6CEAB8BB892D}" srcOrd="1" destOrd="0" presId="urn:microsoft.com/office/officeart/2005/8/layout/hProcess4"/>
    <dgm:cxn modelId="{B1620CE8-D823-0645-B95C-D405A7D075C7}" type="presParOf" srcId="{694DCB8A-03B1-4408-91B2-EAAF3D6D1DC3}" destId="{1EC3EAD3-9E55-4889-986B-F0074E79C4BC}" srcOrd="2" destOrd="0" presId="urn:microsoft.com/office/officeart/2005/8/layout/hProcess4"/>
    <dgm:cxn modelId="{E8123103-D746-D041-A6EE-E41728B61592}" type="presParOf" srcId="{694DCB8A-03B1-4408-91B2-EAAF3D6D1DC3}" destId="{442788D0-512E-4281-897D-87C6ADB70BC3}" srcOrd="3" destOrd="0" presId="urn:microsoft.com/office/officeart/2005/8/layout/hProcess4"/>
    <dgm:cxn modelId="{C3C36DF1-6AA1-CE4F-90E0-B851A8E47386}" type="presParOf" srcId="{694DCB8A-03B1-4408-91B2-EAAF3D6D1DC3}" destId="{5ED15357-7200-422B-9B81-3CA0B40DBE34}" srcOrd="4" destOrd="0" presId="urn:microsoft.com/office/officeart/2005/8/layout/hProcess4"/>
    <dgm:cxn modelId="{25227E09-2F0D-594B-8141-D10D66D03AF9}" type="presParOf" srcId="{B988F8EA-62E7-4DCA-9C4E-6668484DF587}" destId="{C287CE33-CC10-4B9D-9187-3B2F7A850CCF}" srcOrd="3" destOrd="0" presId="urn:microsoft.com/office/officeart/2005/8/layout/hProcess4"/>
    <dgm:cxn modelId="{8BF1D88D-FE93-8C43-9AC6-451E5F21BC42}" type="presParOf" srcId="{B988F8EA-62E7-4DCA-9C4E-6668484DF587}" destId="{68430B46-38ED-4B16-B31F-32D73A73A444}" srcOrd="4" destOrd="0" presId="urn:microsoft.com/office/officeart/2005/8/layout/hProcess4"/>
    <dgm:cxn modelId="{6F529EDC-8703-3F4F-8AF8-A4A686C083EA}" type="presParOf" srcId="{68430B46-38ED-4B16-B31F-32D73A73A444}" destId="{DA03B6E7-47E4-4585-B7EF-BC7A1065FE2F}" srcOrd="0" destOrd="0" presId="urn:microsoft.com/office/officeart/2005/8/layout/hProcess4"/>
    <dgm:cxn modelId="{DFB4BF1C-7FCC-214E-8DDA-11CA0A12EC36}" type="presParOf" srcId="{68430B46-38ED-4B16-B31F-32D73A73A444}" destId="{C0F7F877-A401-41C2-ACB1-1FD21101E9FD}" srcOrd="1" destOrd="0" presId="urn:microsoft.com/office/officeart/2005/8/layout/hProcess4"/>
    <dgm:cxn modelId="{86520DF1-43D4-CE47-93F5-A2C739EB7767}" type="presParOf" srcId="{68430B46-38ED-4B16-B31F-32D73A73A444}" destId="{38BADD8B-1382-4453-8A4D-25F6FA9D3997}" srcOrd="2" destOrd="0" presId="urn:microsoft.com/office/officeart/2005/8/layout/hProcess4"/>
    <dgm:cxn modelId="{637B0304-E2A7-AC4A-A308-B1ED0D9EFC7B}" type="presParOf" srcId="{68430B46-38ED-4B16-B31F-32D73A73A444}" destId="{8BFACF83-576F-4857-B83F-A108FBBD8BD3}" srcOrd="3" destOrd="0" presId="urn:microsoft.com/office/officeart/2005/8/layout/hProcess4"/>
    <dgm:cxn modelId="{C382B03F-E48B-9B45-B50F-4702E745AF2C}" type="presParOf" srcId="{68430B46-38ED-4B16-B31F-32D73A73A444}" destId="{3F2A31A8-4864-4BE1-B043-EB3EE9A9AEFF}" srcOrd="4" destOrd="0" presId="urn:microsoft.com/office/officeart/2005/8/layout/hProcess4"/>
    <dgm:cxn modelId="{C552EB84-BB35-5347-AB36-BFFE4D76CB34}" type="presParOf" srcId="{B988F8EA-62E7-4DCA-9C4E-6668484DF587}" destId="{EBD1DC32-F20F-49AF-85F6-DAA555A9F9A8}" srcOrd="5" destOrd="0" presId="urn:microsoft.com/office/officeart/2005/8/layout/hProcess4"/>
    <dgm:cxn modelId="{9841EB72-04C8-C345-B7E4-FA5AAFF07F05}" type="presParOf" srcId="{B988F8EA-62E7-4DCA-9C4E-6668484DF587}" destId="{B9182BAC-8CAB-448B-8F83-3B2C7A872880}" srcOrd="6" destOrd="0" presId="urn:microsoft.com/office/officeart/2005/8/layout/hProcess4"/>
    <dgm:cxn modelId="{00988443-8CB1-9140-B8BA-A26769707AFB}" type="presParOf" srcId="{B9182BAC-8CAB-448B-8F83-3B2C7A872880}" destId="{9E0A9A7E-5D32-449B-9968-D47891D48A89}" srcOrd="0" destOrd="0" presId="urn:microsoft.com/office/officeart/2005/8/layout/hProcess4"/>
    <dgm:cxn modelId="{E60E96EA-7719-0945-8450-72C9AF764472}" type="presParOf" srcId="{B9182BAC-8CAB-448B-8F83-3B2C7A872880}" destId="{7108F939-C12B-4942-9E06-2A1E306E51C6}" srcOrd="1" destOrd="0" presId="urn:microsoft.com/office/officeart/2005/8/layout/hProcess4"/>
    <dgm:cxn modelId="{A785B492-989B-B544-BC2B-04D23B7F70B6}" type="presParOf" srcId="{B9182BAC-8CAB-448B-8F83-3B2C7A872880}" destId="{38FF2FC1-C687-40E9-9CBD-B70902B17664}" srcOrd="2" destOrd="0" presId="urn:microsoft.com/office/officeart/2005/8/layout/hProcess4"/>
    <dgm:cxn modelId="{D7A0CF58-8F7D-4949-A527-277F05814D80}" type="presParOf" srcId="{B9182BAC-8CAB-448B-8F83-3B2C7A872880}" destId="{E132AB61-AB03-43B3-9B3D-B8B12FC99D32}" srcOrd="3" destOrd="0" presId="urn:microsoft.com/office/officeart/2005/8/layout/hProcess4"/>
    <dgm:cxn modelId="{8A82CE10-4BDA-F443-A52C-2D66F77A4605}" type="presParOf" srcId="{B9182BAC-8CAB-448B-8F83-3B2C7A872880}" destId="{0DC9DF33-8691-4B2B-8E12-9F5C585FEBE5}" srcOrd="4" destOrd="0" presId="urn:microsoft.com/office/officeart/2005/8/layout/h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91D49A-1F76-2048-8C96-58CB0AF14256}" type="doc">
      <dgm:prSet loTypeId="urn:microsoft.com/office/officeart/2005/8/layout/target3" loCatId="" qsTypeId="urn:microsoft.com/office/officeart/2005/8/quickstyle/simple4" qsCatId="simple" csTypeId="urn:microsoft.com/office/officeart/2005/8/colors/colorful2" csCatId="colorful" phldr="1"/>
      <dgm:spPr/>
      <dgm:t>
        <a:bodyPr/>
        <a:lstStyle/>
        <a:p>
          <a:endParaRPr lang="en-US"/>
        </a:p>
      </dgm:t>
    </dgm:pt>
    <dgm:pt modelId="{CE393108-19E3-5B4D-9B19-469E0E6BA3A1}">
      <dgm:prSet phldrT="[Text]" custT="1"/>
      <dgm:spPr/>
      <dgm:t>
        <a:bodyPr/>
        <a:lstStyle/>
        <a:p>
          <a:r>
            <a:rPr lang="zh-CN" altLang="en-US" sz="1600" dirty="0" smtClean="0">
              <a:latin typeface="微软雅黑" panose="020B0503020204020204" pitchFamily="34" charset="-122"/>
              <a:ea typeface="微软雅黑" panose="020B0503020204020204" pitchFamily="34" charset="-122"/>
            </a:rPr>
            <a:t>国外</a:t>
          </a:r>
          <a:endParaRPr lang="en-US" sz="2600" dirty="0">
            <a:latin typeface="微软雅黑" panose="020B0503020204020204" pitchFamily="34" charset="-122"/>
            <a:ea typeface="微软雅黑" panose="020B0503020204020204" pitchFamily="34" charset="-122"/>
          </a:endParaRPr>
        </a:p>
      </dgm:t>
    </dgm:pt>
    <dgm:pt modelId="{A232FB0F-B910-C848-ACF2-3C3F2895E725}" type="parTrans" cxnId="{97070942-5A3A-B945-918A-CE1CC9696199}">
      <dgm:prSet/>
      <dgm:spPr/>
      <dgm:t>
        <a:bodyPr/>
        <a:lstStyle/>
        <a:p>
          <a:endParaRPr lang="en-US">
            <a:latin typeface="微软雅黑" panose="020B0503020204020204" pitchFamily="34" charset="-122"/>
            <a:ea typeface="微软雅黑" panose="020B0503020204020204" pitchFamily="34" charset="-122"/>
          </a:endParaRPr>
        </a:p>
      </dgm:t>
    </dgm:pt>
    <dgm:pt modelId="{2C2739ED-6F86-3844-A97F-9FE92B8C429B}" type="sibTrans" cxnId="{97070942-5A3A-B945-918A-CE1CC9696199}">
      <dgm:prSet/>
      <dgm:spPr/>
      <dgm:t>
        <a:bodyPr/>
        <a:lstStyle/>
        <a:p>
          <a:endParaRPr lang="en-US">
            <a:latin typeface="微软雅黑" panose="020B0503020204020204" pitchFamily="34" charset="-122"/>
            <a:ea typeface="微软雅黑" panose="020B0503020204020204" pitchFamily="34" charset="-122"/>
          </a:endParaRPr>
        </a:p>
      </dgm:t>
    </dgm:pt>
    <dgm:pt modelId="{9ECAA781-A737-4349-BFBB-BC35DCDEF10F}">
      <dgm:prSet phldrT="[Text]" phldr="1"/>
      <dgm:spPr/>
      <dgm:t>
        <a:bodyPr/>
        <a:lstStyle/>
        <a:p>
          <a:endParaRPr lang="en-US">
            <a:latin typeface="微软雅黑" panose="020B0503020204020204" pitchFamily="34" charset="-122"/>
            <a:ea typeface="微软雅黑" panose="020B0503020204020204" pitchFamily="34" charset="-122"/>
          </a:endParaRPr>
        </a:p>
      </dgm:t>
    </dgm:pt>
    <dgm:pt modelId="{806D4420-C703-484A-9F47-DED48B56387B}" type="parTrans" cxnId="{E56D8DE1-5883-A349-921B-38963B73F4B0}">
      <dgm:prSet/>
      <dgm:spPr/>
      <dgm:t>
        <a:bodyPr/>
        <a:lstStyle/>
        <a:p>
          <a:endParaRPr lang="en-US">
            <a:latin typeface="微软雅黑" panose="020B0503020204020204" pitchFamily="34" charset="-122"/>
            <a:ea typeface="微软雅黑" panose="020B0503020204020204" pitchFamily="34" charset="-122"/>
          </a:endParaRPr>
        </a:p>
      </dgm:t>
    </dgm:pt>
    <dgm:pt modelId="{F59C9DF7-CC47-3147-932A-AF94AFB2631D}" type="sibTrans" cxnId="{E56D8DE1-5883-A349-921B-38963B73F4B0}">
      <dgm:prSet/>
      <dgm:spPr/>
      <dgm:t>
        <a:bodyPr/>
        <a:lstStyle/>
        <a:p>
          <a:endParaRPr lang="en-US">
            <a:latin typeface="微软雅黑" panose="020B0503020204020204" pitchFamily="34" charset="-122"/>
            <a:ea typeface="微软雅黑" panose="020B0503020204020204" pitchFamily="34" charset="-122"/>
          </a:endParaRPr>
        </a:p>
      </dgm:t>
    </dgm:pt>
    <dgm:pt modelId="{8DD1CD4D-05F6-0B4F-9961-AC9D123C1B9A}">
      <dgm:prSet phldrT="[Text]" phldr="1"/>
      <dgm:spPr/>
      <dgm:t>
        <a:bodyPr/>
        <a:lstStyle/>
        <a:p>
          <a:endParaRPr lang="en-US">
            <a:latin typeface="微软雅黑" panose="020B0503020204020204" pitchFamily="34" charset="-122"/>
            <a:ea typeface="微软雅黑" panose="020B0503020204020204" pitchFamily="34" charset="-122"/>
          </a:endParaRPr>
        </a:p>
      </dgm:t>
    </dgm:pt>
    <dgm:pt modelId="{33E12B6B-7364-2D45-B300-850AB612EEB1}" type="parTrans" cxnId="{9E244FC0-8F37-514B-B66E-96834A946D06}">
      <dgm:prSet/>
      <dgm:spPr/>
      <dgm:t>
        <a:bodyPr/>
        <a:lstStyle/>
        <a:p>
          <a:endParaRPr lang="en-US">
            <a:latin typeface="微软雅黑" panose="020B0503020204020204" pitchFamily="34" charset="-122"/>
            <a:ea typeface="微软雅黑" panose="020B0503020204020204" pitchFamily="34" charset="-122"/>
          </a:endParaRPr>
        </a:p>
      </dgm:t>
    </dgm:pt>
    <dgm:pt modelId="{9C6D5B8A-9FFB-D740-955F-54068190F71F}" type="sibTrans" cxnId="{9E244FC0-8F37-514B-B66E-96834A946D06}">
      <dgm:prSet/>
      <dgm:spPr/>
      <dgm:t>
        <a:bodyPr/>
        <a:lstStyle/>
        <a:p>
          <a:endParaRPr lang="en-US">
            <a:latin typeface="微软雅黑" panose="020B0503020204020204" pitchFamily="34" charset="-122"/>
            <a:ea typeface="微软雅黑" panose="020B0503020204020204" pitchFamily="34" charset="-122"/>
          </a:endParaRPr>
        </a:p>
      </dgm:t>
    </dgm:pt>
    <dgm:pt modelId="{351487CC-72BC-3540-9CFA-BA6507A7DE6F}">
      <dgm:prSet phldrT="[Text]" custT="1"/>
      <dgm:spPr/>
      <dgm:t>
        <a:bodyPr/>
        <a:lstStyle/>
        <a:p>
          <a:r>
            <a:rPr lang="zh-CN" altLang="en-US" sz="1600" dirty="0" smtClean="0">
              <a:latin typeface="微软雅黑" panose="020B0503020204020204" pitchFamily="34" charset="-122"/>
              <a:ea typeface="微软雅黑" panose="020B0503020204020204" pitchFamily="34" charset="-122"/>
            </a:rPr>
            <a:t>校外</a:t>
          </a:r>
          <a:endParaRPr lang="en-US" sz="2600" dirty="0">
            <a:latin typeface="微软雅黑" panose="020B0503020204020204" pitchFamily="34" charset="-122"/>
            <a:ea typeface="微软雅黑" panose="020B0503020204020204" pitchFamily="34" charset="-122"/>
          </a:endParaRPr>
        </a:p>
      </dgm:t>
    </dgm:pt>
    <dgm:pt modelId="{03F0BFDA-3C21-ED4E-B03A-442F93962665}" type="parTrans" cxnId="{5056CAEC-5A03-CB47-9999-CD8FB1E6FCDF}">
      <dgm:prSet/>
      <dgm:spPr/>
      <dgm:t>
        <a:bodyPr/>
        <a:lstStyle/>
        <a:p>
          <a:endParaRPr lang="en-US">
            <a:latin typeface="微软雅黑" panose="020B0503020204020204" pitchFamily="34" charset="-122"/>
            <a:ea typeface="微软雅黑" panose="020B0503020204020204" pitchFamily="34" charset="-122"/>
          </a:endParaRPr>
        </a:p>
      </dgm:t>
    </dgm:pt>
    <dgm:pt modelId="{496C308F-5E9A-7548-97BB-7E545ED00860}" type="sibTrans" cxnId="{5056CAEC-5A03-CB47-9999-CD8FB1E6FCDF}">
      <dgm:prSet/>
      <dgm:spPr/>
      <dgm:t>
        <a:bodyPr/>
        <a:lstStyle/>
        <a:p>
          <a:endParaRPr lang="en-US">
            <a:latin typeface="微软雅黑" panose="020B0503020204020204" pitchFamily="34" charset="-122"/>
            <a:ea typeface="微软雅黑" panose="020B0503020204020204" pitchFamily="34" charset="-122"/>
          </a:endParaRPr>
        </a:p>
      </dgm:t>
    </dgm:pt>
    <dgm:pt modelId="{02C63869-AE0E-4941-BA45-E2A8E6004DC2}">
      <dgm:prSet phldrT="[Text]" phldr="1"/>
      <dgm:spPr/>
      <dgm:t>
        <a:bodyPr/>
        <a:lstStyle/>
        <a:p>
          <a:endParaRPr lang="en-US" dirty="0">
            <a:latin typeface="微软雅黑" panose="020B0503020204020204" pitchFamily="34" charset="-122"/>
            <a:ea typeface="微软雅黑" panose="020B0503020204020204" pitchFamily="34" charset="-122"/>
          </a:endParaRPr>
        </a:p>
      </dgm:t>
    </dgm:pt>
    <dgm:pt modelId="{F9E681B9-80B0-D84E-BEC3-688590EAF045}" type="parTrans" cxnId="{84FF05BC-F148-4B4C-9F51-86F501FECA15}">
      <dgm:prSet/>
      <dgm:spPr/>
      <dgm:t>
        <a:bodyPr/>
        <a:lstStyle/>
        <a:p>
          <a:endParaRPr lang="en-US">
            <a:latin typeface="微软雅黑" panose="020B0503020204020204" pitchFamily="34" charset="-122"/>
            <a:ea typeface="微软雅黑" panose="020B0503020204020204" pitchFamily="34" charset="-122"/>
          </a:endParaRPr>
        </a:p>
      </dgm:t>
    </dgm:pt>
    <dgm:pt modelId="{6863186A-28EE-2244-80C6-77FC3D4A61D6}" type="sibTrans" cxnId="{84FF05BC-F148-4B4C-9F51-86F501FECA15}">
      <dgm:prSet/>
      <dgm:spPr/>
      <dgm:t>
        <a:bodyPr/>
        <a:lstStyle/>
        <a:p>
          <a:endParaRPr lang="en-US">
            <a:latin typeface="微软雅黑" panose="020B0503020204020204" pitchFamily="34" charset="-122"/>
            <a:ea typeface="微软雅黑" panose="020B0503020204020204" pitchFamily="34" charset="-122"/>
          </a:endParaRPr>
        </a:p>
      </dgm:t>
    </dgm:pt>
    <dgm:pt modelId="{14B997EC-0CCA-BD41-9C86-FB506A26C5F5}">
      <dgm:prSet phldrT="[Text]" phldr="1"/>
      <dgm:spPr/>
      <dgm:t>
        <a:bodyPr/>
        <a:lstStyle/>
        <a:p>
          <a:endParaRPr lang="en-US" dirty="0">
            <a:latin typeface="微软雅黑" panose="020B0503020204020204" pitchFamily="34" charset="-122"/>
            <a:ea typeface="微软雅黑" panose="020B0503020204020204" pitchFamily="34" charset="-122"/>
          </a:endParaRPr>
        </a:p>
      </dgm:t>
    </dgm:pt>
    <dgm:pt modelId="{3AFD295C-0A7F-A44B-A572-6FB32A21FF08}" type="parTrans" cxnId="{B7803632-CF1F-AA47-89EB-20ED30570086}">
      <dgm:prSet/>
      <dgm:spPr/>
      <dgm:t>
        <a:bodyPr/>
        <a:lstStyle/>
        <a:p>
          <a:endParaRPr lang="en-US">
            <a:latin typeface="微软雅黑" panose="020B0503020204020204" pitchFamily="34" charset="-122"/>
            <a:ea typeface="微软雅黑" panose="020B0503020204020204" pitchFamily="34" charset="-122"/>
          </a:endParaRPr>
        </a:p>
      </dgm:t>
    </dgm:pt>
    <dgm:pt modelId="{B52D398C-FD97-D944-992E-BBA1C8858217}" type="sibTrans" cxnId="{B7803632-CF1F-AA47-89EB-20ED30570086}">
      <dgm:prSet/>
      <dgm:spPr/>
      <dgm:t>
        <a:bodyPr/>
        <a:lstStyle/>
        <a:p>
          <a:endParaRPr lang="en-US">
            <a:latin typeface="微软雅黑" panose="020B0503020204020204" pitchFamily="34" charset="-122"/>
            <a:ea typeface="微软雅黑" panose="020B0503020204020204" pitchFamily="34" charset="-122"/>
          </a:endParaRPr>
        </a:p>
      </dgm:t>
    </dgm:pt>
    <dgm:pt modelId="{6836BA1A-B9DF-9E44-8973-F7E42459A535}">
      <dgm:prSet phldrT="[Text]" custT="1"/>
      <dgm:spPr/>
      <dgm:t>
        <a:bodyPr/>
        <a:lstStyle/>
        <a:p>
          <a:r>
            <a:rPr lang="zh-CN" altLang="en-US" sz="1600" dirty="0" smtClean="0">
              <a:latin typeface="微软雅黑" panose="020B0503020204020204" pitchFamily="34" charset="-122"/>
              <a:ea typeface="微软雅黑" panose="020B0503020204020204" pitchFamily="34" charset="-122"/>
            </a:rPr>
            <a:t>校内</a:t>
          </a:r>
          <a:endParaRPr lang="en-US" sz="2600" dirty="0">
            <a:latin typeface="微软雅黑" panose="020B0503020204020204" pitchFamily="34" charset="-122"/>
            <a:ea typeface="微软雅黑" panose="020B0503020204020204" pitchFamily="34" charset="-122"/>
          </a:endParaRPr>
        </a:p>
      </dgm:t>
    </dgm:pt>
    <dgm:pt modelId="{60B7DBFB-B241-E343-8F28-5462B6CD0AE5}" type="parTrans" cxnId="{737C456E-C2BD-CB47-8850-06F8482B1DE5}">
      <dgm:prSet/>
      <dgm:spPr/>
      <dgm:t>
        <a:bodyPr/>
        <a:lstStyle/>
        <a:p>
          <a:endParaRPr lang="en-US">
            <a:latin typeface="微软雅黑" panose="020B0503020204020204" pitchFamily="34" charset="-122"/>
            <a:ea typeface="微软雅黑" panose="020B0503020204020204" pitchFamily="34" charset="-122"/>
          </a:endParaRPr>
        </a:p>
      </dgm:t>
    </dgm:pt>
    <dgm:pt modelId="{7EFC55C2-65F3-5C4C-89A3-374EBC3E88C3}" type="sibTrans" cxnId="{737C456E-C2BD-CB47-8850-06F8482B1DE5}">
      <dgm:prSet/>
      <dgm:spPr/>
      <dgm:t>
        <a:bodyPr/>
        <a:lstStyle/>
        <a:p>
          <a:endParaRPr lang="en-US">
            <a:latin typeface="微软雅黑" panose="020B0503020204020204" pitchFamily="34" charset="-122"/>
            <a:ea typeface="微软雅黑" panose="020B0503020204020204" pitchFamily="34" charset="-122"/>
          </a:endParaRPr>
        </a:p>
      </dgm:t>
    </dgm:pt>
    <dgm:pt modelId="{B1ED8515-6D03-844A-BE82-71985BB309FB}">
      <dgm:prSet phldrT="[Text]" custT="1"/>
      <dgm:spPr/>
      <dgm:t>
        <a:bodyPr/>
        <a:lstStyle/>
        <a:p>
          <a:r>
            <a:rPr lang="zh-CN" altLang="en-US" sz="1400" dirty="0" smtClean="0">
              <a:latin typeface="微软雅黑" panose="020B0503020204020204" pitchFamily="34" charset="-122"/>
              <a:ea typeface="微软雅黑" panose="020B0503020204020204" pitchFamily="34" charset="-122"/>
            </a:rPr>
            <a:t>课外</a:t>
          </a:r>
          <a:endParaRPr lang="en-US" sz="1500" dirty="0">
            <a:latin typeface="微软雅黑" panose="020B0503020204020204" pitchFamily="34" charset="-122"/>
            <a:ea typeface="微软雅黑" panose="020B0503020204020204" pitchFamily="34" charset="-122"/>
          </a:endParaRPr>
        </a:p>
      </dgm:t>
    </dgm:pt>
    <dgm:pt modelId="{B2C7B699-3C02-FE44-98F0-CEC61BE775A7}" type="parTrans" cxnId="{587A8382-3A4C-9B45-9496-7EA05F2837AF}">
      <dgm:prSet/>
      <dgm:spPr/>
      <dgm:t>
        <a:bodyPr/>
        <a:lstStyle/>
        <a:p>
          <a:endParaRPr lang="en-US">
            <a:latin typeface="微软雅黑" panose="020B0503020204020204" pitchFamily="34" charset="-122"/>
            <a:ea typeface="微软雅黑" panose="020B0503020204020204" pitchFamily="34" charset="-122"/>
          </a:endParaRPr>
        </a:p>
      </dgm:t>
    </dgm:pt>
    <dgm:pt modelId="{78427240-E881-F446-A509-FD72F4A94605}" type="sibTrans" cxnId="{587A8382-3A4C-9B45-9496-7EA05F2837AF}">
      <dgm:prSet/>
      <dgm:spPr/>
      <dgm:t>
        <a:bodyPr/>
        <a:lstStyle/>
        <a:p>
          <a:endParaRPr lang="en-US">
            <a:latin typeface="微软雅黑" panose="020B0503020204020204" pitchFamily="34" charset="-122"/>
            <a:ea typeface="微软雅黑" panose="020B0503020204020204" pitchFamily="34" charset="-122"/>
          </a:endParaRPr>
        </a:p>
      </dgm:t>
    </dgm:pt>
    <dgm:pt modelId="{463ECBAF-E5EB-2E44-A0BB-8C120E985168}">
      <dgm:prSet phldrT="[Text]" custT="1"/>
      <dgm:spPr/>
      <dgm:t>
        <a:bodyPr/>
        <a:lstStyle/>
        <a:p>
          <a:r>
            <a:rPr lang="zh-CN" altLang="en-US" sz="1400" dirty="0" smtClean="0">
              <a:latin typeface="微软雅黑" panose="020B0503020204020204" pitchFamily="34" charset="-122"/>
              <a:ea typeface="微软雅黑" panose="020B0503020204020204" pitchFamily="34" charset="-122"/>
            </a:rPr>
            <a:t>课内</a:t>
          </a:r>
          <a:endParaRPr lang="en-US" sz="1500" dirty="0">
            <a:latin typeface="微软雅黑" panose="020B0503020204020204" pitchFamily="34" charset="-122"/>
            <a:ea typeface="微软雅黑" panose="020B0503020204020204" pitchFamily="34" charset="-122"/>
          </a:endParaRPr>
        </a:p>
      </dgm:t>
    </dgm:pt>
    <dgm:pt modelId="{C7C26FC9-4A45-B14F-B45F-6C22F3A5B704}" type="parTrans" cxnId="{778AE5C9-D518-6342-AFF5-80924AFE0F56}">
      <dgm:prSet/>
      <dgm:spPr/>
      <dgm:t>
        <a:bodyPr/>
        <a:lstStyle/>
        <a:p>
          <a:endParaRPr lang="zh-CN" altLang="en-US"/>
        </a:p>
      </dgm:t>
    </dgm:pt>
    <dgm:pt modelId="{988A78A8-FB14-AE4C-860F-B4F9FE6DF1F4}" type="sibTrans" cxnId="{778AE5C9-D518-6342-AFF5-80924AFE0F56}">
      <dgm:prSet/>
      <dgm:spPr/>
      <dgm:t>
        <a:bodyPr/>
        <a:lstStyle/>
        <a:p>
          <a:endParaRPr lang="zh-CN" altLang="en-US"/>
        </a:p>
      </dgm:t>
    </dgm:pt>
    <dgm:pt modelId="{C375A9EA-6809-DD45-A8BA-0A4198387C69}" type="pres">
      <dgm:prSet presAssocID="{1F91D49A-1F76-2048-8C96-58CB0AF14256}" presName="Name0" presStyleCnt="0">
        <dgm:presLayoutVars>
          <dgm:chMax val="7"/>
          <dgm:dir/>
          <dgm:animLvl val="lvl"/>
          <dgm:resizeHandles val="exact"/>
        </dgm:presLayoutVars>
      </dgm:prSet>
      <dgm:spPr/>
      <dgm:t>
        <a:bodyPr/>
        <a:lstStyle/>
        <a:p>
          <a:endParaRPr lang="zh-CN" altLang="en-US"/>
        </a:p>
      </dgm:t>
    </dgm:pt>
    <dgm:pt modelId="{6BD49620-4A5D-8A4A-8D3D-5DD6D7E44F6E}" type="pres">
      <dgm:prSet presAssocID="{CE393108-19E3-5B4D-9B19-469E0E6BA3A1}" presName="circle1" presStyleLbl="node1" presStyleIdx="0" presStyleCnt="3"/>
      <dgm:spPr>
        <a:solidFill>
          <a:srgbClr val="CC0000"/>
        </a:solidFill>
        <a:ln>
          <a:solidFill>
            <a:srgbClr val="CC0000"/>
          </a:solidFill>
        </a:ln>
      </dgm:spPr>
      <dgm:t>
        <a:bodyPr/>
        <a:lstStyle/>
        <a:p>
          <a:endParaRPr lang="zh-CN" altLang="en-US"/>
        </a:p>
      </dgm:t>
    </dgm:pt>
    <dgm:pt modelId="{5F24DF34-0131-F447-AF5E-7FBC9392FE7B}" type="pres">
      <dgm:prSet presAssocID="{CE393108-19E3-5B4D-9B19-469E0E6BA3A1}" presName="space" presStyleCnt="0"/>
      <dgm:spPr/>
      <dgm:t>
        <a:bodyPr/>
        <a:lstStyle/>
        <a:p>
          <a:endParaRPr lang="zh-CN" altLang="en-US"/>
        </a:p>
      </dgm:t>
    </dgm:pt>
    <dgm:pt modelId="{61578981-0DC7-7B41-8BCF-396F1955244B}" type="pres">
      <dgm:prSet presAssocID="{CE393108-19E3-5B4D-9B19-469E0E6BA3A1}" presName="rect1" presStyleLbl="alignAcc1" presStyleIdx="0" presStyleCnt="3"/>
      <dgm:spPr/>
      <dgm:t>
        <a:bodyPr/>
        <a:lstStyle/>
        <a:p>
          <a:endParaRPr lang="zh-CN" altLang="en-US"/>
        </a:p>
      </dgm:t>
    </dgm:pt>
    <dgm:pt modelId="{D36ABB6F-9958-614B-A752-6F89C72AC8A0}" type="pres">
      <dgm:prSet presAssocID="{351487CC-72BC-3540-9CFA-BA6507A7DE6F}" presName="vertSpace2" presStyleLbl="node1" presStyleIdx="0" presStyleCnt="3"/>
      <dgm:spPr/>
      <dgm:t>
        <a:bodyPr/>
        <a:lstStyle/>
        <a:p>
          <a:endParaRPr lang="zh-CN" altLang="en-US"/>
        </a:p>
      </dgm:t>
    </dgm:pt>
    <dgm:pt modelId="{662A0211-6455-E84D-B246-C04BE8EE4AE9}" type="pres">
      <dgm:prSet presAssocID="{351487CC-72BC-3540-9CFA-BA6507A7DE6F}" presName="circle2" presStyleLbl="node1" presStyleIdx="1" presStyleCnt="3"/>
      <dgm:spPr/>
      <dgm:t>
        <a:bodyPr/>
        <a:lstStyle/>
        <a:p>
          <a:endParaRPr lang="zh-CN" altLang="en-US"/>
        </a:p>
      </dgm:t>
    </dgm:pt>
    <dgm:pt modelId="{996DF448-D77E-3347-9856-F3E7D4FF64D4}" type="pres">
      <dgm:prSet presAssocID="{351487CC-72BC-3540-9CFA-BA6507A7DE6F}" presName="rect2" presStyleLbl="alignAcc1" presStyleIdx="1" presStyleCnt="3"/>
      <dgm:spPr/>
      <dgm:t>
        <a:bodyPr/>
        <a:lstStyle/>
        <a:p>
          <a:endParaRPr lang="zh-CN" altLang="en-US"/>
        </a:p>
      </dgm:t>
    </dgm:pt>
    <dgm:pt modelId="{844B9F30-FD1A-F643-A0E9-016403B7A40B}" type="pres">
      <dgm:prSet presAssocID="{6836BA1A-B9DF-9E44-8973-F7E42459A535}" presName="vertSpace3" presStyleLbl="node1" presStyleIdx="1" presStyleCnt="3"/>
      <dgm:spPr/>
      <dgm:t>
        <a:bodyPr/>
        <a:lstStyle/>
        <a:p>
          <a:endParaRPr lang="zh-CN" altLang="en-US"/>
        </a:p>
      </dgm:t>
    </dgm:pt>
    <dgm:pt modelId="{2DE44B73-0050-7247-B7B1-4D1A3A2B701B}" type="pres">
      <dgm:prSet presAssocID="{6836BA1A-B9DF-9E44-8973-F7E42459A535}" presName="circle3" presStyleLbl="node1" presStyleIdx="2" presStyleCnt="3"/>
      <dgm:spPr/>
      <dgm:t>
        <a:bodyPr/>
        <a:lstStyle/>
        <a:p>
          <a:endParaRPr lang="zh-CN" altLang="en-US"/>
        </a:p>
      </dgm:t>
    </dgm:pt>
    <dgm:pt modelId="{CE6C0FFF-99B4-784D-A604-2C7B77E37C8E}" type="pres">
      <dgm:prSet presAssocID="{6836BA1A-B9DF-9E44-8973-F7E42459A535}" presName="rect3" presStyleLbl="alignAcc1" presStyleIdx="2" presStyleCnt="3"/>
      <dgm:spPr/>
      <dgm:t>
        <a:bodyPr/>
        <a:lstStyle/>
        <a:p>
          <a:endParaRPr lang="zh-CN" altLang="en-US"/>
        </a:p>
      </dgm:t>
    </dgm:pt>
    <dgm:pt modelId="{A99A3A5A-F062-3C46-BA00-BDE67991210B}" type="pres">
      <dgm:prSet presAssocID="{CE393108-19E3-5B4D-9B19-469E0E6BA3A1}" presName="rect1ParTx" presStyleLbl="alignAcc1" presStyleIdx="2" presStyleCnt="3">
        <dgm:presLayoutVars>
          <dgm:chMax val="1"/>
          <dgm:bulletEnabled val="1"/>
        </dgm:presLayoutVars>
      </dgm:prSet>
      <dgm:spPr/>
      <dgm:t>
        <a:bodyPr/>
        <a:lstStyle/>
        <a:p>
          <a:endParaRPr lang="zh-CN" altLang="en-US"/>
        </a:p>
      </dgm:t>
    </dgm:pt>
    <dgm:pt modelId="{2CE0F840-F03D-654B-BA53-8DC5300CFAC7}" type="pres">
      <dgm:prSet presAssocID="{CE393108-19E3-5B4D-9B19-469E0E6BA3A1}" presName="rect1ChTx" presStyleLbl="alignAcc1" presStyleIdx="2" presStyleCnt="3">
        <dgm:presLayoutVars>
          <dgm:bulletEnabled val="1"/>
        </dgm:presLayoutVars>
      </dgm:prSet>
      <dgm:spPr/>
      <dgm:t>
        <a:bodyPr/>
        <a:lstStyle/>
        <a:p>
          <a:endParaRPr lang="zh-CN" altLang="en-US"/>
        </a:p>
      </dgm:t>
    </dgm:pt>
    <dgm:pt modelId="{C86D1B27-0F93-4146-9AE6-4E97D558C5A6}" type="pres">
      <dgm:prSet presAssocID="{351487CC-72BC-3540-9CFA-BA6507A7DE6F}" presName="rect2ParTx" presStyleLbl="alignAcc1" presStyleIdx="2" presStyleCnt="3">
        <dgm:presLayoutVars>
          <dgm:chMax val="1"/>
          <dgm:bulletEnabled val="1"/>
        </dgm:presLayoutVars>
      </dgm:prSet>
      <dgm:spPr/>
      <dgm:t>
        <a:bodyPr/>
        <a:lstStyle/>
        <a:p>
          <a:endParaRPr lang="zh-CN" altLang="en-US"/>
        </a:p>
      </dgm:t>
    </dgm:pt>
    <dgm:pt modelId="{3C94253F-DC4E-3744-8893-3BA86A22C434}" type="pres">
      <dgm:prSet presAssocID="{351487CC-72BC-3540-9CFA-BA6507A7DE6F}" presName="rect2ChTx" presStyleLbl="alignAcc1" presStyleIdx="2" presStyleCnt="3">
        <dgm:presLayoutVars>
          <dgm:bulletEnabled val="1"/>
        </dgm:presLayoutVars>
      </dgm:prSet>
      <dgm:spPr/>
      <dgm:t>
        <a:bodyPr/>
        <a:lstStyle/>
        <a:p>
          <a:endParaRPr lang="zh-CN" altLang="en-US"/>
        </a:p>
      </dgm:t>
    </dgm:pt>
    <dgm:pt modelId="{A49BF119-FDD7-C64F-A8FC-64C876C55531}" type="pres">
      <dgm:prSet presAssocID="{6836BA1A-B9DF-9E44-8973-F7E42459A535}" presName="rect3ParTx" presStyleLbl="alignAcc1" presStyleIdx="2" presStyleCnt="3">
        <dgm:presLayoutVars>
          <dgm:chMax val="1"/>
          <dgm:bulletEnabled val="1"/>
        </dgm:presLayoutVars>
      </dgm:prSet>
      <dgm:spPr/>
      <dgm:t>
        <a:bodyPr/>
        <a:lstStyle/>
        <a:p>
          <a:endParaRPr lang="zh-CN" altLang="en-US"/>
        </a:p>
      </dgm:t>
    </dgm:pt>
    <dgm:pt modelId="{620BE645-BC44-214C-BD89-5A9E37E6557F}" type="pres">
      <dgm:prSet presAssocID="{6836BA1A-B9DF-9E44-8973-F7E42459A535}" presName="rect3ChTx" presStyleLbl="alignAcc1" presStyleIdx="2" presStyleCnt="3">
        <dgm:presLayoutVars>
          <dgm:bulletEnabled val="1"/>
        </dgm:presLayoutVars>
      </dgm:prSet>
      <dgm:spPr/>
      <dgm:t>
        <a:bodyPr/>
        <a:lstStyle/>
        <a:p>
          <a:endParaRPr lang="zh-CN" altLang="en-US"/>
        </a:p>
      </dgm:t>
    </dgm:pt>
  </dgm:ptLst>
  <dgm:cxnLst>
    <dgm:cxn modelId="{81504AB0-CDD1-004C-9DC1-6164A790A7AB}" type="presOf" srcId="{463ECBAF-E5EB-2E44-A0BB-8C120E985168}" destId="{620BE645-BC44-214C-BD89-5A9E37E6557F}" srcOrd="0" destOrd="1" presId="urn:microsoft.com/office/officeart/2005/8/layout/target3"/>
    <dgm:cxn modelId="{70C159B1-B28E-584A-B1D9-32D82E03E5F9}" type="presOf" srcId="{CE393108-19E3-5B4D-9B19-469E0E6BA3A1}" destId="{61578981-0DC7-7B41-8BCF-396F1955244B}" srcOrd="0" destOrd="0" presId="urn:microsoft.com/office/officeart/2005/8/layout/target3"/>
    <dgm:cxn modelId="{FD3E94B9-FB61-D242-AE7E-4525609BA755}" type="presOf" srcId="{351487CC-72BC-3540-9CFA-BA6507A7DE6F}" destId="{C86D1B27-0F93-4146-9AE6-4E97D558C5A6}" srcOrd="1" destOrd="0" presId="urn:microsoft.com/office/officeart/2005/8/layout/target3"/>
    <dgm:cxn modelId="{C29D17CA-E55B-804D-93ED-948E33B1EBAA}" type="presOf" srcId="{14B997EC-0CCA-BD41-9C86-FB506A26C5F5}" destId="{3C94253F-DC4E-3744-8893-3BA86A22C434}" srcOrd="0" destOrd="1" presId="urn:microsoft.com/office/officeart/2005/8/layout/target3"/>
    <dgm:cxn modelId="{718714EF-3B66-2F4C-9BC4-031C40A0F79D}" type="presOf" srcId="{CE393108-19E3-5B4D-9B19-469E0E6BA3A1}" destId="{A99A3A5A-F062-3C46-BA00-BDE67991210B}" srcOrd="1" destOrd="0" presId="urn:microsoft.com/office/officeart/2005/8/layout/target3"/>
    <dgm:cxn modelId="{9290A03C-617B-6F49-9E2D-142BD240CAEE}" type="presOf" srcId="{B1ED8515-6D03-844A-BE82-71985BB309FB}" destId="{620BE645-BC44-214C-BD89-5A9E37E6557F}" srcOrd="0" destOrd="0" presId="urn:microsoft.com/office/officeart/2005/8/layout/target3"/>
    <dgm:cxn modelId="{E56D8DE1-5883-A349-921B-38963B73F4B0}" srcId="{CE393108-19E3-5B4D-9B19-469E0E6BA3A1}" destId="{9ECAA781-A737-4349-BFBB-BC35DCDEF10F}" srcOrd="0" destOrd="0" parTransId="{806D4420-C703-484A-9F47-DED48B56387B}" sibTransId="{F59C9DF7-CC47-3147-932A-AF94AFB2631D}"/>
    <dgm:cxn modelId="{AA676FE9-5F9F-D947-BA23-015A9BED10AD}" type="presOf" srcId="{9ECAA781-A737-4349-BFBB-BC35DCDEF10F}" destId="{2CE0F840-F03D-654B-BA53-8DC5300CFAC7}" srcOrd="0" destOrd="0" presId="urn:microsoft.com/office/officeart/2005/8/layout/target3"/>
    <dgm:cxn modelId="{5056CAEC-5A03-CB47-9999-CD8FB1E6FCDF}" srcId="{1F91D49A-1F76-2048-8C96-58CB0AF14256}" destId="{351487CC-72BC-3540-9CFA-BA6507A7DE6F}" srcOrd="1" destOrd="0" parTransId="{03F0BFDA-3C21-ED4E-B03A-442F93962665}" sibTransId="{496C308F-5E9A-7548-97BB-7E545ED00860}"/>
    <dgm:cxn modelId="{564EFE4F-F76C-764A-8F43-D271758E2F04}" type="presOf" srcId="{8DD1CD4D-05F6-0B4F-9961-AC9D123C1B9A}" destId="{2CE0F840-F03D-654B-BA53-8DC5300CFAC7}" srcOrd="0" destOrd="1" presId="urn:microsoft.com/office/officeart/2005/8/layout/target3"/>
    <dgm:cxn modelId="{84FF05BC-F148-4B4C-9F51-86F501FECA15}" srcId="{351487CC-72BC-3540-9CFA-BA6507A7DE6F}" destId="{02C63869-AE0E-4941-BA45-E2A8E6004DC2}" srcOrd="0" destOrd="0" parTransId="{F9E681B9-80B0-D84E-BEC3-688590EAF045}" sibTransId="{6863186A-28EE-2244-80C6-77FC3D4A61D6}"/>
    <dgm:cxn modelId="{BF5DC2BA-C005-D240-BE6B-F07A7FEA3967}" type="presOf" srcId="{6836BA1A-B9DF-9E44-8973-F7E42459A535}" destId="{A49BF119-FDD7-C64F-A8FC-64C876C55531}" srcOrd="1" destOrd="0" presId="urn:microsoft.com/office/officeart/2005/8/layout/target3"/>
    <dgm:cxn modelId="{BA168DC4-A136-8346-9381-83C6F86290AB}" type="presOf" srcId="{351487CC-72BC-3540-9CFA-BA6507A7DE6F}" destId="{996DF448-D77E-3347-9856-F3E7D4FF64D4}" srcOrd="0" destOrd="0" presId="urn:microsoft.com/office/officeart/2005/8/layout/target3"/>
    <dgm:cxn modelId="{737C456E-C2BD-CB47-8850-06F8482B1DE5}" srcId="{1F91D49A-1F76-2048-8C96-58CB0AF14256}" destId="{6836BA1A-B9DF-9E44-8973-F7E42459A535}" srcOrd="2" destOrd="0" parTransId="{60B7DBFB-B241-E343-8F28-5462B6CD0AE5}" sibTransId="{7EFC55C2-65F3-5C4C-89A3-374EBC3E88C3}"/>
    <dgm:cxn modelId="{B7803632-CF1F-AA47-89EB-20ED30570086}" srcId="{351487CC-72BC-3540-9CFA-BA6507A7DE6F}" destId="{14B997EC-0CCA-BD41-9C86-FB506A26C5F5}" srcOrd="1" destOrd="0" parTransId="{3AFD295C-0A7F-A44B-A572-6FB32A21FF08}" sibTransId="{B52D398C-FD97-D944-992E-BBA1C8858217}"/>
    <dgm:cxn modelId="{97070942-5A3A-B945-918A-CE1CC9696199}" srcId="{1F91D49A-1F76-2048-8C96-58CB0AF14256}" destId="{CE393108-19E3-5B4D-9B19-469E0E6BA3A1}" srcOrd="0" destOrd="0" parTransId="{A232FB0F-B910-C848-ACF2-3C3F2895E725}" sibTransId="{2C2739ED-6F86-3844-A97F-9FE92B8C429B}"/>
    <dgm:cxn modelId="{778AE5C9-D518-6342-AFF5-80924AFE0F56}" srcId="{6836BA1A-B9DF-9E44-8973-F7E42459A535}" destId="{463ECBAF-E5EB-2E44-A0BB-8C120E985168}" srcOrd="1" destOrd="0" parTransId="{C7C26FC9-4A45-B14F-B45F-6C22F3A5B704}" sibTransId="{988A78A8-FB14-AE4C-860F-B4F9FE6DF1F4}"/>
    <dgm:cxn modelId="{9E244FC0-8F37-514B-B66E-96834A946D06}" srcId="{CE393108-19E3-5B4D-9B19-469E0E6BA3A1}" destId="{8DD1CD4D-05F6-0B4F-9961-AC9D123C1B9A}" srcOrd="1" destOrd="0" parTransId="{33E12B6B-7364-2D45-B300-850AB612EEB1}" sibTransId="{9C6D5B8A-9FFB-D740-955F-54068190F71F}"/>
    <dgm:cxn modelId="{AFD4A539-D3DB-BF4D-BCB1-50E5C479EE29}" type="presOf" srcId="{1F91D49A-1F76-2048-8C96-58CB0AF14256}" destId="{C375A9EA-6809-DD45-A8BA-0A4198387C69}" srcOrd="0" destOrd="0" presId="urn:microsoft.com/office/officeart/2005/8/layout/target3"/>
    <dgm:cxn modelId="{59F6B3A6-4DD9-0344-9E85-0A245D6BC5A5}" type="presOf" srcId="{6836BA1A-B9DF-9E44-8973-F7E42459A535}" destId="{CE6C0FFF-99B4-784D-A604-2C7B77E37C8E}" srcOrd="0" destOrd="0" presId="urn:microsoft.com/office/officeart/2005/8/layout/target3"/>
    <dgm:cxn modelId="{587A8382-3A4C-9B45-9496-7EA05F2837AF}" srcId="{6836BA1A-B9DF-9E44-8973-F7E42459A535}" destId="{B1ED8515-6D03-844A-BE82-71985BB309FB}" srcOrd="0" destOrd="0" parTransId="{B2C7B699-3C02-FE44-98F0-CEC61BE775A7}" sibTransId="{78427240-E881-F446-A509-FD72F4A94605}"/>
    <dgm:cxn modelId="{FDDBF808-BD01-B243-87F2-98930834F23F}" type="presOf" srcId="{02C63869-AE0E-4941-BA45-E2A8E6004DC2}" destId="{3C94253F-DC4E-3744-8893-3BA86A22C434}" srcOrd="0" destOrd="0" presId="urn:microsoft.com/office/officeart/2005/8/layout/target3"/>
    <dgm:cxn modelId="{F42F234E-50E8-AF45-8528-295CF6CFD4CA}" type="presParOf" srcId="{C375A9EA-6809-DD45-A8BA-0A4198387C69}" destId="{6BD49620-4A5D-8A4A-8D3D-5DD6D7E44F6E}" srcOrd="0" destOrd="0" presId="urn:microsoft.com/office/officeart/2005/8/layout/target3"/>
    <dgm:cxn modelId="{E6A7F4B3-F712-7F47-9B4B-7E7D7B1F0EF7}" type="presParOf" srcId="{C375A9EA-6809-DD45-A8BA-0A4198387C69}" destId="{5F24DF34-0131-F447-AF5E-7FBC9392FE7B}" srcOrd="1" destOrd="0" presId="urn:microsoft.com/office/officeart/2005/8/layout/target3"/>
    <dgm:cxn modelId="{1137EE9F-5764-CB42-AECD-0733FFDA85D5}" type="presParOf" srcId="{C375A9EA-6809-DD45-A8BA-0A4198387C69}" destId="{61578981-0DC7-7B41-8BCF-396F1955244B}" srcOrd="2" destOrd="0" presId="urn:microsoft.com/office/officeart/2005/8/layout/target3"/>
    <dgm:cxn modelId="{FA722D5A-9C43-4246-BE90-3397CF1D1E80}" type="presParOf" srcId="{C375A9EA-6809-DD45-A8BA-0A4198387C69}" destId="{D36ABB6F-9958-614B-A752-6F89C72AC8A0}" srcOrd="3" destOrd="0" presId="urn:microsoft.com/office/officeart/2005/8/layout/target3"/>
    <dgm:cxn modelId="{2D03AF7D-A914-3943-9665-123F1F1E996C}" type="presParOf" srcId="{C375A9EA-6809-DD45-A8BA-0A4198387C69}" destId="{662A0211-6455-E84D-B246-C04BE8EE4AE9}" srcOrd="4" destOrd="0" presId="urn:microsoft.com/office/officeart/2005/8/layout/target3"/>
    <dgm:cxn modelId="{A6948D20-D86B-6E4B-87A8-C780B4BE9A80}" type="presParOf" srcId="{C375A9EA-6809-DD45-A8BA-0A4198387C69}" destId="{996DF448-D77E-3347-9856-F3E7D4FF64D4}" srcOrd="5" destOrd="0" presId="urn:microsoft.com/office/officeart/2005/8/layout/target3"/>
    <dgm:cxn modelId="{9D8BADC4-3DAF-F44A-A59F-CD57B2CB5E4E}" type="presParOf" srcId="{C375A9EA-6809-DD45-A8BA-0A4198387C69}" destId="{844B9F30-FD1A-F643-A0E9-016403B7A40B}" srcOrd="6" destOrd="0" presId="urn:microsoft.com/office/officeart/2005/8/layout/target3"/>
    <dgm:cxn modelId="{B83C16F7-2A9B-9A40-AA46-E6EAB70630A0}" type="presParOf" srcId="{C375A9EA-6809-DD45-A8BA-0A4198387C69}" destId="{2DE44B73-0050-7247-B7B1-4D1A3A2B701B}" srcOrd="7" destOrd="0" presId="urn:microsoft.com/office/officeart/2005/8/layout/target3"/>
    <dgm:cxn modelId="{0F3C4317-89A0-3541-B13F-2329CB8466D6}" type="presParOf" srcId="{C375A9EA-6809-DD45-A8BA-0A4198387C69}" destId="{CE6C0FFF-99B4-784D-A604-2C7B77E37C8E}" srcOrd="8" destOrd="0" presId="urn:microsoft.com/office/officeart/2005/8/layout/target3"/>
    <dgm:cxn modelId="{AFEDC656-FCF8-9B4D-B6D4-BD5CA36E5209}" type="presParOf" srcId="{C375A9EA-6809-DD45-A8BA-0A4198387C69}" destId="{A99A3A5A-F062-3C46-BA00-BDE67991210B}" srcOrd="9" destOrd="0" presId="urn:microsoft.com/office/officeart/2005/8/layout/target3"/>
    <dgm:cxn modelId="{61A28458-FCF5-F14B-8CCE-60901517AAA7}" type="presParOf" srcId="{C375A9EA-6809-DD45-A8BA-0A4198387C69}" destId="{2CE0F840-F03D-654B-BA53-8DC5300CFAC7}" srcOrd="10" destOrd="0" presId="urn:microsoft.com/office/officeart/2005/8/layout/target3"/>
    <dgm:cxn modelId="{6668A890-2C90-214F-8FF3-9789CEEFE47B}" type="presParOf" srcId="{C375A9EA-6809-DD45-A8BA-0A4198387C69}" destId="{C86D1B27-0F93-4146-9AE6-4E97D558C5A6}" srcOrd="11" destOrd="0" presId="urn:microsoft.com/office/officeart/2005/8/layout/target3"/>
    <dgm:cxn modelId="{701C4554-5A78-B844-8AE3-009FC1131AA6}" type="presParOf" srcId="{C375A9EA-6809-DD45-A8BA-0A4198387C69}" destId="{3C94253F-DC4E-3744-8893-3BA86A22C434}" srcOrd="12" destOrd="0" presId="urn:microsoft.com/office/officeart/2005/8/layout/target3"/>
    <dgm:cxn modelId="{F3DF2F78-35CF-CB4F-BA67-B98BE22FDEF1}" type="presParOf" srcId="{C375A9EA-6809-DD45-A8BA-0A4198387C69}" destId="{A49BF119-FDD7-C64F-A8FC-64C876C55531}" srcOrd="13" destOrd="0" presId="urn:microsoft.com/office/officeart/2005/8/layout/target3"/>
    <dgm:cxn modelId="{0A0CCEA4-F637-2F46-A9C2-5DD4EDCD20D1}" type="presParOf" srcId="{C375A9EA-6809-DD45-A8BA-0A4198387C69}" destId="{620BE645-BC44-214C-BD89-5A9E37E6557F}" srcOrd="14"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6637B8-751B-0E4C-B5AF-0146A41DAB0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8D4B4908-B192-1F4B-B2DD-49C22F37AE83}">
      <dgm:prSet phldrT="[Text]" custT="1"/>
      <dgm:spPr>
        <a:solidFill>
          <a:srgbClr val="743481"/>
        </a:solidFill>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创新创业教育</a:t>
          </a:r>
        </a:p>
        <a:p>
          <a:r>
            <a:rPr lang="zh-CN" altLang="en-US" sz="1800" b="1" dirty="0" smtClean="0">
              <a:solidFill>
                <a:schemeClr val="bg1"/>
              </a:solidFill>
              <a:latin typeface="微软雅黑" panose="020B0503020204020204" pitchFamily="34" charset="-122"/>
              <a:ea typeface="微软雅黑" panose="020B0503020204020204" pitchFamily="34" charset="-122"/>
            </a:rPr>
            <a:t>领导小组</a:t>
          </a:r>
          <a:endParaRPr lang="en-US" sz="1800" b="1" dirty="0">
            <a:solidFill>
              <a:schemeClr val="bg1"/>
            </a:solidFill>
            <a:latin typeface="微软雅黑" panose="020B0503020204020204" pitchFamily="34" charset="-122"/>
            <a:ea typeface="微软雅黑" panose="020B0503020204020204" pitchFamily="34" charset="-122"/>
          </a:endParaRPr>
        </a:p>
      </dgm:t>
    </dgm:pt>
    <dgm:pt modelId="{730CF5FF-7E3A-0241-B062-226D2E0EFC92}" type="parTrans" cxnId="{054BA227-BBB0-0647-8ACE-6726354434D5}">
      <dgm:prSet/>
      <dgm:spPr/>
      <dgm:t>
        <a:bodyPr/>
        <a:lstStyle/>
        <a:p>
          <a:endParaRPr lang="en-US" b="1">
            <a:latin typeface="微软雅黑" panose="020B0503020204020204" pitchFamily="34" charset="-122"/>
            <a:ea typeface="微软雅黑" panose="020B0503020204020204" pitchFamily="34" charset="-122"/>
          </a:endParaRPr>
        </a:p>
      </dgm:t>
    </dgm:pt>
    <dgm:pt modelId="{785E2A67-CE31-ED47-BD2F-3716FF689765}" type="sibTrans" cxnId="{054BA227-BBB0-0647-8ACE-6726354434D5}">
      <dgm:prSet/>
      <dgm:spPr/>
      <dgm:t>
        <a:bodyPr/>
        <a:lstStyle/>
        <a:p>
          <a:endParaRPr lang="en-US" b="1">
            <a:latin typeface="微软雅黑" panose="020B0503020204020204" pitchFamily="34" charset="-122"/>
            <a:ea typeface="微软雅黑" panose="020B0503020204020204" pitchFamily="34" charset="-122"/>
          </a:endParaRPr>
        </a:p>
      </dgm:t>
    </dgm:pt>
    <dgm:pt modelId="{4FA0A024-B22D-BD4C-8CB0-4915D681F071}">
      <dgm:prSet phldrT="[Text]" custT="1"/>
      <dgm:spPr>
        <a:solidFill>
          <a:srgbClr val="743481"/>
        </a:solidFill>
      </dgm:spPr>
      <dgm: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创新创业教育</a:t>
          </a:r>
        </a:p>
        <a:p>
          <a:r>
            <a:rPr lang="zh-CN" altLang="en-US" sz="1400" b="1" dirty="0" smtClean="0">
              <a:solidFill>
                <a:schemeClr val="bg1"/>
              </a:solidFill>
              <a:latin typeface="微软雅黑" panose="020B0503020204020204" pitchFamily="34" charset="-122"/>
              <a:ea typeface="微软雅黑" panose="020B0503020204020204" pitchFamily="34" charset="-122"/>
            </a:rPr>
            <a:t>协调委员会</a:t>
          </a:r>
          <a:endParaRPr lang="en-US" sz="1400" b="1" dirty="0">
            <a:solidFill>
              <a:schemeClr val="bg1"/>
            </a:solidFill>
            <a:latin typeface="微软雅黑" panose="020B0503020204020204" pitchFamily="34" charset="-122"/>
            <a:ea typeface="微软雅黑" panose="020B0503020204020204" pitchFamily="34" charset="-122"/>
          </a:endParaRPr>
        </a:p>
      </dgm:t>
    </dgm:pt>
    <dgm:pt modelId="{208008FE-2ECC-C845-9D7B-CC426AD37D93}" type="parTrans" cxnId="{57562B16-B264-6640-AC51-0EEB7006E890}">
      <dgm:prSet/>
      <dgm:spPr>
        <a:ln w="28575">
          <a:solidFill>
            <a:srgbClr val="743481"/>
          </a:solidFill>
        </a:ln>
      </dgm:spPr>
      <dgm:t>
        <a:bodyPr/>
        <a:lstStyle/>
        <a:p>
          <a:endParaRPr lang="en-US" b="1">
            <a:latin typeface="微软雅黑" panose="020B0503020204020204" pitchFamily="34" charset="-122"/>
            <a:ea typeface="微软雅黑" panose="020B0503020204020204" pitchFamily="34" charset="-122"/>
          </a:endParaRPr>
        </a:p>
      </dgm:t>
    </dgm:pt>
    <dgm:pt modelId="{2C7915A8-D592-C94F-B668-36BA7BBB95C0}" type="sibTrans" cxnId="{57562B16-B264-6640-AC51-0EEB7006E890}">
      <dgm:prSet/>
      <dgm:spPr/>
      <dgm:t>
        <a:bodyPr/>
        <a:lstStyle/>
        <a:p>
          <a:endParaRPr lang="en-US" b="1">
            <a:latin typeface="微软雅黑" panose="020B0503020204020204" pitchFamily="34" charset="-122"/>
            <a:ea typeface="微软雅黑" panose="020B0503020204020204" pitchFamily="34" charset="-122"/>
          </a:endParaRPr>
        </a:p>
      </dgm:t>
    </dgm:pt>
    <dgm:pt modelId="{AF9AC9CD-15CC-7143-96F0-8F203773427E}">
      <dgm:prSet phldrT="[Text]" custT="1"/>
      <dgm:spPr>
        <a:solidFill>
          <a:srgbClr val="743481"/>
        </a:solidFill>
        <a:ln>
          <a:solidFill>
            <a:srgbClr val="8FE2FF"/>
          </a:solidFill>
        </a:ln>
      </dgm:spPr>
      <dgm: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创新创业教育</a:t>
          </a:r>
        </a:p>
        <a:p>
          <a:r>
            <a:rPr lang="zh-CN" altLang="en-US" sz="1400" b="1" dirty="0" smtClean="0">
              <a:solidFill>
                <a:schemeClr val="bg1"/>
              </a:solidFill>
              <a:latin typeface="微软雅黑" panose="020B0503020204020204" pitchFamily="34" charset="-122"/>
              <a:ea typeface="微软雅黑" panose="020B0503020204020204" pitchFamily="34" charset="-122"/>
            </a:rPr>
            <a:t>专项委员会</a:t>
          </a:r>
          <a:endParaRPr lang="en-US" sz="1400" b="1" dirty="0">
            <a:solidFill>
              <a:schemeClr val="bg1"/>
            </a:solidFill>
            <a:latin typeface="微软雅黑" panose="020B0503020204020204" pitchFamily="34" charset="-122"/>
            <a:ea typeface="微软雅黑" panose="020B0503020204020204" pitchFamily="34" charset="-122"/>
          </a:endParaRPr>
        </a:p>
      </dgm:t>
    </dgm:pt>
    <dgm:pt modelId="{B4347790-62CD-9242-A98C-203345A2DCD1}" type="parTrans" cxnId="{7BB1BFAC-BE5E-D64D-B15D-0510FA2B6CB7}">
      <dgm:prSet/>
      <dgm:spPr>
        <a:ln w="28575">
          <a:solidFill>
            <a:srgbClr val="743481"/>
          </a:solidFill>
        </a:ln>
      </dgm:spPr>
      <dgm:t>
        <a:bodyPr/>
        <a:lstStyle/>
        <a:p>
          <a:endParaRPr lang="en-US" b="1">
            <a:latin typeface="微软雅黑" panose="020B0503020204020204" pitchFamily="34" charset="-122"/>
            <a:ea typeface="微软雅黑" panose="020B0503020204020204" pitchFamily="34" charset="-122"/>
          </a:endParaRPr>
        </a:p>
      </dgm:t>
    </dgm:pt>
    <dgm:pt modelId="{5A211C8D-CBE3-C246-8160-C626B2FEB867}" type="sibTrans" cxnId="{7BB1BFAC-BE5E-D64D-B15D-0510FA2B6CB7}">
      <dgm:prSet/>
      <dgm:spPr/>
      <dgm:t>
        <a:bodyPr/>
        <a:lstStyle/>
        <a:p>
          <a:endParaRPr lang="en-US" b="1">
            <a:latin typeface="微软雅黑" panose="020B0503020204020204" pitchFamily="34" charset="-122"/>
            <a:ea typeface="微软雅黑" panose="020B0503020204020204" pitchFamily="34" charset="-122"/>
          </a:endParaRPr>
        </a:p>
      </dgm:t>
    </dgm:pt>
    <dgm:pt modelId="{4D01E6DD-FAC2-024F-9630-0B7539A588F3}" type="pres">
      <dgm:prSet presAssocID="{976637B8-751B-0E4C-B5AF-0146A41DAB0E}" presName="hierChild1" presStyleCnt="0">
        <dgm:presLayoutVars>
          <dgm:orgChart val="1"/>
          <dgm:chPref val="1"/>
          <dgm:dir/>
          <dgm:animOne val="branch"/>
          <dgm:animLvl val="lvl"/>
          <dgm:resizeHandles/>
        </dgm:presLayoutVars>
      </dgm:prSet>
      <dgm:spPr/>
      <dgm:t>
        <a:bodyPr/>
        <a:lstStyle/>
        <a:p>
          <a:endParaRPr lang="en-US"/>
        </a:p>
      </dgm:t>
    </dgm:pt>
    <dgm:pt modelId="{8E42B425-7E36-9A4B-8E32-E4B4A79987E3}" type="pres">
      <dgm:prSet presAssocID="{8D4B4908-B192-1F4B-B2DD-49C22F37AE83}" presName="hierRoot1" presStyleCnt="0">
        <dgm:presLayoutVars>
          <dgm:hierBranch val="init"/>
        </dgm:presLayoutVars>
      </dgm:prSet>
      <dgm:spPr/>
    </dgm:pt>
    <dgm:pt modelId="{C722945B-4894-2A44-B39A-9F90618D5A53}" type="pres">
      <dgm:prSet presAssocID="{8D4B4908-B192-1F4B-B2DD-49C22F37AE83}" presName="rootComposite1" presStyleCnt="0"/>
      <dgm:spPr/>
    </dgm:pt>
    <dgm:pt modelId="{3D4A3742-BEBD-F14D-8527-D1FAD2781A05}" type="pres">
      <dgm:prSet presAssocID="{8D4B4908-B192-1F4B-B2DD-49C22F37AE83}" presName="rootText1" presStyleLbl="node0" presStyleIdx="0" presStyleCnt="1" custLinFactNeighborX="7315" custLinFactNeighborY="-1274">
        <dgm:presLayoutVars>
          <dgm:chPref val="3"/>
        </dgm:presLayoutVars>
      </dgm:prSet>
      <dgm:spPr/>
      <dgm:t>
        <a:bodyPr/>
        <a:lstStyle/>
        <a:p>
          <a:endParaRPr lang="en-US"/>
        </a:p>
      </dgm:t>
    </dgm:pt>
    <dgm:pt modelId="{A52012A4-A831-0941-B484-FC1709509520}" type="pres">
      <dgm:prSet presAssocID="{8D4B4908-B192-1F4B-B2DD-49C22F37AE83}" presName="rootConnector1" presStyleLbl="node1" presStyleIdx="0" presStyleCnt="0"/>
      <dgm:spPr/>
      <dgm:t>
        <a:bodyPr/>
        <a:lstStyle/>
        <a:p>
          <a:endParaRPr lang="en-US"/>
        </a:p>
      </dgm:t>
    </dgm:pt>
    <dgm:pt modelId="{62E858AC-B665-C94F-8440-F1849CC853CC}" type="pres">
      <dgm:prSet presAssocID="{8D4B4908-B192-1F4B-B2DD-49C22F37AE83}" presName="hierChild2" presStyleCnt="0"/>
      <dgm:spPr/>
    </dgm:pt>
    <dgm:pt modelId="{0FE8C1A3-E9A8-5544-A75E-4BBC3656B220}" type="pres">
      <dgm:prSet presAssocID="{208008FE-2ECC-C845-9D7B-CC426AD37D93}" presName="Name37" presStyleLbl="parChTrans1D2" presStyleIdx="0" presStyleCnt="2"/>
      <dgm:spPr/>
      <dgm:t>
        <a:bodyPr/>
        <a:lstStyle/>
        <a:p>
          <a:endParaRPr lang="en-US"/>
        </a:p>
      </dgm:t>
    </dgm:pt>
    <dgm:pt modelId="{9A7486D8-0A9B-8E4C-A459-11A867FDE38B}" type="pres">
      <dgm:prSet presAssocID="{4FA0A024-B22D-BD4C-8CB0-4915D681F071}" presName="hierRoot2" presStyleCnt="0">
        <dgm:presLayoutVars>
          <dgm:hierBranch val="init"/>
        </dgm:presLayoutVars>
      </dgm:prSet>
      <dgm:spPr/>
    </dgm:pt>
    <dgm:pt modelId="{DF36447C-D172-1A4D-9AD0-2900C4D76F9C}" type="pres">
      <dgm:prSet presAssocID="{4FA0A024-B22D-BD4C-8CB0-4915D681F071}" presName="rootComposite" presStyleCnt="0"/>
      <dgm:spPr/>
    </dgm:pt>
    <dgm:pt modelId="{DC252C5B-E662-8247-86C3-67B5BBFC31CB}" type="pres">
      <dgm:prSet presAssocID="{4FA0A024-B22D-BD4C-8CB0-4915D681F071}" presName="rootText" presStyleLbl="node2" presStyleIdx="0" presStyleCnt="2">
        <dgm:presLayoutVars>
          <dgm:chPref val="3"/>
        </dgm:presLayoutVars>
      </dgm:prSet>
      <dgm:spPr/>
      <dgm:t>
        <a:bodyPr/>
        <a:lstStyle/>
        <a:p>
          <a:endParaRPr lang="en-US"/>
        </a:p>
      </dgm:t>
    </dgm:pt>
    <dgm:pt modelId="{3F27777A-E3F1-DE49-B2BB-173D51ABD223}" type="pres">
      <dgm:prSet presAssocID="{4FA0A024-B22D-BD4C-8CB0-4915D681F071}" presName="rootConnector" presStyleLbl="node2" presStyleIdx="0" presStyleCnt="2"/>
      <dgm:spPr/>
      <dgm:t>
        <a:bodyPr/>
        <a:lstStyle/>
        <a:p>
          <a:endParaRPr lang="en-US"/>
        </a:p>
      </dgm:t>
    </dgm:pt>
    <dgm:pt modelId="{BE62894D-93D4-B842-9D6B-045ED7350BD4}" type="pres">
      <dgm:prSet presAssocID="{4FA0A024-B22D-BD4C-8CB0-4915D681F071}" presName="hierChild4" presStyleCnt="0"/>
      <dgm:spPr/>
    </dgm:pt>
    <dgm:pt modelId="{2532942D-8BBE-2148-98C1-F11744B78453}" type="pres">
      <dgm:prSet presAssocID="{4FA0A024-B22D-BD4C-8CB0-4915D681F071}" presName="hierChild5" presStyleCnt="0"/>
      <dgm:spPr/>
    </dgm:pt>
    <dgm:pt modelId="{F8E1380C-C0AA-7E4C-BC8C-C675E350CADE}" type="pres">
      <dgm:prSet presAssocID="{B4347790-62CD-9242-A98C-203345A2DCD1}" presName="Name37" presStyleLbl="parChTrans1D2" presStyleIdx="1" presStyleCnt="2"/>
      <dgm:spPr/>
      <dgm:t>
        <a:bodyPr/>
        <a:lstStyle/>
        <a:p>
          <a:endParaRPr lang="en-US"/>
        </a:p>
      </dgm:t>
    </dgm:pt>
    <dgm:pt modelId="{27F4B41A-4550-F04E-8D7A-92E5371F5800}" type="pres">
      <dgm:prSet presAssocID="{AF9AC9CD-15CC-7143-96F0-8F203773427E}" presName="hierRoot2" presStyleCnt="0">
        <dgm:presLayoutVars>
          <dgm:hierBranch val="init"/>
        </dgm:presLayoutVars>
      </dgm:prSet>
      <dgm:spPr/>
    </dgm:pt>
    <dgm:pt modelId="{3F370D43-8D65-7347-BE9C-7B489A17195B}" type="pres">
      <dgm:prSet presAssocID="{AF9AC9CD-15CC-7143-96F0-8F203773427E}" presName="rootComposite" presStyleCnt="0"/>
      <dgm:spPr/>
    </dgm:pt>
    <dgm:pt modelId="{D1235B29-9C45-C346-89DD-7DF10607B623}" type="pres">
      <dgm:prSet presAssocID="{AF9AC9CD-15CC-7143-96F0-8F203773427E}" presName="rootText" presStyleLbl="node2" presStyleIdx="1" presStyleCnt="2" custLinFactNeighborX="33305" custLinFactNeighborY="-100">
        <dgm:presLayoutVars>
          <dgm:chPref val="3"/>
        </dgm:presLayoutVars>
      </dgm:prSet>
      <dgm:spPr/>
      <dgm:t>
        <a:bodyPr/>
        <a:lstStyle/>
        <a:p>
          <a:endParaRPr lang="en-US"/>
        </a:p>
      </dgm:t>
    </dgm:pt>
    <dgm:pt modelId="{0811CA39-D816-EF4C-AF56-74B7482DAB4A}" type="pres">
      <dgm:prSet presAssocID="{AF9AC9CD-15CC-7143-96F0-8F203773427E}" presName="rootConnector" presStyleLbl="node2" presStyleIdx="1" presStyleCnt="2"/>
      <dgm:spPr/>
      <dgm:t>
        <a:bodyPr/>
        <a:lstStyle/>
        <a:p>
          <a:endParaRPr lang="en-US"/>
        </a:p>
      </dgm:t>
    </dgm:pt>
    <dgm:pt modelId="{E1D377B7-FE9C-9F4A-8BDE-239A131C6B10}" type="pres">
      <dgm:prSet presAssocID="{AF9AC9CD-15CC-7143-96F0-8F203773427E}" presName="hierChild4" presStyleCnt="0"/>
      <dgm:spPr/>
    </dgm:pt>
    <dgm:pt modelId="{0C899C0C-3E81-C64D-8E72-9D21702F9F55}" type="pres">
      <dgm:prSet presAssocID="{AF9AC9CD-15CC-7143-96F0-8F203773427E}" presName="hierChild5" presStyleCnt="0"/>
      <dgm:spPr/>
    </dgm:pt>
    <dgm:pt modelId="{174AB996-D568-3B40-9549-168FED030A8D}" type="pres">
      <dgm:prSet presAssocID="{8D4B4908-B192-1F4B-B2DD-49C22F37AE83}" presName="hierChild3" presStyleCnt="0"/>
      <dgm:spPr/>
    </dgm:pt>
  </dgm:ptLst>
  <dgm:cxnLst>
    <dgm:cxn modelId="{04CB8C11-7C15-5C41-90F9-6E58227715A5}" type="presOf" srcId="{976637B8-751B-0E4C-B5AF-0146A41DAB0E}" destId="{4D01E6DD-FAC2-024F-9630-0B7539A588F3}" srcOrd="0" destOrd="0" presId="urn:microsoft.com/office/officeart/2005/8/layout/orgChart1"/>
    <dgm:cxn modelId="{C7F2B42A-6F97-B247-8832-E279FB81B011}" type="presOf" srcId="{4FA0A024-B22D-BD4C-8CB0-4915D681F071}" destId="{DC252C5B-E662-8247-86C3-67B5BBFC31CB}" srcOrd="0" destOrd="0" presId="urn:microsoft.com/office/officeart/2005/8/layout/orgChart1"/>
    <dgm:cxn modelId="{8871B5BB-C872-0F49-B45E-7B5440BD25F3}" type="presOf" srcId="{B4347790-62CD-9242-A98C-203345A2DCD1}" destId="{F8E1380C-C0AA-7E4C-BC8C-C675E350CADE}" srcOrd="0" destOrd="0" presId="urn:microsoft.com/office/officeart/2005/8/layout/orgChart1"/>
    <dgm:cxn modelId="{5BF25AA5-C2D0-C342-B2F4-D4FED29E04E1}" type="presOf" srcId="{AF9AC9CD-15CC-7143-96F0-8F203773427E}" destId="{D1235B29-9C45-C346-89DD-7DF10607B623}" srcOrd="0" destOrd="0" presId="urn:microsoft.com/office/officeart/2005/8/layout/orgChart1"/>
    <dgm:cxn modelId="{E326B797-6703-1F43-8CB7-EEF3730500FB}" type="presOf" srcId="{AF9AC9CD-15CC-7143-96F0-8F203773427E}" destId="{0811CA39-D816-EF4C-AF56-74B7482DAB4A}" srcOrd="1" destOrd="0" presId="urn:microsoft.com/office/officeart/2005/8/layout/orgChart1"/>
    <dgm:cxn modelId="{57562B16-B264-6640-AC51-0EEB7006E890}" srcId="{8D4B4908-B192-1F4B-B2DD-49C22F37AE83}" destId="{4FA0A024-B22D-BD4C-8CB0-4915D681F071}" srcOrd="0" destOrd="0" parTransId="{208008FE-2ECC-C845-9D7B-CC426AD37D93}" sibTransId="{2C7915A8-D592-C94F-B668-36BA7BBB95C0}"/>
    <dgm:cxn modelId="{1AE9F700-5C96-F541-8396-FFFF19FCE6EB}" type="presOf" srcId="{4FA0A024-B22D-BD4C-8CB0-4915D681F071}" destId="{3F27777A-E3F1-DE49-B2BB-173D51ABD223}" srcOrd="1" destOrd="0" presId="urn:microsoft.com/office/officeart/2005/8/layout/orgChart1"/>
    <dgm:cxn modelId="{054BA227-BBB0-0647-8ACE-6726354434D5}" srcId="{976637B8-751B-0E4C-B5AF-0146A41DAB0E}" destId="{8D4B4908-B192-1F4B-B2DD-49C22F37AE83}" srcOrd="0" destOrd="0" parTransId="{730CF5FF-7E3A-0241-B062-226D2E0EFC92}" sibTransId="{785E2A67-CE31-ED47-BD2F-3716FF689765}"/>
    <dgm:cxn modelId="{3B3571D4-8182-A244-9988-40494CCABEA4}" type="presOf" srcId="{8D4B4908-B192-1F4B-B2DD-49C22F37AE83}" destId="{A52012A4-A831-0941-B484-FC1709509520}" srcOrd="1" destOrd="0" presId="urn:microsoft.com/office/officeart/2005/8/layout/orgChart1"/>
    <dgm:cxn modelId="{9E3B8953-7738-604A-AA5A-4A00FA1D3C99}" type="presOf" srcId="{208008FE-2ECC-C845-9D7B-CC426AD37D93}" destId="{0FE8C1A3-E9A8-5544-A75E-4BBC3656B220}" srcOrd="0" destOrd="0" presId="urn:microsoft.com/office/officeart/2005/8/layout/orgChart1"/>
    <dgm:cxn modelId="{7BB1BFAC-BE5E-D64D-B15D-0510FA2B6CB7}" srcId="{8D4B4908-B192-1F4B-B2DD-49C22F37AE83}" destId="{AF9AC9CD-15CC-7143-96F0-8F203773427E}" srcOrd="1" destOrd="0" parTransId="{B4347790-62CD-9242-A98C-203345A2DCD1}" sibTransId="{5A211C8D-CBE3-C246-8160-C626B2FEB867}"/>
    <dgm:cxn modelId="{CF4FC557-8623-A948-9AB6-819E6708EE96}" type="presOf" srcId="{8D4B4908-B192-1F4B-B2DD-49C22F37AE83}" destId="{3D4A3742-BEBD-F14D-8527-D1FAD2781A05}" srcOrd="0" destOrd="0" presId="urn:microsoft.com/office/officeart/2005/8/layout/orgChart1"/>
    <dgm:cxn modelId="{47C6D48A-C0A1-524A-93BA-600D3609292D}" type="presParOf" srcId="{4D01E6DD-FAC2-024F-9630-0B7539A588F3}" destId="{8E42B425-7E36-9A4B-8E32-E4B4A79987E3}" srcOrd="0" destOrd="0" presId="urn:microsoft.com/office/officeart/2005/8/layout/orgChart1"/>
    <dgm:cxn modelId="{E842FCEF-DE42-6D47-ACDD-F45A4EEACF07}" type="presParOf" srcId="{8E42B425-7E36-9A4B-8E32-E4B4A79987E3}" destId="{C722945B-4894-2A44-B39A-9F90618D5A53}" srcOrd="0" destOrd="0" presId="urn:microsoft.com/office/officeart/2005/8/layout/orgChart1"/>
    <dgm:cxn modelId="{FA86EACB-4C7D-0C45-8C7E-2E8403D85E5C}" type="presParOf" srcId="{C722945B-4894-2A44-B39A-9F90618D5A53}" destId="{3D4A3742-BEBD-F14D-8527-D1FAD2781A05}" srcOrd="0" destOrd="0" presId="urn:microsoft.com/office/officeart/2005/8/layout/orgChart1"/>
    <dgm:cxn modelId="{F63B4475-2D9D-7A48-899F-737F897C7EDB}" type="presParOf" srcId="{C722945B-4894-2A44-B39A-9F90618D5A53}" destId="{A52012A4-A831-0941-B484-FC1709509520}" srcOrd="1" destOrd="0" presId="urn:microsoft.com/office/officeart/2005/8/layout/orgChart1"/>
    <dgm:cxn modelId="{4B06B4CC-383C-574D-AEAE-2669D04FB7B8}" type="presParOf" srcId="{8E42B425-7E36-9A4B-8E32-E4B4A79987E3}" destId="{62E858AC-B665-C94F-8440-F1849CC853CC}" srcOrd="1" destOrd="0" presId="urn:microsoft.com/office/officeart/2005/8/layout/orgChart1"/>
    <dgm:cxn modelId="{BCE1F0EB-C208-6C4E-BF83-6677AC58D514}" type="presParOf" srcId="{62E858AC-B665-C94F-8440-F1849CC853CC}" destId="{0FE8C1A3-E9A8-5544-A75E-4BBC3656B220}" srcOrd="0" destOrd="0" presId="urn:microsoft.com/office/officeart/2005/8/layout/orgChart1"/>
    <dgm:cxn modelId="{239C146E-8460-5A49-B36E-B2F89B98603A}" type="presParOf" srcId="{62E858AC-B665-C94F-8440-F1849CC853CC}" destId="{9A7486D8-0A9B-8E4C-A459-11A867FDE38B}" srcOrd="1" destOrd="0" presId="urn:microsoft.com/office/officeart/2005/8/layout/orgChart1"/>
    <dgm:cxn modelId="{DA9F6A1C-06D9-424D-84A7-F08D274EADCD}" type="presParOf" srcId="{9A7486D8-0A9B-8E4C-A459-11A867FDE38B}" destId="{DF36447C-D172-1A4D-9AD0-2900C4D76F9C}" srcOrd="0" destOrd="0" presId="urn:microsoft.com/office/officeart/2005/8/layout/orgChart1"/>
    <dgm:cxn modelId="{13C4F69A-A298-4943-97C2-6C04D657DC64}" type="presParOf" srcId="{DF36447C-D172-1A4D-9AD0-2900C4D76F9C}" destId="{DC252C5B-E662-8247-86C3-67B5BBFC31CB}" srcOrd="0" destOrd="0" presId="urn:microsoft.com/office/officeart/2005/8/layout/orgChart1"/>
    <dgm:cxn modelId="{EA70E856-A5FD-3F45-A5FA-E86694A0F8EB}" type="presParOf" srcId="{DF36447C-D172-1A4D-9AD0-2900C4D76F9C}" destId="{3F27777A-E3F1-DE49-B2BB-173D51ABD223}" srcOrd="1" destOrd="0" presId="urn:microsoft.com/office/officeart/2005/8/layout/orgChart1"/>
    <dgm:cxn modelId="{6FC83288-E0BB-2F44-921A-21EEC7BD58CF}" type="presParOf" srcId="{9A7486D8-0A9B-8E4C-A459-11A867FDE38B}" destId="{BE62894D-93D4-B842-9D6B-045ED7350BD4}" srcOrd="1" destOrd="0" presId="urn:microsoft.com/office/officeart/2005/8/layout/orgChart1"/>
    <dgm:cxn modelId="{A4CB8BDF-51A9-0C4B-9554-377E8973B0EA}" type="presParOf" srcId="{9A7486D8-0A9B-8E4C-A459-11A867FDE38B}" destId="{2532942D-8BBE-2148-98C1-F11744B78453}" srcOrd="2" destOrd="0" presId="urn:microsoft.com/office/officeart/2005/8/layout/orgChart1"/>
    <dgm:cxn modelId="{CCE80E6C-8C32-E345-9135-DC61869F3EF2}" type="presParOf" srcId="{62E858AC-B665-C94F-8440-F1849CC853CC}" destId="{F8E1380C-C0AA-7E4C-BC8C-C675E350CADE}" srcOrd="2" destOrd="0" presId="urn:microsoft.com/office/officeart/2005/8/layout/orgChart1"/>
    <dgm:cxn modelId="{73FD7677-D683-3446-9433-E5D214C652BE}" type="presParOf" srcId="{62E858AC-B665-C94F-8440-F1849CC853CC}" destId="{27F4B41A-4550-F04E-8D7A-92E5371F5800}" srcOrd="3" destOrd="0" presId="urn:microsoft.com/office/officeart/2005/8/layout/orgChart1"/>
    <dgm:cxn modelId="{5E594949-98BE-9A45-B1F0-8FD2DCDDFB74}" type="presParOf" srcId="{27F4B41A-4550-F04E-8D7A-92E5371F5800}" destId="{3F370D43-8D65-7347-BE9C-7B489A17195B}" srcOrd="0" destOrd="0" presId="urn:microsoft.com/office/officeart/2005/8/layout/orgChart1"/>
    <dgm:cxn modelId="{576CC028-AE70-DC40-A8B3-38DEF80B867A}" type="presParOf" srcId="{3F370D43-8D65-7347-BE9C-7B489A17195B}" destId="{D1235B29-9C45-C346-89DD-7DF10607B623}" srcOrd="0" destOrd="0" presId="urn:microsoft.com/office/officeart/2005/8/layout/orgChart1"/>
    <dgm:cxn modelId="{51D21DE0-CDE1-6544-8D2C-4D2C52CAB482}" type="presParOf" srcId="{3F370D43-8D65-7347-BE9C-7B489A17195B}" destId="{0811CA39-D816-EF4C-AF56-74B7482DAB4A}" srcOrd="1" destOrd="0" presId="urn:microsoft.com/office/officeart/2005/8/layout/orgChart1"/>
    <dgm:cxn modelId="{6FB82E0B-01E0-2A47-84E0-151BA74F3754}" type="presParOf" srcId="{27F4B41A-4550-F04E-8D7A-92E5371F5800}" destId="{E1D377B7-FE9C-9F4A-8BDE-239A131C6B10}" srcOrd="1" destOrd="0" presId="urn:microsoft.com/office/officeart/2005/8/layout/orgChart1"/>
    <dgm:cxn modelId="{3B6E33BE-F59C-0C43-8D59-8CB4FBE7FB12}" type="presParOf" srcId="{27F4B41A-4550-F04E-8D7A-92E5371F5800}" destId="{0C899C0C-3E81-C64D-8E72-9D21702F9F55}" srcOrd="2" destOrd="0" presId="urn:microsoft.com/office/officeart/2005/8/layout/orgChart1"/>
    <dgm:cxn modelId="{4440D2FD-59EF-5443-8212-452E8F7931F3}" type="presParOf" srcId="{8E42B425-7E36-9A4B-8E32-E4B4A79987E3}" destId="{174AB996-D568-3B40-9549-168FED030A8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37037-33D7-404F-BA25-53E09826281D}">
      <dsp:nvSpPr>
        <dsp:cNvPr id="0" name=""/>
        <dsp:cNvSpPr/>
      </dsp:nvSpPr>
      <dsp:spPr>
        <a:xfrm rot="16200000">
          <a:off x="888249" y="-866991"/>
          <a:ext cx="2242356" cy="4018855"/>
        </a:xfrm>
        <a:prstGeom prst="round1Rect">
          <a:avLst/>
        </a:prstGeom>
        <a:solidFill>
          <a:schemeClr val="lt1"/>
        </a:solidFill>
        <a:ln w="25400" cap="flat" cmpd="sng" algn="ctr">
          <a:solidFill>
            <a:schemeClr val="accent4"/>
          </a:solidFill>
          <a:prstDash val="solid"/>
        </a:ln>
        <a:effectLst/>
        <a:scene3d>
          <a:camera prst="orthographicFront"/>
          <a:lightRig rig="chilly"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199136" tIns="199136" rIns="199136" bIns="199136" numCol="1" spcCol="1270" anchor="ctr" anchorCtr="0">
          <a:noAutofit/>
        </a:bodyPr>
        <a:lstStyle/>
        <a:p>
          <a:pPr lvl="0" algn="l" defTabSz="1244600">
            <a:lnSpc>
              <a:spcPct val="110000"/>
            </a:lnSpc>
            <a:spcBef>
              <a:spcPct val="0"/>
            </a:spcBef>
            <a:spcAft>
              <a:spcPct val="35000"/>
            </a:spcAft>
          </a:pPr>
          <a:r>
            <a:rPr lang="zh-CN" altLang="en-US" sz="2800" u="none" kern="1200" dirty="0" smtClean="0">
              <a:solidFill>
                <a:schemeClr val="tx1"/>
              </a:solidFill>
              <a:latin typeface="微软雅黑" panose="020B0503020204020204" pitchFamily="34" charset="-122"/>
              <a:ea typeface="微软雅黑" panose="020B0503020204020204" pitchFamily="34" charset="-122"/>
            </a:rPr>
            <a:t>关注</a:t>
          </a:r>
          <a:r>
            <a:rPr lang="zh-CN" sz="2800" u="none" kern="1200" dirty="0" smtClean="0">
              <a:latin typeface="微软雅黑" panose="020B0503020204020204" pitchFamily="34" charset="-122"/>
              <a:ea typeface="微软雅黑" panose="020B0503020204020204" pitchFamily="34" charset="-122"/>
            </a:rPr>
            <a:t>知识传授</a:t>
          </a:r>
          <a:r>
            <a:rPr lang="zh-CN" altLang="en-US" sz="2800" u="none" kern="1200" dirty="0" smtClean="0">
              <a:latin typeface="微软雅黑" panose="020B0503020204020204" pitchFamily="34" charset="-122"/>
              <a:ea typeface="微软雅黑" panose="020B0503020204020204" pitchFamily="34" charset="-122"/>
            </a:rPr>
            <a:t>多</a:t>
          </a:r>
          <a:endParaRPr lang="en-US" altLang="zh-CN" sz="2800" u="none" kern="1200" dirty="0" smtClean="0">
            <a:latin typeface="微软雅黑" panose="020B0503020204020204" pitchFamily="34" charset="-122"/>
            <a:ea typeface="微软雅黑" panose="020B0503020204020204" pitchFamily="34" charset="-122"/>
          </a:endParaRPr>
        </a:p>
        <a:p>
          <a:pPr lvl="0" algn="l" defTabSz="1244600">
            <a:lnSpc>
              <a:spcPct val="110000"/>
            </a:lnSpc>
            <a:spcBef>
              <a:spcPct val="0"/>
            </a:spcBef>
            <a:spcAft>
              <a:spcPct val="35000"/>
            </a:spcAft>
          </a:pPr>
          <a:r>
            <a:rPr lang="zh-CN" altLang="en-US" sz="2800" u="none" kern="1200" dirty="0" smtClean="0">
              <a:solidFill>
                <a:srgbClr val="FF0000"/>
              </a:solidFill>
              <a:latin typeface="微软雅黑" panose="020B0503020204020204" pitchFamily="34" charset="-122"/>
              <a:ea typeface="微软雅黑" panose="020B0503020204020204" pitchFamily="34" charset="-122"/>
            </a:rPr>
            <a:t>关注</a:t>
          </a:r>
          <a:r>
            <a:rPr lang="zh-CN" sz="2800" u="none" kern="1200" dirty="0" smtClean="0">
              <a:solidFill>
                <a:srgbClr val="FF0000"/>
              </a:solidFill>
              <a:latin typeface="微软雅黑" panose="020B0503020204020204" pitchFamily="34" charset="-122"/>
              <a:ea typeface="微软雅黑" panose="020B0503020204020204" pitchFamily="34" charset="-122"/>
            </a:rPr>
            <a:t>能力提升</a:t>
          </a:r>
          <a:r>
            <a:rPr lang="zh-CN" altLang="en-US" sz="2800" u="none" kern="1200" dirty="0" smtClean="0">
              <a:solidFill>
                <a:srgbClr val="FF0000"/>
              </a:solidFill>
              <a:latin typeface="微软雅黑" panose="020B0503020204020204" pitchFamily="34" charset="-122"/>
              <a:ea typeface="微软雅黑" panose="020B0503020204020204" pitchFamily="34" charset="-122"/>
            </a:rPr>
            <a:t>、</a:t>
          </a:r>
          <a:r>
            <a:rPr lang="zh-CN" sz="2800" u="none" kern="1200" dirty="0" smtClean="0">
              <a:solidFill>
                <a:srgbClr val="FF0000"/>
              </a:solidFill>
              <a:latin typeface="微软雅黑" panose="020B0503020204020204" pitchFamily="34" charset="-122"/>
              <a:ea typeface="微软雅黑" panose="020B0503020204020204" pitchFamily="34" charset="-122"/>
            </a:rPr>
            <a:t>价值塑造</a:t>
          </a:r>
          <a:r>
            <a:rPr lang="zh-CN" altLang="en-US" sz="2800" u="none" kern="1200" dirty="0" smtClean="0">
              <a:solidFill>
                <a:srgbClr val="FF0000"/>
              </a:solidFill>
              <a:latin typeface="微软雅黑" panose="020B0503020204020204" pitchFamily="34" charset="-122"/>
              <a:ea typeface="微软雅黑" panose="020B0503020204020204" pitchFamily="34" charset="-122"/>
            </a:rPr>
            <a:t>少</a:t>
          </a:r>
          <a:endParaRPr lang="zh-CN" altLang="en-US" sz="2800" u="none" kern="1200" dirty="0">
            <a:solidFill>
              <a:srgbClr val="FF0000"/>
            </a:solidFill>
            <a:latin typeface="微软雅黑" panose="020B0503020204020204" pitchFamily="34" charset="-122"/>
            <a:ea typeface="微软雅黑" panose="020B0503020204020204" pitchFamily="34" charset="-122"/>
          </a:endParaRPr>
        </a:p>
      </dsp:txBody>
      <dsp:txXfrm rot="5400000">
        <a:off x="0" y="21258"/>
        <a:ext cx="4018855" cy="1681767"/>
      </dsp:txXfrm>
    </dsp:sp>
    <dsp:sp modelId="{508B8AF6-6E6A-5842-AD0A-530748B824E2}">
      <dsp:nvSpPr>
        <dsp:cNvPr id="0" name=""/>
        <dsp:cNvSpPr/>
      </dsp:nvSpPr>
      <dsp:spPr>
        <a:xfrm>
          <a:off x="4018855" y="21246"/>
          <a:ext cx="4018855" cy="2199863"/>
        </a:xfrm>
        <a:prstGeom prst="round1Rect">
          <a:avLst/>
        </a:prstGeom>
        <a:solidFill>
          <a:schemeClr val="lt1"/>
        </a:solidFill>
        <a:ln w="25400" cap="flat" cmpd="sng" algn="ctr">
          <a:solidFill>
            <a:schemeClr val="dk1"/>
          </a:solidFill>
          <a:prstDash val="solid"/>
        </a:ln>
        <a:effectLst/>
        <a:scene3d>
          <a:camera prst="orthographicFront"/>
          <a:lightRig rig="chilly" dir="t"/>
        </a:scene3d>
        <a:sp3d/>
      </dsp:spPr>
      <dsp:style>
        <a:lnRef idx="2">
          <a:schemeClr val="dk1"/>
        </a:lnRef>
        <a:fillRef idx="1">
          <a:schemeClr val="lt1"/>
        </a:fillRef>
        <a:effectRef idx="0">
          <a:schemeClr val="dk1"/>
        </a:effectRef>
        <a:fontRef idx="minor">
          <a:schemeClr val="dk1"/>
        </a:fontRef>
      </dsp:style>
      <dsp:txBody>
        <a:bodyPr spcFirstLastPara="0" vert="horz" wrap="square" lIns="199136" tIns="199136" rIns="199136" bIns="199136" numCol="1" spcCol="1270" anchor="ctr" anchorCtr="0">
          <a:noAutofit/>
        </a:bodyPr>
        <a:lstStyle/>
        <a:p>
          <a:pPr lvl="0" algn="r" defTabSz="1244600">
            <a:lnSpc>
              <a:spcPct val="110000"/>
            </a:lnSpc>
            <a:spcBef>
              <a:spcPct val="0"/>
            </a:spcBef>
            <a:spcAft>
              <a:spcPct val="35000"/>
            </a:spcAft>
          </a:pPr>
          <a:r>
            <a:rPr lang="zh-CN" altLang="en-US" sz="2800" u="none" kern="1200" dirty="0" smtClean="0">
              <a:latin typeface="微软雅黑" panose="020B0503020204020204" pitchFamily="34" charset="-122"/>
              <a:ea typeface="微软雅黑" panose="020B0503020204020204" pitchFamily="34" charset="-122"/>
            </a:rPr>
            <a:t>关注</a:t>
          </a:r>
          <a:r>
            <a:rPr lang="zh-CN" sz="2800" u="none" kern="1200" dirty="0" smtClean="0">
              <a:latin typeface="微软雅黑" panose="020B0503020204020204" pitchFamily="34" charset="-122"/>
              <a:ea typeface="微软雅黑" panose="020B0503020204020204" pitchFamily="34" charset="-122"/>
            </a:rPr>
            <a:t>创新</a:t>
          </a:r>
          <a:r>
            <a:rPr lang="zh-CN" altLang="en-US" sz="2800" u="none" kern="1200" dirty="0" smtClean="0">
              <a:latin typeface="微软雅黑" panose="020B0503020204020204" pitchFamily="34" charset="-122"/>
              <a:ea typeface="微软雅黑" panose="020B0503020204020204" pitchFamily="34" charset="-122"/>
            </a:rPr>
            <a:t>内容</a:t>
          </a:r>
          <a:r>
            <a:rPr lang="zh-CN" altLang="en-US" sz="2800" u="none" kern="1200" dirty="0" smtClean="0">
              <a:latin typeface="微软雅黑" panose="020B0503020204020204" pitchFamily="34" charset="-122"/>
              <a:ea typeface="微软雅黑" panose="020B0503020204020204" pitchFamily="34" charset="-122"/>
            </a:rPr>
            <a:t>多</a:t>
          </a:r>
        </a:p>
        <a:p>
          <a:pPr lvl="0" algn="r" defTabSz="1244600">
            <a:lnSpc>
              <a:spcPct val="110000"/>
            </a:lnSpc>
            <a:spcBef>
              <a:spcPct val="0"/>
            </a:spcBef>
            <a:spcAft>
              <a:spcPct val="35000"/>
            </a:spcAft>
          </a:pPr>
          <a:r>
            <a:rPr lang="zh-CN" altLang="en-US" sz="2800" u="none" kern="1200" dirty="0" smtClean="0">
              <a:solidFill>
                <a:srgbClr val="FF0000"/>
              </a:solidFill>
              <a:latin typeface="微软雅黑" panose="020B0503020204020204" pitchFamily="34" charset="-122"/>
              <a:ea typeface="微软雅黑" panose="020B0503020204020204" pitchFamily="34" charset="-122"/>
            </a:rPr>
            <a:t>关注创新方法少</a:t>
          </a:r>
          <a:endParaRPr lang="en-US" altLang="zh-CN" sz="2800" u="none" kern="1200" dirty="0" smtClean="0">
            <a:solidFill>
              <a:srgbClr val="FF0000"/>
            </a:solidFill>
            <a:latin typeface="微软雅黑" panose="020B0503020204020204" pitchFamily="34" charset="-122"/>
            <a:ea typeface="微软雅黑" panose="020B0503020204020204" pitchFamily="34" charset="-122"/>
          </a:endParaRPr>
        </a:p>
        <a:p>
          <a:pPr lvl="0" algn="r" defTabSz="1244600">
            <a:lnSpc>
              <a:spcPct val="110000"/>
            </a:lnSpc>
            <a:spcBef>
              <a:spcPct val="0"/>
            </a:spcBef>
            <a:spcAft>
              <a:spcPct val="35000"/>
            </a:spcAft>
          </a:pPr>
          <a:r>
            <a:rPr lang="zh-CN" altLang="en-US" sz="2800" u="none" kern="1200" dirty="0" smtClean="0">
              <a:solidFill>
                <a:srgbClr val="FF0000"/>
              </a:solidFill>
              <a:latin typeface="微软雅黑" panose="020B0503020204020204" pitchFamily="34" charset="-122"/>
              <a:ea typeface="微软雅黑" panose="020B0503020204020204" pitchFamily="34" charset="-122"/>
            </a:rPr>
            <a:t>关注创意、</a:t>
          </a:r>
          <a:r>
            <a:rPr lang="zh-CN" sz="2800" u="none" kern="1200" dirty="0" smtClean="0">
              <a:solidFill>
                <a:srgbClr val="FF0000"/>
              </a:solidFill>
              <a:latin typeface="微软雅黑" panose="020B0503020204020204" pitchFamily="34" charset="-122"/>
              <a:ea typeface="微软雅黑" panose="020B0503020204020204" pitchFamily="34" charset="-122"/>
            </a:rPr>
            <a:t>创业</a:t>
          </a:r>
          <a:r>
            <a:rPr lang="zh-CN" altLang="en-US" sz="2800" u="none" kern="1200" dirty="0" smtClean="0">
              <a:solidFill>
                <a:srgbClr val="FF0000"/>
              </a:solidFill>
              <a:latin typeface="微软雅黑" panose="020B0503020204020204" pitchFamily="34" charset="-122"/>
              <a:ea typeface="微软雅黑" panose="020B0503020204020204" pitchFamily="34" charset="-122"/>
            </a:rPr>
            <a:t>少</a:t>
          </a:r>
          <a:endParaRPr lang="en-US" altLang="zh-CN" sz="2800" u="none" kern="1200" dirty="0" smtClean="0">
            <a:solidFill>
              <a:srgbClr val="FF0000"/>
            </a:solidFill>
            <a:latin typeface="微软雅黑" panose="020B0503020204020204" pitchFamily="34" charset="-122"/>
            <a:ea typeface="微软雅黑" panose="020B0503020204020204" pitchFamily="34" charset="-122"/>
          </a:endParaRPr>
        </a:p>
      </dsp:txBody>
      <dsp:txXfrm>
        <a:off x="4018855" y="21246"/>
        <a:ext cx="4018855" cy="1649897"/>
      </dsp:txXfrm>
    </dsp:sp>
    <dsp:sp modelId="{FA38F5C0-E87F-5D42-8CCD-E21393FDF928}">
      <dsp:nvSpPr>
        <dsp:cNvPr id="0" name=""/>
        <dsp:cNvSpPr/>
      </dsp:nvSpPr>
      <dsp:spPr>
        <a:xfrm rot="10800000">
          <a:off x="0" y="2242356"/>
          <a:ext cx="4018855" cy="2242356"/>
        </a:xfrm>
        <a:prstGeom prst="round1Rect">
          <a:avLst/>
        </a:prstGeom>
        <a:solidFill>
          <a:schemeClr val="lt1"/>
        </a:solidFill>
        <a:ln w="25400" cap="flat" cmpd="sng" algn="ctr">
          <a:solidFill>
            <a:schemeClr val="dk1"/>
          </a:solidFill>
          <a:prstDash val="solid"/>
        </a:ln>
        <a:effectLst/>
        <a:scene3d>
          <a:camera prst="orthographicFront"/>
          <a:lightRig rig="chilly" dir="t"/>
        </a:scene3d>
        <a:sp3d/>
      </dsp:spPr>
      <dsp:style>
        <a:lnRef idx="2">
          <a:schemeClr val="dk1"/>
        </a:lnRef>
        <a:fillRef idx="1">
          <a:schemeClr val="lt1"/>
        </a:fillRef>
        <a:effectRef idx="0">
          <a:schemeClr val="dk1"/>
        </a:effectRef>
        <a:fontRef idx="minor">
          <a:schemeClr val="dk1"/>
        </a:fontRef>
      </dsp:style>
      <dsp:txBody>
        <a:bodyPr spcFirstLastPara="0" vert="horz" wrap="square" lIns="199136" tIns="199136" rIns="199136" bIns="199136" numCol="1" spcCol="1270" anchor="ctr" anchorCtr="0">
          <a:noAutofit/>
        </a:bodyPr>
        <a:lstStyle/>
        <a:p>
          <a:pPr lvl="0" algn="l" defTabSz="1244600">
            <a:lnSpc>
              <a:spcPct val="120000"/>
            </a:lnSpc>
            <a:spcBef>
              <a:spcPct val="0"/>
            </a:spcBef>
            <a:spcAft>
              <a:spcPct val="35000"/>
            </a:spcAft>
          </a:pPr>
          <a:r>
            <a:rPr lang="zh-CN" altLang="en-US" sz="2800" u="none" kern="1200" dirty="0" smtClean="0">
              <a:latin typeface="微软雅黑" panose="020B0503020204020204" pitchFamily="34" charset="-122"/>
              <a:ea typeface="微软雅黑" panose="020B0503020204020204" pitchFamily="34" charset="-122"/>
            </a:rPr>
            <a:t>课堂评价多</a:t>
          </a:r>
        </a:p>
        <a:p>
          <a:pPr lvl="0" algn="l" defTabSz="1244600">
            <a:lnSpc>
              <a:spcPct val="120000"/>
            </a:lnSpc>
            <a:spcBef>
              <a:spcPct val="0"/>
            </a:spcBef>
            <a:spcAft>
              <a:spcPct val="35000"/>
            </a:spcAft>
          </a:pPr>
          <a:r>
            <a:rPr lang="zh-CN" altLang="en-US" sz="2800" u="none" kern="1200" dirty="0" smtClean="0">
              <a:solidFill>
                <a:srgbClr val="FF0000"/>
              </a:solidFill>
              <a:latin typeface="微软雅黑" panose="020B0503020204020204" pitchFamily="34" charset="-122"/>
              <a:ea typeface="微软雅黑" panose="020B0503020204020204" pitchFamily="34" charset="-122"/>
            </a:rPr>
            <a:t>综合</a:t>
          </a:r>
          <a:r>
            <a:rPr lang="zh-CN" altLang="en-US" sz="2800" u="none" kern="1200" dirty="0" smtClean="0">
              <a:solidFill>
                <a:srgbClr val="FF0000"/>
              </a:solidFill>
              <a:latin typeface="微软雅黑" panose="020B0503020204020204" pitchFamily="34" charset="-122"/>
              <a:ea typeface="微软雅黑" panose="020B0503020204020204" pitchFamily="34" charset="-122"/>
            </a:rPr>
            <a:t>评价</a:t>
          </a:r>
          <a:r>
            <a:rPr lang="zh-CN" altLang="en-US" sz="2800" u="none" kern="1200" dirty="0" smtClean="0">
              <a:solidFill>
                <a:srgbClr val="FF0000"/>
              </a:solidFill>
              <a:latin typeface="微软雅黑" panose="020B0503020204020204" pitchFamily="34" charset="-122"/>
              <a:ea typeface="微软雅黑" panose="020B0503020204020204" pitchFamily="34" charset="-122"/>
            </a:rPr>
            <a:t>标准少</a:t>
          </a:r>
          <a:endParaRPr lang="zh-CN" altLang="en-US" sz="2800" u="none" kern="1200" dirty="0" smtClean="0">
            <a:solidFill>
              <a:srgbClr val="FF0000"/>
            </a:solidFill>
            <a:latin typeface="微软雅黑" panose="020B0503020204020204" pitchFamily="34" charset="-122"/>
            <a:ea typeface="微软雅黑" panose="020B0503020204020204" pitchFamily="34" charset="-122"/>
          </a:endParaRPr>
        </a:p>
      </dsp:txBody>
      <dsp:txXfrm rot="10800000">
        <a:off x="0" y="2802944"/>
        <a:ext cx="4018855" cy="1681767"/>
      </dsp:txXfrm>
    </dsp:sp>
    <dsp:sp modelId="{A95C0D7B-3004-A540-B80E-106BB97641CF}">
      <dsp:nvSpPr>
        <dsp:cNvPr id="0" name=""/>
        <dsp:cNvSpPr/>
      </dsp:nvSpPr>
      <dsp:spPr>
        <a:xfrm rot="5400000">
          <a:off x="4907104" y="1354106"/>
          <a:ext cx="2242356" cy="4018855"/>
        </a:xfrm>
        <a:prstGeom prst="round1Rect">
          <a:avLst/>
        </a:prstGeom>
        <a:solidFill>
          <a:schemeClr val="lt1"/>
        </a:solidFill>
        <a:ln w="25400" cap="flat" cmpd="sng" algn="ctr">
          <a:solidFill>
            <a:schemeClr val="dk1"/>
          </a:solidFill>
          <a:prstDash val="solid"/>
        </a:ln>
        <a:effectLst/>
        <a:scene3d>
          <a:camera prst="orthographicFront"/>
          <a:lightRig rig="chilly" dir="t"/>
        </a:scene3d>
        <a:sp3d/>
      </dsp:spPr>
      <dsp:style>
        <a:lnRef idx="2">
          <a:schemeClr val="dk1"/>
        </a:lnRef>
        <a:fillRef idx="1">
          <a:schemeClr val="lt1"/>
        </a:fillRef>
        <a:effectRef idx="0">
          <a:schemeClr val="dk1"/>
        </a:effectRef>
        <a:fontRef idx="minor">
          <a:schemeClr val="dk1"/>
        </a:fontRef>
      </dsp:style>
      <dsp:txBody>
        <a:bodyPr spcFirstLastPara="0" vert="horz" wrap="square" lIns="199136" tIns="199136" rIns="199136" bIns="199136" numCol="1" spcCol="1270" anchor="ctr" anchorCtr="0">
          <a:noAutofit/>
        </a:bodyPr>
        <a:lstStyle/>
        <a:p>
          <a:pPr lvl="0" algn="r" defTabSz="1244600">
            <a:lnSpc>
              <a:spcPct val="110000"/>
            </a:lnSpc>
            <a:spcBef>
              <a:spcPct val="0"/>
            </a:spcBef>
            <a:spcAft>
              <a:spcPct val="35000"/>
            </a:spcAft>
          </a:pPr>
          <a:r>
            <a:rPr lang="zh-CN" altLang="en-US" sz="2800" u="none" kern="1200" dirty="0" smtClean="0">
              <a:solidFill>
                <a:schemeClr val="tx1"/>
              </a:solidFill>
              <a:latin typeface="微软雅黑" panose="020B0503020204020204" pitchFamily="34" charset="-122"/>
              <a:ea typeface="微软雅黑" panose="020B0503020204020204" pitchFamily="34" charset="-122"/>
            </a:rPr>
            <a:t>单点项目多</a:t>
          </a:r>
          <a:endParaRPr lang="zh-CN" altLang="en-US" sz="2800" u="none" kern="1200" dirty="0" smtClean="0">
            <a:solidFill>
              <a:schemeClr val="tx1"/>
            </a:solidFill>
            <a:latin typeface="微软雅黑" panose="020B0503020204020204" pitchFamily="34" charset="-122"/>
            <a:ea typeface="微软雅黑" panose="020B0503020204020204" pitchFamily="34" charset="-122"/>
          </a:endParaRPr>
        </a:p>
        <a:p>
          <a:pPr lvl="0" algn="r" defTabSz="1244600">
            <a:lnSpc>
              <a:spcPct val="110000"/>
            </a:lnSpc>
            <a:spcBef>
              <a:spcPct val="0"/>
            </a:spcBef>
            <a:spcAft>
              <a:spcPct val="35000"/>
            </a:spcAft>
          </a:pPr>
          <a:r>
            <a:rPr lang="zh-CN" altLang="en-US" sz="2800" u="none" kern="1200" dirty="0" smtClean="0">
              <a:solidFill>
                <a:srgbClr val="FF0000"/>
              </a:solidFill>
              <a:latin typeface="微软雅黑" panose="020B0503020204020204" pitchFamily="34" charset="-122"/>
              <a:ea typeface="微软雅黑" panose="020B0503020204020204" pitchFamily="34" charset="-122"/>
            </a:rPr>
            <a:t>协同生态少</a:t>
          </a:r>
          <a:endParaRPr lang="en-US" altLang="zh-CN" sz="2800" u="none" kern="1200" dirty="0" smtClean="0">
            <a:solidFill>
              <a:srgbClr val="FF0000"/>
            </a:solidFill>
            <a:latin typeface="微软雅黑" panose="020B0503020204020204" pitchFamily="34" charset="-122"/>
            <a:ea typeface="微软雅黑" panose="020B0503020204020204" pitchFamily="34" charset="-122"/>
          </a:endParaRPr>
        </a:p>
        <a:p>
          <a:pPr lvl="0" algn="r" defTabSz="1244600">
            <a:lnSpc>
              <a:spcPct val="110000"/>
            </a:lnSpc>
            <a:spcBef>
              <a:spcPct val="0"/>
            </a:spcBef>
            <a:spcAft>
              <a:spcPct val="35000"/>
            </a:spcAft>
          </a:pPr>
          <a:r>
            <a:rPr lang="zh-CN" altLang="en-US" sz="2800" kern="1200" dirty="0" smtClean="0">
              <a:solidFill>
                <a:srgbClr val="FF0000"/>
              </a:solidFill>
              <a:latin typeface="微软雅黑" panose="020B0503020204020204" pitchFamily="34" charset="-122"/>
              <a:ea typeface="微软雅黑" panose="020B0503020204020204" pitchFamily="34" charset="-122"/>
            </a:rPr>
            <a:t>示范</a:t>
          </a:r>
          <a:r>
            <a:rPr lang="zh-CN" altLang="en-US" sz="2800" kern="1200" dirty="0" smtClean="0">
              <a:solidFill>
                <a:srgbClr val="FF0000"/>
              </a:solidFill>
              <a:latin typeface="微软雅黑" panose="020B0503020204020204" pitchFamily="34" charset="-122"/>
              <a:ea typeface="微软雅黑" panose="020B0503020204020204" pitchFamily="34" charset="-122"/>
            </a:rPr>
            <a:t>基地少</a:t>
          </a:r>
          <a:endParaRPr lang="zh-CN" altLang="en-US" sz="2800" kern="1200" dirty="0">
            <a:solidFill>
              <a:srgbClr val="FF0000"/>
            </a:solidFill>
            <a:latin typeface="微软雅黑" panose="020B0503020204020204" pitchFamily="34" charset="-122"/>
            <a:ea typeface="微软雅黑" panose="020B0503020204020204" pitchFamily="34" charset="-122"/>
          </a:endParaRPr>
        </a:p>
      </dsp:txBody>
      <dsp:txXfrm rot="-5400000">
        <a:off x="4018855" y="2802944"/>
        <a:ext cx="4018855" cy="1681767"/>
      </dsp:txXfrm>
    </dsp:sp>
    <dsp:sp modelId="{8CF0F439-EC72-3649-8C67-4642B11F2A1B}">
      <dsp:nvSpPr>
        <dsp:cNvPr id="0" name=""/>
        <dsp:cNvSpPr/>
      </dsp:nvSpPr>
      <dsp:spPr>
        <a:xfrm>
          <a:off x="2813198" y="1681767"/>
          <a:ext cx="2411313" cy="1121178"/>
        </a:xfrm>
        <a:prstGeom prst="roundRect">
          <a:avLst/>
        </a:prstGeom>
        <a:solidFill>
          <a:schemeClr val="lt1"/>
        </a:solidFill>
        <a:ln w="25400" cap="flat" cmpd="sng" algn="ctr">
          <a:solidFill>
            <a:schemeClr val="dk1"/>
          </a:solidFill>
          <a:prstDash val="solid"/>
        </a:ln>
        <a:effectLst/>
        <a:scene3d>
          <a:camera prst="orthographicFront"/>
          <a:lightRig rig="chilly" dir="t"/>
        </a:scene3d>
        <a:sp3d z="12700" extrusionH="1700"/>
      </dsp:spPr>
      <dsp:style>
        <a:lnRef idx="2">
          <a:schemeClr val="dk1"/>
        </a:lnRef>
        <a:fillRef idx="1">
          <a:schemeClr val="lt1"/>
        </a:fillRef>
        <a:effectRef idx="0">
          <a:schemeClr val="dk1"/>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微软雅黑" panose="020B0503020204020204" pitchFamily="34" charset="-122"/>
              <a:ea typeface="微软雅黑" panose="020B0503020204020204" pitchFamily="34" charset="-122"/>
            </a:rPr>
            <a:t>现有问题</a:t>
          </a:r>
          <a:endParaRPr lang="zh-CN" altLang="en-US" sz="1800" b="1" kern="1200" dirty="0">
            <a:latin typeface="微软雅黑" panose="020B0503020204020204" pitchFamily="34" charset="-122"/>
            <a:ea typeface="微软雅黑" panose="020B0503020204020204" pitchFamily="34" charset="-122"/>
          </a:endParaRPr>
        </a:p>
      </dsp:txBody>
      <dsp:txXfrm>
        <a:off x="2867929" y="1736498"/>
        <a:ext cx="2301851" cy="1011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49620-4A5D-8A4A-8D3D-5DD6D7E44F6E}">
      <dsp:nvSpPr>
        <dsp:cNvPr id="0" name=""/>
        <dsp:cNvSpPr/>
      </dsp:nvSpPr>
      <dsp:spPr>
        <a:xfrm>
          <a:off x="0" y="237937"/>
          <a:ext cx="2462673" cy="2462673"/>
        </a:xfrm>
        <a:prstGeom prst="pie">
          <a:avLst>
            <a:gd name="adj1" fmla="val 5400000"/>
            <a:gd name="adj2" fmla="val 16200000"/>
          </a:avLst>
        </a:prstGeom>
        <a:solidFill>
          <a:srgbClr val="CC0000"/>
        </a:solidFill>
        <a:ln>
          <a:solidFill>
            <a:srgbClr val="CC0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1578981-0DC7-7B41-8BCF-396F1955244B}">
      <dsp:nvSpPr>
        <dsp:cNvPr id="0" name=""/>
        <dsp:cNvSpPr/>
      </dsp:nvSpPr>
      <dsp:spPr>
        <a:xfrm>
          <a:off x="1231336" y="237937"/>
          <a:ext cx="2873118" cy="2462673"/>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国外</a:t>
          </a:r>
          <a:endParaRPr lang="en-US" sz="3400" kern="1200" dirty="0">
            <a:latin typeface="微软雅黑" panose="020B0503020204020204" pitchFamily="34" charset="-122"/>
            <a:ea typeface="微软雅黑" panose="020B0503020204020204" pitchFamily="34" charset="-122"/>
          </a:endParaRPr>
        </a:p>
      </dsp:txBody>
      <dsp:txXfrm>
        <a:off x="1231336" y="237937"/>
        <a:ext cx="1436559" cy="738803"/>
      </dsp:txXfrm>
    </dsp:sp>
    <dsp:sp modelId="{662A0211-6455-E84D-B246-C04BE8EE4AE9}">
      <dsp:nvSpPr>
        <dsp:cNvPr id="0" name=""/>
        <dsp:cNvSpPr/>
      </dsp:nvSpPr>
      <dsp:spPr>
        <a:xfrm>
          <a:off x="430968" y="976741"/>
          <a:ext cx="1600735" cy="1600735"/>
        </a:xfrm>
        <a:prstGeom prst="pie">
          <a:avLst>
            <a:gd name="adj1" fmla="val 5400000"/>
            <a:gd name="adj2" fmla="val 16200000"/>
          </a:avLst>
        </a:prstGeom>
        <a:gradFill rotWithShape="0">
          <a:gsLst>
            <a:gs pos="0">
              <a:schemeClr val="accent2">
                <a:hueOff val="0"/>
                <a:satOff val="-50000"/>
                <a:lumOff val="30000"/>
                <a:alphaOff val="0"/>
                <a:shade val="51000"/>
                <a:satMod val="130000"/>
              </a:schemeClr>
            </a:gs>
            <a:gs pos="80000">
              <a:schemeClr val="accent2">
                <a:hueOff val="0"/>
                <a:satOff val="-50000"/>
                <a:lumOff val="30000"/>
                <a:alphaOff val="0"/>
                <a:shade val="93000"/>
                <a:satMod val="130000"/>
              </a:schemeClr>
            </a:gs>
            <a:gs pos="100000">
              <a:schemeClr val="accent2">
                <a:hueOff val="0"/>
                <a:satOff val="-50000"/>
                <a:lumOff val="3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96DF448-D77E-3347-9856-F3E7D4FF64D4}">
      <dsp:nvSpPr>
        <dsp:cNvPr id="0" name=""/>
        <dsp:cNvSpPr/>
      </dsp:nvSpPr>
      <dsp:spPr>
        <a:xfrm>
          <a:off x="1231336" y="976741"/>
          <a:ext cx="2873118" cy="1600735"/>
        </a:xfrm>
        <a:prstGeom prst="rect">
          <a:avLst/>
        </a:prstGeom>
        <a:solidFill>
          <a:schemeClr val="lt1">
            <a:alpha val="90000"/>
            <a:hueOff val="0"/>
            <a:satOff val="0"/>
            <a:lumOff val="0"/>
            <a:alphaOff val="0"/>
          </a:schemeClr>
        </a:solidFill>
        <a:ln w="9525" cap="flat" cmpd="sng" algn="ctr">
          <a:solidFill>
            <a:schemeClr val="accent2">
              <a:hueOff val="0"/>
              <a:satOff val="-50000"/>
              <a:lumOff val="30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zh-CN" altLang="en-US" sz="3400" kern="1200" smtClean="0">
              <a:latin typeface="微软雅黑" panose="020B0503020204020204" pitchFamily="34" charset="-122"/>
              <a:ea typeface="微软雅黑" panose="020B0503020204020204" pitchFamily="34" charset="-122"/>
            </a:rPr>
            <a:t>校外</a:t>
          </a:r>
          <a:endParaRPr lang="en-US" sz="3400" kern="1200" dirty="0">
            <a:latin typeface="微软雅黑" panose="020B0503020204020204" pitchFamily="34" charset="-122"/>
            <a:ea typeface="微软雅黑" panose="020B0503020204020204" pitchFamily="34" charset="-122"/>
          </a:endParaRPr>
        </a:p>
      </dsp:txBody>
      <dsp:txXfrm>
        <a:off x="1231336" y="976741"/>
        <a:ext cx="1436559" cy="738801"/>
      </dsp:txXfrm>
    </dsp:sp>
    <dsp:sp modelId="{2DE44B73-0050-7247-B7B1-4D1A3A2B701B}">
      <dsp:nvSpPr>
        <dsp:cNvPr id="0" name=""/>
        <dsp:cNvSpPr/>
      </dsp:nvSpPr>
      <dsp:spPr>
        <a:xfrm>
          <a:off x="861935" y="1715542"/>
          <a:ext cx="738801" cy="738801"/>
        </a:xfrm>
        <a:prstGeom prst="pie">
          <a:avLst>
            <a:gd name="adj1" fmla="val 5400000"/>
            <a:gd name="adj2" fmla="val 16200000"/>
          </a:avLst>
        </a:prstGeom>
        <a:gradFill rotWithShape="0">
          <a:gsLst>
            <a:gs pos="0">
              <a:schemeClr val="accent2">
                <a:hueOff val="0"/>
                <a:satOff val="-100000"/>
                <a:lumOff val="60000"/>
                <a:alphaOff val="0"/>
                <a:shade val="51000"/>
                <a:satMod val="130000"/>
              </a:schemeClr>
            </a:gs>
            <a:gs pos="80000">
              <a:schemeClr val="accent2">
                <a:hueOff val="0"/>
                <a:satOff val="-100000"/>
                <a:lumOff val="60000"/>
                <a:alphaOff val="0"/>
                <a:shade val="93000"/>
                <a:satMod val="130000"/>
              </a:schemeClr>
            </a:gs>
            <a:gs pos="100000">
              <a:schemeClr val="accent2">
                <a:hueOff val="0"/>
                <a:satOff val="-100000"/>
                <a:lumOff val="6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E6C0FFF-99B4-784D-A604-2C7B77E37C8E}">
      <dsp:nvSpPr>
        <dsp:cNvPr id="0" name=""/>
        <dsp:cNvSpPr/>
      </dsp:nvSpPr>
      <dsp:spPr>
        <a:xfrm>
          <a:off x="1231336" y="1715542"/>
          <a:ext cx="2873118" cy="738801"/>
        </a:xfrm>
        <a:prstGeom prst="rect">
          <a:avLst/>
        </a:prstGeom>
        <a:solidFill>
          <a:schemeClr val="lt1">
            <a:alpha val="90000"/>
            <a:hueOff val="0"/>
            <a:satOff val="0"/>
            <a:lumOff val="0"/>
            <a:alphaOff val="0"/>
          </a:schemeClr>
        </a:solidFill>
        <a:ln w="9525" cap="flat" cmpd="sng" algn="ctr">
          <a:solidFill>
            <a:schemeClr val="accent2">
              <a:hueOff val="0"/>
              <a:satOff val="-100000"/>
              <a:lumOff val="60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校内</a:t>
          </a:r>
          <a:endParaRPr lang="en-US" sz="3400" kern="1200" dirty="0">
            <a:latin typeface="微软雅黑" panose="020B0503020204020204" pitchFamily="34" charset="-122"/>
            <a:ea typeface="微软雅黑" panose="020B0503020204020204" pitchFamily="34" charset="-122"/>
          </a:endParaRPr>
        </a:p>
      </dsp:txBody>
      <dsp:txXfrm>
        <a:off x="1231336" y="1715542"/>
        <a:ext cx="1436559" cy="738801"/>
      </dsp:txXfrm>
    </dsp:sp>
    <dsp:sp modelId="{2CE0F840-F03D-654B-BA53-8DC5300CFAC7}">
      <dsp:nvSpPr>
        <dsp:cNvPr id="0" name=""/>
        <dsp:cNvSpPr/>
      </dsp:nvSpPr>
      <dsp:spPr>
        <a:xfrm>
          <a:off x="2667895" y="237937"/>
          <a:ext cx="1436559" cy="738803"/>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endParaRPr lang="en-US" sz="1900" kern="120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endParaRPr lang="en-US" sz="1900" kern="1200">
            <a:latin typeface="微软雅黑" panose="020B0503020204020204" pitchFamily="34" charset="-122"/>
            <a:ea typeface="微软雅黑" panose="020B0503020204020204" pitchFamily="34" charset="-122"/>
          </a:endParaRPr>
        </a:p>
      </dsp:txBody>
      <dsp:txXfrm>
        <a:off x="2667895" y="237937"/>
        <a:ext cx="1436559" cy="738803"/>
      </dsp:txXfrm>
    </dsp:sp>
    <dsp:sp modelId="{3C94253F-DC4E-3744-8893-3BA86A22C434}">
      <dsp:nvSpPr>
        <dsp:cNvPr id="0" name=""/>
        <dsp:cNvSpPr/>
      </dsp:nvSpPr>
      <dsp:spPr>
        <a:xfrm>
          <a:off x="2667895" y="976741"/>
          <a:ext cx="1436559" cy="73880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endParaRPr lang="en-US"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endParaRPr lang="en-US" sz="1900" kern="1200" dirty="0">
            <a:latin typeface="微软雅黑" panose="020B0503020204020204" pitchFamily="34" charset="-122"/>
            <a:ea typeface="微软雅黑" panose="020B0503020204020204" pitchFamily="34" charset="-122"/>
          </a:endParaRPr>
        </a:p>
      </dsp:txBody>
      <dsp:txXfrm>
        <a:off x="2667895" y="976741"/>
        <a:ext cx="1436559" cy="738801"/>
      </dsp:txXfrm>
    </dsp:sp>
    <dsp:sp modelId="{620BE645-BC44-214C-BD89-5A9E37E6557F}">
      <dsp:nvSpPr>
        <dsp:cNvPr id="0" name=""/>
        <dsp:cNvSpPr/>
      </dsp:nvSpPr>
      <dsp:spPr>
        <a:xfrm>
          <a:off x="2667895" y="1715542"/>
          <a:ext cx="1436559" cy="73880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课</a:t>
          </a:r>
          <a:r>
            <a:rPr lang="zh-CN" altLang="en-US" sz="1900" kern="1200" dirty="0" smtClean="0">
              <a:latin typeface="微软雅黑" panose="020B0503020204020204" pitchFamily="34" charset="-122"/>
              <a:ea typeface="微软雅黑" panose="020B0503020204020204" pitchFamily="34" charset="-122"/>
            </a:rPr>
            <a:t>外</a:t>
          </a:r>
          <a:endParaRPr lang="en-US"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课</a:t>
          </a:r>
          <a:r>
            <a:rPr lang="zh-CN" altLang="en-US" sz="1900" kern="1200" dirty="0" smtClean="0">
              <a:latin typeface="微软雅黑" panose="020B0503020204020204" pitchFamily="34" charset="-122"/>
              <a:ea typeface="微软雅黑" panose="020B0503020204020204" pitchFamily="34" charset="-122"/>
            </a:rPr>
            <a:t>内</a:t>
          </a:r>
          <a:endParaRPr lang="en-US" sz="1900" kern="1200" dirty="0">
            <a:latin typeface="微软雅黑" panose="020B0503020204020204" pitchFamily="34" charset="-122"/>
            <a:ea typeface="微软雅黑" panose="020B0503020204020204" pitchFamily="34" charset="-122"/>
          </a:endParaRPr>
        </a:p>
      </dsp:txBody>
      <dsp:txXfrm>
        <a:off x="2667895" y="1715542"/>
        <a:ext cx="1436559" cy="7388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28F37-55C7-4E72-9EB6-1A1E9E23621E}">
      <dsp:nvSpPr>
        <dsp:cNvPr id="0" name=""/>
        <dsp:cNvSpPr/>
      </dsp:nvSpPr>
      <dsp:spPr>
        <a:xfrm>
          <a:off x="3504" y="1925335"/>
          <a:ext cx="1767149" cy="1457529"/>
        </a:xfrm>
        <a:prstGeom prst="roundRect">
          <a:avLst>
            <a:gd name="adj" fmla="val 10000"/>
          </a:avLst>
        </a:prstGeom>
        <a:noFill/>
        <a:ln w="25400" cap="flat" cmpd="sng" algn="ctr">
          <a:solidFill>
            <a:srgbClr val="CC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3825" rIns="0" bIns="123825" numCol="1" spcCol="1270" anchor="t" anchorCtr="0">
          <a:noAutofit/>
        </a:bodyPr>
        <a:lstStyle/>
        <a:p>
          <a:pPr marL="171450" lvl="1" indent="-171450" algn="l" defTabSz="800100">
            <a:lnSpc>
              <a:spcPct val="90000"/>
            </a:lnSpc>
            <a:spcBef>
              <a:spcPct val="0"/>
            </a:spcBef>
            <a:spcAft>
              <a:spcPct val="15000"/>
            </a:spcAft>
            <a:buChar char="••"/>
          </a:pPr>
          <a:endParaRPr lang="zh-CN" altLang="en-US" sz="1800" kern="1200"/>
        </a:p>
        <a:p>
          <a:pPr marL="171450" lvl="1" indent="-171450" algn="l" defTabSz="800100">
            <a:lnSpc>
              <a:spcPct val="90000"/>
            </a:lnSpc>
            <a:spcBef>
              <a:spcPct val="0"/>
            </a:spcBef>
            <a:spcAft>
              <a:spcPct val="15000"/>
            </a:spcAft>
            <a:buChar char="••"/>
          </a:pPr>
          <a:endParaRPr lang="zh-CN" altLang="en-US" sz="1800" kern="1200"/>
        </a:p>
      </dsp:txBody>
      <dsp:txXfrm>
        <a:off x="37046" y="1958877"/>
        <a:ext cx="1700065" cy="1078117"/>
      </dsp:txXfrm>
    </dsp:sp>
    <dsp:sp modelId="{CA9C3428-4B66-43B7-A76B-E77D07CDBA99}">
      <dsp:nvSpPr>
        <dsp:cNvPr id="0" name=""/>
        <dsp:cNvSpPr/>
      </dsp:nvSpPr>
      <dsp:spPr>
        <a:xfrm>
          <a:off x="1013763" y="2426528"/>
          <a:ext cx="1857755" cy="1857755"/>
        </a:xfrm>
        <a:prstGeom prst="leftCircularArrow">
          <a:avLst>
            <a:gd name="adj1" fmla="val 2668"/>
            <a:gd name="adj2" fmla="val 324546"/>
            <a:gd name="adj3" fmla="val 2100057"/>
            <a:gd name="adj4" fmla="val 9024489"/>
            <a:gd name="adj5" fmla="val 3112"/>
          </a:avLst>
        </a:prstGeom>
        <a:solidFill>
          <a:srgbClr val="CC0000"/>
        </a:solidFill>
        <a:ln>
          <a:solidFill>
            <a:srgbClr val="CC0000"/>
          </a:solidFill>
        </a:ln>
        <a:effectLst/>
      </dsp:spPr>
      <dsp:style>
        <a:lnRef idx="0">
          <a:scrgbClr r="0" g="0" b="0"/>
        </a:lnRef>
        <a:fillRef idx="1">
          <a:scrgbClr r="0" g="0" b="0"/>
        </a:fillRef>
        <a:effectRef idx="0">
          <a:scrgbClr r="0" g="0" b="0"/>
        </a:effectRef>
        <a:fontRef idx="minor">
          <a:schemeClr val="lt1"/>
        </a:fontRef>
      </dsp:style>
    </dsp:sp>
    <dsp:sp modelId="{6BD38B7B-E9D2-47E3-9DF5-D183C21A4A4F}">
      <dsp:nvSpPr>
        <dsp:cNvPr id="0" name=""/>
        <dsp:cNvSpPr/>
      </dsp:nvSpPr>
      <dsp:spPr>
        <a:xfrm>
          <a:off x="396204" y="2978138"/>
          <a:ext cx="1570799" cy="809453"/>
        </a:xfrm>
        <a:prstGeom prst="roundRect">
          <a:avLst>
            <a:gd name="adj" fmla="val 10000"/>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zh-CN" altLang="en-US" sz="2200" kern="1200" dirty="0" smtClean="0">
              <a:solidFill>
                <a:srgbClr val="FFFFFF"/>
              </a:solidFill>
              <a:latin typeface="黑体" pitchFamily="2" charset="-122"/>
              <a:ea typeface="黑体" pitchFamily="2" charset="-122"/>
            </a:rPr>
            <a:t>背景问卷</a:t>
          </a:r>
          <a:endParaRPr lang="zh-CN" altLang="en-US" sz="2200" kern="1200" dirty="0">
            <a:solidFill>
              <a:srgbClr val="FFFFFF"/>
            </a:solidFill>
            <a:latin typeface="黑体" pitchFamily="2" charset="-122"/>
            <a:ea typeface="黑体" pitchFamily="2" charset="-122"/>
          </a:endParaRPr>
        </a:p>
      </dsp:txBody>
      <dsp:txXfrm>
        <a:off x="419912" y="3001846"/>
        <a:ext cx="1523383" cy="762037"/>
      </dsp:txXfrm>
    </dsp:sp>
    <dsp:sp modelId="{E21BD536-2A06-4CA9-8629-6CEAB8BB892D}">
      <dsp:nvSpPr>
        <dsp:cNvPr id="0" name=""/>
        <dsp:cNvSpPr/>
      </dsp:nvSpPr>
      <dsp:spPr>
        <a:xfrm>
          <a:off x="2202985" y="2017734"/>
          <a:ext cx="1767149" cy="1457529"/>
        </a:xfrm>
        <a:prstGeom prst="roundRect">
          <a:avLst>
            <a:gd name="adj" fmla="val 10000"/>
          </a:avLst>
        </a:prstGeom>
        <a:solidFill>
          <a:schemeClr val="lt1">
            <a:alpha val="90000"/>
            <a:hueOff val="0"/>
            <a:satOff val="0"/>
            <a:lumOff val="0"/>
            <a:alphaOff val="0"/>
          </a:schemeClr>
        </a:solidFill>
        <a:ln w="25400" cap="flat" cmpd="sng" algn="ctr">
          <a:solidFill>
            <a:srgbClr val="B9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3825" rIns="0" bIns="123825" numCol="1" spcCol="1270" anchor="t" anchorCtr="0">
          <a:noAutofit/>
        </a:bodyPr>
        <a:lstStyle/>
        <a:p>
          <a:pPr marL="171450" lvl="1" indent="-171450" algn="l" defTabSz="800100">
            <a:lnSpc>
              <a:spcPct val="90000"/>
            </a:lnSpc>
            <a:spcBef>
              <a:spcPct val="0"/>
            </a:spcBef>
            <a:spcAft>
              <a:spcPct val="15000"/>
            </a:spcAft>
            <a:buChar char="••"/>
          </a:pPr>
          <a:endParaRPr lang="zh-CN" altLang="en-US" sz="1800" kern="1200"/>
        </a:p>
        <a:p>
          <a:pPr marL="171450" lvl="1" indent="-171450" algn="l" defTabSz="800100">
            <a:lnSpc>
              <a:spcPct val="90000"/>
            </a:lnSpc>
            <a:spcBef>
              <a:spcPct val="0"/>
            </a:spcBef>
            <a:spcAft>
              <a:spcPct val="15000"/>
            </a:spcAft>
            <a:buChar char="••"/>
          </a:pPr>
          <a:endParaRPr lang="zh-CN" altLang="en-US" sz="1800" kern="1200"/>
        </a:p>
      </dsp:txBody>
      <dsp:txXfrm>
        <a:off x="2236527" y="2363604"/>
        <a:ext cx="1700065" cy="1078117"/>
      </dsp:txXfrm>
    </dsp:sp>
    <dsp:sp modelId="{C287CE33-CC10-4B9D-9187-3B2F7A850CCF}">
      <dsp:nvSpPr>
        <dsp:cNvPr id="0" name=""/>
        <dsp:cNvSpPr/>
      </dsp:nvSpPr>
      <dsp:spPr>
        <a:xfrm>
          <a:off x="3198518" y="1059167"/>
          <a:ext cx="2083558" cy="2083558"/>
        </a:xfrm>
        <a:prstGeom prst="circularArrow">
          <a:avLst>
            <a:gd name="adj1" fmla="val 2378"/>
            <a:gd name="adj2" fmla="val 287440"/>
            <a:gd name="adj3" fmla="val 19537049"/>
            <a:gd name="adj4" fmla="val 12575511"/>
            <a:gd name="adj5" fmla="val 2775"/>
          </a:avLst>
        </a:prstGeom>
        <a:solidFill>
          <a:srgbClr val="B90000"/>
        </a:solidFill>
        <a:ln>
          <a:solidFill>
            <a:srgbClr val="CC0000"/>
          </a:solidFill>
        </a:ln>
        <a:effectLst/>
      </dsp:spPr>
      <dsp:style>
        <a:lnRef idx="0">
          <a:scrgbClr r="0" g="0" b="0"/>
        </a:lnRef>
        <a:fillRef idx="1">
          <a:scrgbClr r="0" g="0" b="0"/>
        </a:fillRef>
        <a:effectRef idx="0">
          <a:scrgbClr r="0" g="0" b="0"/>
        </a:effectRef>
        <a:fontRef idx="minor">
          <a:schemeClr val="lt1"/>
        </a:fontRef>
      </dsp:style>
    </dsp:sp>
    <dsp:sp modelId="{442788D0-512E-4281-897D-87C6ADB70BC3}">
      <dsp:nvSpPr>
        <dsp:cNvPr id="0" name=""/>
        <dsp:cNvSpPr/>
      </dsp:nvSpPr>
      <dsp:spPr>
        <a:xfrm>
          <a:off x="2595685" y="1613008"/>
          <a:ext cx="1570799" cy="809453"/>
        </a:xfrm>
        <a:prstGeom prst="roundRect">
          <a:avLst>
            <a:gd name="adj" fmla="val 10000"/>
          </a:avLst>
        </a:prstGeom>
        <a:solidFill>
          <a:srgbClr val="B90000"/>
        </a:solidFill>
        <a:ln w="25400" cap="flat" cmpd="sng" algn="ctr">
          <a:solidFill>
            <a:srgbClr val="B9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zh-CN" altLang="en-US" sz="2200" kern="1200" dirty="0" smtClean="0">
              <a:latin typeface="黑体" pitchFamily="2" charset="-122"/>
              <a:ea typeface="黑体" pitchFamily="2" charset="-122"/>
            </a:rPr>
            <a:t>测试平台</a:t>
          </a:r>
          <a:endParaRPr lang="zh-CN" altLang="en-US" sz="2200" kern="1200" dirty="0">
            <a:latin typeface="黑体" pitchFamily="2" charset="-122"/>
            <a:ea typeface="黑体" pitchFamily="2" charset="-122"/>
          </a:endParaRPr>
        </a:p>
      </dsp:txBody>
      <dsp:txXfrm>
        <a:off x="2619393" y="1636716"/>
        <a:ext cx="1523383" cy="762037"/>
      </dsp:txXfrm>
    </dsp:sp>
    <dsp:sp modelId="{C0F7F877-A401-41C2-ACB1-1FD21101E9FD}">
      <dsp:nvSpPr>
        <dsp:cNvPr id="0" name=""/>
        <dsp:cNvSpPr/>
      </dsp:nvSpPr>
      <dsp:spPr>
        <a:xfrm>
          <a:off x="4402466" y="1925335"/>
          <a:ext cx="1767149" cy="1457529"/>
        </a:xfrm>
        <a:prstGeom prst="roundRect">
          <a:avLst>
            <a:gd name="adj" fmla="val 10000"/>
          </a:avLst>
        </a:prstGeom>
        <a:noFill/>
        <a:ln w="25400" cap="flat" cmpd="sng" algn="ctr">
          <a:solidFill>
            <a:srgbClr val="CC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3825" rIns="0" bIns="123825"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smtClean="0">
              <a:latin typeface="微软雅黑" panose="020B0503020204020204" pitchFamily="34" charset="-122"/>
              <a:ea typeface="微软雅黑" panose="020B0503020204020204" pitchFamily="34" charset="-122"/>
            </a:rPr>
            <a:t>Stanford </a:t>
          </a:r>
          <a:r>
            <a:rPr lang="en-US" altLang="zh-CN" sz="1800" kern="1200" dirty="0" err="1" smtClean="0">
              <a:latin typeface="微软雅黑" panose="020B0503020204020204" pitchFamily="34" charset="-122"/>
              <a:ea typeface="微软雅黑" panose="020B0503020204020204" pitchFamily="34" charset="-122"/>
            </a:rPr>
            <a:t>DesignX</a:t>
          </a:r>
          <a:r>
            <a:rPr lang="en-US" altLang="zh-CN" sz="1800" kern="1200" dirty="0" smtClean="0">
              <a:latin typeface="微软雅黑" panose="020B0503020204020204" pitchFamily="34" charset="-122"/>
              <a:ea typeface="微软雅黑" panose="020B0503020204020204" pitchFamily="34" charset="-122"/>
            </a:rPr>
            <a:t>  Lab</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endParaRPr lang="zh-CN" altLang="en-US" sz="1800" kern="1200">
            <a:latin typeface="微软雅黑" panose="020B0503020204020204" pitchFamily="34" charset="-122"/>
            <a:ea typeface="微软雅黑" panose="020B0503020204020204" pitchFamily="34" charset="-122"/>
          </a:endParaRPr>
        </a:p>
      </dsp:txBody>
      <dsp:txXfrm>
        <a:off x="4436008" y="1958877"/>
        <a:ext cx="1700065" cy="1078117"/>
      </dsp:txXfrm>
    </dsp:sp>
    <dsp:sp modelId="{EBD1DC32-F20F-49AF-85F6-DAA555A9F9A8}">
      <dsp:nvSpPr>
        <dsp:cNvPr id="0" name=""/>
        <dsp:cNvSpPr/>
      </dsp:nvSpPr>
      <dsp:spPr>
        <a:xfrm>
          <a:off x="5412725" y="2426528"/>
          <a:ext cx="1857755" cy="1857755"/>
        </a:xfrm>
        <a:prstGeom prst="leftCircularArrow">
          <a:avLst>
            <a:gd name="adj1" fmla="val 2668"/>
            <a:gd name="adj2" fmla="val 324546"/>
            <a:gd name="adj3" fmla="val 2100057"/>
            <a:gd name="adj4" fmla="val 9024489"/>
            <a:gd name="adj5" fmla="val 3112"/>
          </a:avLst>
        </a:prstGeom>
        <a:solidFill>
          <a:srgbClr val="CC0000"/>
        </a:solidFill>
        <a:ln>
          <a:solidFill>
            <a:srgbClr val="CC0000"/>
          </a:solidFill>
        </a:ln>
        <a:effectLst/>
      </dsp:spPr>
      <dsp:style>
        <a:lnRef idx="0">
          <a:scrgbClr r="0" g="0" b="0"/>
        </a:lnRef>
        <a:fillRef idx="1">
          <a:scrgbClr r="0" g="0" b="0"/>
        </a:fillRef>
        <a:effectRef idx="0">
          <a:scrgbClr r="0" g="0" b="0"/>
        </a:effectRef>
        <a:fontRef idx="minor">
          <a:schemeClr val="lt1"/>
        </a:fontRef>
      </dsp:style>
    </dsp:sp>
    <dsp:sp modelId="{8BFACF83-576F-4857-B83F-A108FBBD8BD3}">
      <dsp:nvSpPr>
        <dsp:cNvPr id="0" name=""/>
        <dsp:cNvSpPr/>
      </dsp:nvSpPr>
      <dsp:spPr>
        <a:xfrm>
          <a:off x="4795166" y="2978138"/>
          <a:ext cx="1570799" cy="809453"/>
        </a:xfrm>
        <a:prstGeom prst="roundRect">
          <a:avLst>
            <a:gd name="adj" fmla="val 10000"/>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zh-CN" altLang="en-US" sz="2200" kern="1200" dirty="0" smtClean="0">
              <a:solidFill>
                <a:schemeClr val="bg1"/>
              </a:solidFill>
              <a:latin typeface="黑体" pitchFamily="2" charset="-122"/>
              <a:ea typeface="黑体" pitchFamily="2" charset="-122"/>
            </a:rPr>
            <a:t>团队创新实验室</a:t>
          </a:r>
          <a:endParaRPr lang="zh-CN" altLang="en-US" sz="2200" kern="1200" dirty="0">
            <a:solidFill>
              <a:schemeClr val="bg1"/>
            </a:solidFill>
            <a:latin typeface="黑体" pitchFamily="2" charset="-122"/>
            <a:ea typeface="黑体" pitchFamily="2" charset="-122"/>
          </a:endParaRPr>
        </a:p>
      </dsp:txBody>
      <dsp:txXfrm>
        <a:off x="4818874" y="3001846"/>
        <a:ext cx="1523383" cy="762037"/>
      </dsp:txXfrm>
    </dsp:sp>
    <dsp:sp modelId="{7108F939-C12B-4942-9E06-2A1E306E51C6}">
      <dsp:nvSpPr>
        <dsp:cNvPr id="0" name=""/>
        <dsp:cNvSpPr/>
      </dsp:nvSpPr>
      <dsp:spPr>
        <a:xfrm>
          <a:off x="6601947" y="2017734"/>
          <a:ext cx="1767149" cy="145752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2720045"/>
              <a:satOff val="81927"/>
              <a:lumOff val="-474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3825" rIns="0" bIns="123825"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文字</a:t>
          </a:r>
          <a:endParaRPr lang="zh-CN" altLang="en-US" sz="1800" kern="1200" dirty="0"/>
        </a:p>
      </dsp:txBody>
      <dsp:txXfrm>
        <a:off x="6635489" y="2363604"/>
        <a:ext cx="1700065" cy="1078117"/>
      </dsp:txXfrm>
    </dsp:sp>
    <dsp:sp modelId="{E132AB61-AB03-43B3-9B3D-B8B12FC99D32}">
      <dsp:nvSpPr>
        <dsp:cNvPr id="0" name=""/>
        <dsp:cNvSpPr/>
      </dsp:nvSpPr>
      <dsp:spPr>
        <a:xfrm>
          <a:off x="6994647" y="1613008"/>
          <a:ext cx="1570799" cy="809453"/>
        </a:xfrm>
        <a:prstGeom prst="roundRect">
          <a:avLst>
            <a:gd name="adj" fmla="val 10000"/>
          </a:avLst>
        </a:prstGeom>
        <a:solidFill>
          <a:schemeClr val="accent5">
            <a:hueOff val="-12720045"/>
            <a:satOff val="81927"/>
            <a:lumOff val="-4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zh-CN" altLang="en-US" sz="2200" kern="1200" dirty="0" smtClean="0">
              <a:latin typeface="黑体" pitchFamily="2" charset="-122"/>
              <a:ea typeface="黑体" pitchFamily="2" charset="-122"/>
            </a:rPr>
            <a:t>全息创新教学实验室</a:t>
          </a:r>
          <a:endParaRPr lang="zh-CN" altLang="en-US" sz="2200" kern="1200" dirty="0">
            <a:latin typeface="黑体" pitchFamily="2" charset="-122"/>
            <a:ea typeface="黑体" pitchFamily="2" charset="-122"/>
          </a:endParaRPr>
        </a:p>
      </dsp:txBody>
      <dsp:txXfrm>
        <a:off x="7018355" y="1636716"/>
        <a:ext cx="1523383" cy="7620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49620-4A5D-8A4A-8D3D-5DD6D7E44F6E}">
      <dsp:nvSpPr>
        <dsp:cNvPr id="0" name=""/>
        <dsp:cNvSpPr/>
      </dsp:nvSpPr>
      <dsp:spPr>
        <a:xfrm>
          <a:off x="0" y="303807"/>
          <a:ext cx="1924040" cy="1924040"/>
        </a:xfrm>
        <a:prstGeom prst="pie">
          <a:avLst>
            <a:gd name="adj1" fmla="val 5400000"/>
            <a:gd name="adj2" fmla="val 16200000"/>
          </a:avLst>
        </a:prstGeom>
        <a:solidFill>
          <a:srgbClr val="CC0000"/>
        </a:solidFill>
        <a:ln>
          <a:solidFill>
            <a:srgbClr val="CC0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1578981-0DC7-7B41-8BCF-396F1955244B}">
      <dsp:nvSpPr>
        <dsp:cNvPr id="0" name=""/>
        <dsp:cNvSpPr/>
      </dsp:nvSpPr>
      <dsp:spPr>
        <a:xfrm>
          <a:off x="962020" y="303807"/>
          <a:ext cx="2244713" cy="192404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国外</a:t>
          </a:r>
          <a:endParaRPr lang="en-US" sz="2600" kern="1200" dirty="0">
            <a:latin typeface="微软雅黑" panose="020B0503020204020204" pitchFamily="34" charset="-122"/>
            <a:ea typeface="微软雅黑" panose="020B0503020204020204" pitchFamily="34" charset="-122"/>
          </a:endParaRPr>
        </a:p>
      </dsp:txBody>
      <dsp:txXfrm>
        <a:off x="962020" y="303807"/>
        <a:ext cx="1122356" cy="577213"/>
      </dsp:txXfrm>
    </dsp:sp>
    <dsp:sp modelId="{662A0211-6455-E84D-B246-C04BE8EE4AE9}">
      <dsp:nvSpPr>
        <dsp:cNvPr id="0" name=""/>
        <dsp:cNvSpPr/>
      </dsp:nvSpPr>
      <dsp:spPr>
        <a:xfrm>
          <a:off x="336707" y="881021"/>
          <a:ext cx="1250625" cy="1250625"/>
        </a:xfrm>
        <a:prstGeom prst="pie">
          <a:avLst>
            <a:gd name="adj1" fmla="val 5400000"/>
            <a:gd name="adj2" fmla="val 16200000"/>
          </a:avLst>
        </a:prstGeom>
        <a:gradFill rotWithShape="0">
          <a:gsLst>
            <a:gs pos="0">
              <a:schemeClr val="accent2">
                <a:hueOff val="0"/>
                <a:satOff val="-50000"/>
                <a:lumOff val="30000"/>
                <a:alphaOff val="0"/>
                <a:shade val="51000"/>
                <a:satMod val="130000"/>
              </a:schemeClr>
            </a:gs>
            <a:gs pos="80000">
              <a:schemeClr val="accent2">
                <a:hueOff val="0"/>
                <a:satOff val="-50000"/>
                <a:lumOff val="30000"/>
                <a:alphaOff val="0"/>
                <a:shade val="93000"/>
                <a:satMod val="130000"/>
              </a:schemeClr>
            </a:gs>
            <a:gs pos="100000">
              <a:schemeClr val="accent2">
                <a:hueOff val="0"/>
                <a:satOff val="-50000"/>
                <a:lumOff val="3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96DF448-D77E-3347-9856-F3E7D4FF64D4}">
      <dsp:nvSpPr>
        <dsp:cNvPr id="0" name=""/>
        <dsp:cNvSpPr/>
      </dsp:nvSpPr>
      <dsp:spPr>
        <a:xfrm>
          <a:off x="962020" y="881021"/>
          <a:ext cx="2244713" cy="1250625"/>
        </a:xfrm>
        <a:prstGeom prst="rect">
          <a:avLst/>
        </a:prstGeom>
        <a:solidFill>
          <a:schemeClr val="lt1">
            <a:alpha val="90000"/>
            <a:hueOff val="0"/>
            <a:satOff val="0"/>
            <a:lumOff val="0"/>
            <a:alphaOff val="0"/>
          </a:schemeClr>
        </a:solidFill>
        <a:ln w="9525" cap="flat" cmpd="sng" algn="ctr">
          <a:solidFill>
            <a:schemeClr val="accent2">
              <a:hueOff val="0"/>
              <a:satOff val="-50000"/>
              <a:lumOff val="30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校外</a:t>
          </a:r>
          <a:endParaRPr lang="en-US" sz="2600" kern="1200" dirty="0">
            <a:latin typeface="微软雅黑" panose="020B0503020204020204" pitchFamily="34" charset="-122"/>
            <a:ea typeface="微软雅黑" panose="020B0503020204020204" pitchFamily="34" charset="-122"/>
          </a:endParaRPr>
        </a:p>
      </dsp:txBody>
      <dsp:txXfrm>
        <a:off x="962020" y="881021"/>
        <a:ext cx="1122356" cy="577211"/>
      </dsp:txXfrm>
    </dsp:sp>
    <dsp:sp modelId="{2DE44B73-0050-7247-B7B1-4D1A3A2B701B}">
      <dsp:nvSpPr>
        <dsp:cNvPr id="0" name=""/>
        <dsp:cNvSpPr/>
      </dsp:nvSpPr>
      <dsp:spPr>
        <a:xfrm>
          <a:off x="673414" y="1458232"/>
          <a:ext cx="577211" cy="577211"/>
        </a:xfrm>
        <a:prstGeom prst="pie">
          <a:avLst>
            <a:gd name="adj1" fmla="val 5400000"/>
            <a:gd name="adj2" fmla="val 16200000"/>
          </a:avLst>
        </a:prstGeom>
        <a:gradFill rotWithShape="0">
          <a:gsLst>
            <a:gs pos="0">
              <a:schemeClr val="accent2">
                <a:hueOff val="0"/>
                <a:satOff val="-100000"/>
                <a:lumOff val="60000"/>
                <a:alphaOff val="0"/>
                <a:shade val="51000"/>
                <a:satMod val="130000"/>
              </a:schemeClr>
            </a:gs>
            <a:gs pos="80000">
              <a:schemeClr val="accent2">
                <a:hueOff val="0"/>
                <a:satOff val="-100000"/>
                <a:lumOff val="60000"/>
                <a:alphaOff val="0"/>
                <a:shade val="93000"/>
                <a:satMod val="130000"/>
              </a:schemeClr>
            </a:gs>
            <a:gs pos="100000">
              <a:schemeClr val="accent2">
                <a:hueOff val="0"/>
                <a:satOff val="-100000"/>
                <a:lumOff val="6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E6C0FFF-99B4-784D-A604-2C7B77E37C8E}">
      <dsp:nvSpPr>
        <dsp:cNvPr id="0" name=""/>
        <dsp:cNvSpPr/>
      </dsp:nvSpPr>
      <dsp:spPr>
        <a:xfrm>
          <a:off x="962020" y="1458232"/>
          <a:ext cx="2244713" cy="577211"/>
        </a:xfrm>
        <a:prstGeom prst="rect">
          <a:avLst/>
        </a:prstGeom>
        <a:solidFill>
          <a:schemeClr val="lt1">
            <a:alpha val="90000"/>
            <a:hueOff val="0"/>
            <a:satOff val="0"/>
            <a:lumOff val="0"/>
            <a:alphaOff val="0"/>
          </a:schemeClr>
        </a:solidFill>
        <a:ln w="9525" cap="flat" cmpd="sng" algn="ctr">
          <a:solidFill>
            <a:schemeClr val="accent2">
              <a:hueOff val="0"/>
              <a:satOff val="-100000"/>
              <a:lumOff val="60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校内</a:t>
          </a:r>
          <a:endParaRPr lang="en-US" sz="2600" kern="1200" dirty="0">
            <a:latin typeface="微软雅黑" panose="020B0503020204020204" pitchFamily="34" charset="-122"/>
            <a:ea typeface="微软雅黑" panose="020B0503020204020204" pitchFamily="34" charset="-122"/>
          </a:endParaRPr>
        </a:p>
      </dsp:txBody>
      <dsp:txXfrm>
        <a:off x="962020" y="1458232"/>
        <a:ext cx="1122356" cy="577211"/>
      </dsp:txXfrm>
    </dsp:sp>
    <dsp:sp modelId="{2CE0F840-F03D-654B-BA53-8DC5300CFAC7}">
      <dsp:nvSpPr>
        <dsp:cNvPr id="0" name=""/>
        <dsp:cNvSpPr/>
      </dsp:nvSpPr>
      <dsp:spPr>
        <a:xfrm>
          <a:off x="2084377" y="303807"/>
          <a:ext cx="1122356" cy="577213"/>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endParaRPr lang="en-US" sz="1500" kern="1200">
            <a:latin typeface="微软雅黑" panose="020B0503020204020204" pitchFamily="34" charset="-122"/>
            <a:ea typeface="微软雅黑" panose="020B0503020204020204" pitchFamily="34" charset="-122"/>
          </a:endParaRPr>
        </a:p>
        <a:p>
          <a:pPr marL="114300" lvl="1" indent="-114300" algn="l" defTabSz="666750">
            <a:lnSpc>
              <a:spcPct val="90000"/>
            </a:lnSpc>
            <a:spcBef>
              <a:spcPct val="0"/>
            </a:spcBef>
            <a:spcAft>
              <a:spcPct val="15000"/>
            </a:spcAft>
            <a:buChar char="••"/>
          </a:pPr>
          <a:endParaRPr lang="en-US" sz="1500" kern="1200">
            <a:latin typeface="微软雅黑" panose="020B0503020204020204" pitchFamily="34" charset="-122"/>
            <a:ea typeface="微软雅黑" panose="020B0503020204020204" pitchFamily="34" charset="-122"/>
          </a:endParaRPr>
        </a:p>
      </dsp:txBody>
      <dsp:txXfrm>
        <a:off x="2084377" y="303807"/>
        <a:ext cx="1122356" cy="577213"/>
      </dsp:txXfrm>
    </dsp:sp>
    <dsp:sp modelId="{3C94253F-DC4E-3744-8893-3BA86A22C434}">
      <dsp:nvSpPr>
        <dsp:cNvPr id="0" name=""/>
        <dsp:cNvSpPr/>
      </dsp:nvSpPr>
      <dsp:spPr>
        <a:xfrm>
          <a:off x="2084377" y="881021"/>
          <a:ext cx="1122356" cy="57721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endParaRPr lang="en-US" sz="1500" kern="1200" dirty="0">
            <a:latin typeface="微软雅黑" panose="020B0503020204020204" pitchFamily="34" charset="-122"/>
            <a:ea typeface="微软雅黑" panose="020B0503020204020204" pitchFamily="34" charset="-122"/>
          </a:endParaRPr>
        </a:p>
        <a:p>
          <a:pPr marL="114300" lvl="1" indent="-114300" algn="l" defTabSz="666750">
            <a:lnSpc>
              <a:spcPct val="90000"/>
            </a:lnSpc>
            <a:spcBef>
              <a:spcPct val="0"/>
            </a:spcBef>
            <a:spcAft>
              <a:spcPct val="15000"/>
            </a:spcAft>
            <a:buChar char="••"/>
          </a:pPr>
          <a:endParaRPr lang="en-US" sz="1500" kern="1200" dirty="0">
            <a:latin typeface="微软雅黑" panose="020B0503020204020204" pitchFamily="34" charset="-122"/>
            <a:ea typeface="微软雅黑" panose="020B0503020204020204" pitchFamily="34" charset="-122"/>
          </a:endParaRPr>
        </a:p>
      </dsp:txBody>
      <dsp:txXfrm>
        <a:off x="2084377" y="881021"/>
        <a:ext cx="1122356" cy="577211"/>
      </dsp:txXfrm>
    </dsp:sp>
    <dsp:sp modelId="{620BE645-BC44-214C-BD89-5A9E37E6557F}">
      <dsp:nvSpPr>
        <dsp:cNvPr id="0" name=""/>
        <dsp:cNvSpPr/>
      </dsp:nvSpPr>
      <dsp:spPr>
        <a:xfrm>
          <a:off x="2084377" y="1458232"/>
          <a:ext cx="1122356" cy="57721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课外</a:t>
          </a:r>
          <a:endParaRPr lang="en-US" sz="15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课内</a:t>
          </a:r>
          <a:endParaRPr lang="en-US" sz="1500" kern="1200" dirty="0">
            <a:latin typeface="微软雅黑" panose="020B0503020204020204" pitchFamily="34" charset="-122"/>
            <a:ea typeface="微软雅黑" panose="020B0503020204020204" pitchFamily="34" charset="-122"/>
          </a:endParaRPr>
        </a:p>
      </dsp:txBody>
      <dsp:txXfrm>
        <a:off x="2084377" y="1458232"/>
        <a:ext cx="1122356" cy="5772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1380C-C0AA-7E4C-BC8C-C675E350CADE}">
      <dsp:nvSpPr>
        <dsp:cNvPr id="0" name=""/>
        <dsp:cNvSpPr/>
      </dsp:nvSpPr>
      <dsp:spPr>
        <a:xfrm>
          <a:off x="2263871" y="803059"/>
          <a:ext cx="1225836" cy="336887"/>
        </a:xfrm>
        <a:custGeom>
          <a:avLst/>
          <a:gdLst/>
          <a:ahLst/>
          <a:cxnLst/>
          <a:rect l="0" t="0" r="0" b="0"/>
          <a:pathLst>
            <a:path>
              <a:moveTo>
                <a:pt x="0" y="0"/>
              </a:moveTo>
              <a:lnTo>
                <a:pt x="0" y="168245"/>
              </a:lnTo>
              <a:lnTo>
                <a:pt x="1225836" y="168245"/>
              </a:lnTo>
              <a:lnTo>
                <a:pt x="1225836" y="336887"/>
              </a:lnTo>
            </a:path>
          </a:pathLst>
        </a:custGeom>
        <a:noFill/>
        <a:ln w="28575" cap="flat" cmpd="sng" algn="ctr">
          <a:solidFill>
            <a:srgbClr val="743481"/>
          </a:solidFill>
          <a:prstDash val="solid"/>
        </a:ln>
        <a:effectLst/>
      </dsp:spPr>
      <dsp:style>
        <a:lnRef idx="1">
          <a:scrgbClr r="0" g="0" b="0"/>
        </a:lnRef>
        <a:fillRef idx="0">
          <a:scrgbClr r="0" g="0" b="0"/>
        </a:fillRef>
        <a:effectRef idx="0">
          <a:scrgbClr r="0" g="0" b="0"/>
        </a:effectRef>
        <a:fontRef idx="minor"/>
      </dsp:style>
    </dsp:sp>
    <dsp:sp modelId="{0FE8C1A3-E9A8-5544-A75E-4BBC3656B220}">
      <dsp:nvSpPr>
        <dsp:cNvPr id="0" name=""/>
        <dsp:cNvSpPr/>
      </dsp:nvSpPr>
      <dsp:spPr>
        <a:xfrm>
          <a:off x="1174681" y="803059"/>
          <a:ext cx="1089190" cy="337690"/>
        </a:xfrm>
        <a:custGeom>
          <a:avLst/>
          <a:gdLst/>
          <a:ahLst/>
          <a:cxnLst/>
          <a:rect l="0" t="0" r="0" b="0"/>
          <a:pathLst>
            <a:path>
              <a:moveTo>
                <a:pt x="1089190" y="0"/>
              </a:moveTo>
              <a:lnTo>
                <a:pt x="1089190" y="169048"/>
              </a:lnTo>
              <a:lnTo>
                <a:pt x="0" y="169048"/>
              </a:lnTo>
              <a:lnTo>
                <a:pt x="0" y="337690"/>
              </a:lnTo>
            </a:path>
          </a:pathLst>
        </a:custGeom>
        <a:noFill/>
        <a:ln w="28575" cap="flat" cmpd="sng" algn="ctr">
          <a:solidFill>
            <a:srgbClr val="743481"/>
          </a:solidFill>
          <a:prstDash val="solid"/>
        </a:ln>
        <a:effectLst/>
      </dsp:spPr>
      <dsp:style>
        <a:lnRef idx="1">
          <a:scrgbClr r="0" g="0" b="0"/>
        </a:lnRef>
        <a:fillRef idx="0">
          <a:scrgbClr r="0" g="0" b="0"/>
        </a:fillRef>
        <a:effectRef idx="0">
          <a:scrgbClr r="0" g="0" b="0"/>
        </a:effectRef>
        <a:fontRef idx="minor"/>
      </dsp:style>
    </dsp:sp>
    <dsp:sp modelId="{3D4A3742-BEBD-F14D-8527-D1FAD2781A05}">
      <dsp:nvSpPr>
        <dsp:cNvPr id="0" name=""/>
        <dsp:cNvSpPr/>
      </dsp:nvSpPr>
      <dsp:spPr>
        <a:xfrm>
          <a:off x="1460811" y="0"/>
          <a:ext cx="1606119" cy="803059"/>
        </a:xfrm>
        <a:prstGeom prst="rect">
          <a:avLst/>
        </a:prstGeom>
        <a:solidFill>
          <a:srgbClr val="74348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创新创业教育</a:t>
          </a:r>
        </a:p>
        <a:p>
          <a:pPr lvl="0" algn="ctr"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领导小组</a:t>
          </a:r>
          <a:endParaRPr lang="en-US" sz="1800" b="1" kern="1200" dirty="0">
            <a:solidFill>
              <a:schemeClr val="bg1"/>
            </a:solidFill>
            <a:latin typeface="微软雅黑" panose="020B0503020204020204" pitchFamily="34" charset="-122"/>
            <a:ea typeface="微软雅黑" panose="020B0503020204020204" pitchFamily="34" charset="-122"/>
          </a:endParaRPr>
        </a:p>
      </dsp:txBody>
      <dsp:txXfrm>
        <a:off x="1460811" y="0"/>
        <a:ext cx="1606119" cy="803059"/>
      </dsp:txXfrm>
    </dsp:sp>
    <dsp:sp modelId="{DC252C5B-E662-8247-86C3-67B5BBFC31CB}">
      <dsp:nvSpPr>
        <dsp:cNvPr id="0" name=""/>
        <dsp:cNvSpPr/>
      </dsp:nvSpPr>
      <dsp:spPr>
        <a:xfrm>
          <a:off x="371621" y="1140750"/>
          <a:ext cx="1606119" cy="803059"/>
        </a:xfrm>
        <a:prstGeom prst="rect">
          <a:avLst/>
        </a:prstGeom>
        <a:solidFill>
          <a:srgbClr val="74348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bg1"/>
              </a:solidFill>
              <a:latin typeface="微软雅黑" panose="020B0503020204020204" pitchFamily="34" charset="-122"/>
              <a:ea typeface="微软雅黑" panose="020B0503020204020204" pitchFamily="34" charset="-122"/>
            </a:rPr>
            <a:t>创新创业教育</a:t>
          </a:r>
        </a:p>
        <a:p>
          <a:pPr lvl="0" algn="ctr" defTabSz="622300">
            <a:lnSpc>
              <a:spcPct val="90000"/>
            </a:lnSpc>
            <a:spcBef>
              <a:spcPct val="0"/>
            </a:spcBef>
            <a:spcAft>
              <a:spcPct val="35000"/>
            </a:spcAft>
          </a:pPr>
          <a:r>
            <a:rPr lang="zh-CN" altLang="en-US" sz="1400" b="1" kern="1200" dirty="0" smtClean="0">
              <a:solidFill>
                <a:schemeClr val="bg1"/>
              </a:solidFill>
              <a:latin typeface="微软雅黑" panose="020B0503020204020204" pitchFamily="34" charset="-122"/>
              <a:ea typeface="微软雅黑" panose="020B0503020204020204" pitchFamily="34" charset="-122"/>
            </a:rPr>
            <a:t>协调委员会</a:t>
          </a:r>
          <a:endParaRPr lang="en-US" sz="1400" b="1" kern="1200" dirty="0">
            <a:solidFill>
              <a:schemeClr val="bg1"/>
            </a:solidFill>
            <a:latin typeface="微软雅黑" panose="020B0503020204020204" pitchFamily="34" charset="-122"/>
            <a:ea typeface="微软雅黑" panose="020B0503020204020204" pitchFamily="34" charset="-122"/>
          </a:endParaRPr>
        </a:p>
      </dsp:txBody>
      <dsp:txXfrm>
        <a:off x="371621" y="1140750"/>
        <a:ext cx="1606119" cy="803059"/>
      </dsp:txXfrm>
    </dsp:sp>
    <dsp:sp modelId="{D1235B29-9C45-C346-89DD-7DF10607B623}">
      <dsp:nvSpPr>
        <dsp:cNvPr id="0" name=""/>
        <dsp:cNvSpPr/>
      </dsp:nvSpPr>
      <dsp:spPr>
        <a:xfrm>
          <a:off x="2686648" y="1139947"/>
          <a:ext cx="1606119" cy="803059"/>
        </a:xfrm>
        <a:prstGeom prst="rect">
          <a:avLst/>
        </a:prstGeom>
        <a:solidFill>
          <a:srgbClr val="743481"/>
        </a:solidFill>
        <a:ln>
          <a:solidFill>
            <a:srgbClr val="8FE2FF"/>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bg1"/>
              </a:solidFill>
              <a:latin typeface="微软雅黑" panose="020B0503020204020204" pitchFamily="34" charset="-122"/>
              <a:ea typeface="微软雅黑" panose="020B0503020204020204" pitchFamily="34" charset="-122"/>
            </a:rPr>
            <a:t>创新创业教育</a:t>
          </a:r>
        </a:p>
        <a:p>
          <a:pPr lvl="0" algn="ctr" defTabSz="622300">
            <a:lnSpc>
              <a:spcPct val="90000"/>
            </a:lnSpc>
            <a:spcBef>
              <a:spcPct val="0"/>
            </a:spcBef>
            <a:spcAft>
              <a:spcPct val="35000"/>
            </a:spcAft>
          </a:pPr>
          <a:r>
            <a:rPr lang="zh-CN" altLang="en-US" sz="1400" b="1" kern="1200" dirty="0" smtClean="0">
              <a:solidFill>
                <a:schemeClr val="bg1"/>
              </a:solidFill>
              <a:latin typeface="微软雅黑" panose="020B0503020204020204" pitchFamily="34" charset="-122"/>
              <a:ea typeface="微软雅黑" panose="020B0503020204020204" pitchFamily="34" charset="-122"/>
            </a:rPr>
            <a:t>专项委员会</a:t>
          </a:r>
          <a:endParaRPr lang="en-US" sz="1400" b="1" kern="1200" dirty="0">
            <a:solidFill>
              <a:schemeClr val="bg1"/>
            </a:solidFill>
            <a:latin typeface="微软雅黑" panose="020B0503020204020204" pitchFamily="34" charset="-122"/>
            <a:ea typeface="微软雅黑" panose="020B0503020204020204" pitchFamily="34" charset="-122"/>
          </a:endParaRPr>
        </a:p>
      </dsp:txBody>
      <dsp:txXfrm>
        <a:off x="2686648" y="1139947"/>
        <a:ext cx="1606119" cy="80305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vl1pPr>
          </a:lstStyle>
          <a:p>
            <a:pPr>
              <a:defRPr/>
            </a:pPr>
            <a:endParaRPr lang="zh-CN" altLang="en-US"/>
          </a:p>
        </p:txBody>
      </p:sp>
      <p:sp>
        <p:nvSpPr>
          <p:cNvPr id="9625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ltLang="zh-CN"/>
          </a:p>
        </p:txBody>
      </p:sp>
      <p:sp>
        <p:nvSpPr>
          <p:cNvPr id="9626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vl1pPr>
          </a:lstStyle>
          <a:p>
            <a:pPr>
              <a:defRPr/>
            </a:pPr>
            <a:endParaRPr lang="en-US" altLang="zh-CN"/>
          </a:p>
        </p:txBody>
      </p:sp>
      <p:sp>
        <p:nvSpPr>
          <p:cNvPr id="9626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0BDD964D-973C-45D4-AAEA-A943D5A54766}" type="slidenum">
              <a:rPr lang="zh-CN" altLang="en-US"/>
              <a:pPr>
                <a:defRPr/>
              </a:pPr>
              <a:t>‹#›</a:t>
            </a:fld>
            <a:endParaRPr lang="en-US" altLang="zh-CN"/>
          </a:p>
        </p:txBody>
      </p:sp>
    </p:spTree>
    <p:extLst>
      <p:ext uri="{BB962C8B-B14F-4D97-AF65-F5344CB8AC3E}">
        <p14:creationId xmlns:p14="http://schemas.microsoft.com/office/powerpoint/2010/main" val="2563117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5956F33-5058-4E37-9049-D28F84188B60}" type="datetimeFigureOut">
              <a:rPr lang="zh-CN" altLang="en-US"/>
              <a:pPr>
                <a:defRPr/>
              </a:pPr>
              <a:t>15/7/29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A95C1C57-4FC9-4042-9863-C008137D1E46}" type="slidenum">
              <a:rPr lang="zh-CN" altLang="en-US"/>
              <a:pPr>
                <a:defRPr/>
              </a:pPr>
              <a:t>‹#›</a:t>
            </a:fld>
            <a:endParaRPr lang="zh-CN" altLang="en-US"/>
          </a:p>
        </p:txBody>
      </p:sp>
    </p:spTree>
    <p:extLst>
      <p:ext uri="{BB962C8B-B14F-4D97-AF65-F5344CB8AC3E}">
        <p14:creationId xmlns:p14="http://schemas.microsoft.com/office/powerpoint/2010/main" val="17662302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417391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本项目总体研究与应用的目标是设计与实施“三位一体、三创融合、本研协同”的大学生创新创业教育体系。</a:t>
            </a:r>
            <a:r>
              <a:rPr lang="zh-CN" altLang="en-US" sz="1200" kern="1200" dirty="0" smtClean="0">
                <a:solidFill>
                  <a:schemeClr val="tx1"/>
                </a:solidFill>
                <a:effectLst/>
                <a:latin typeface="+mn-lt"/>
                <a:ea typeface="+mn-ea"/>
                <a:cs typeface="+mn-cs"/>
              </a:rPr>
              <a:t>所谓“三位一体”，是指将</a:t>
            </a:r>
            <a:r>
              <a:rPr lang="zh-CN" altLang="zh-CN" sz="1200" kern="1200" dirty="0" smtClean="0">
                <a:solidFill>
                  <a:schemeClr val="tx1"/>
                </a:solidFill>
                <a:effectLst/>
                <a:latin typeface="+mn-lt"/>
                <a:ea typeface="+mn-ea"/>
                <a:cs typeface="+mn-cs"/>
              </a:rPr>
              <a:t>价值塑造、能力培养</a:t>
            </a:r>
            <a:r>
              <a:rPr lang="zh-CN" altLang="en-US" sz="1200" kern="1200" dirty="0" smtClean="0">
                <a:solidFill>
                  <a:schemeClr val="tx1"/>
                </a:solidFill>
                <a:effectLst/>
                <a:latin typeface="+mn-lt"/>
                <a:ea typeface="+mn-ea"/>
                <a:cs typeface="+mn-cs"/>
              </a:rPr>
              <a:t>和</a:t>
            </a:r>
            <a:r>
              <a:rPr lang="zh-CN" altLang="zh-CN" sz="1200" kern="1200" dirty="0" smtClean="0">
                <a:solidFill>
                  <a:schemeClr val="tx1"/>
                </a:solidFill>
                <a:effectLst/>
                <a:latin typeface="+mn-lt"/>
                <a:ea typeface="+mn-ea"/>
                <a:cs typeface="+mn-cs"/>
              </a:rPr>
              <a:t>知识传授</a:t>
            </a:r>
            <a:r>
              <a:rPr lang="zh-CN" altLang="en-US" sz="1200" kern="1200" dirty="0" smtClean="0">
                <a:solidFill>
                  <a:schemeClr val="tx1"/>
                </a:solidFill>
                <a:effectLst/>
                <a:latin typeface="+mn-lt"/>
                <a:ea typeface="+mn-ea"/>
                <a:cs typeface="+mn-cs"/>
              </a:rPr>
              <a:t>融为一体，也就是</a:t>
            </a:r>
            <a:r>
              <a:rPr lang="en-US" altLang="zh-CN" sz="1200" kern="1200" dirty="0" smtClean="0">
                <a:solidFill>
                  <a:schemeClr val="tx1"/>
                </a:solidFill>
                <a:effectLst/>
                <a:latin typeface="+mn-lt"/>
                <a:ea typeface="+mn-ea"/>
                <a:cs typeface="+mn-cs"/>
              </a:rPr>
              <a:t>Y</a:t>
            </a:r>
            <a:r>
              <a:rPr lang="zh-CN" altLang="en-US" sz="1200" kern="1200" dirty="0" smtClean="0">
                <a:solidFill>
                  <a:schemeClr val="tx1"/>
                </a:solidFill>
                <a:effectLst/>
                <a:latin typeface="+mn-lt"/>
                <a:ea typeface="+mn-ea"/>
                <a:cs typeface="+mn-cs"/>
              </a:rPr>
              <a:t>轴；所谓“三创融合”，是指覆盖从</a:t>
            </a:r>
            <a:r>
              <a:rPr lang="zh-CN" altLang="zh-CN" sz="1200" kern="1200" dirty="0" smtClean="0">
                <a:solidFill>
                  <a:schemeClr val="tx1"/>
                </a:solidFill>
                <a:effectLst/>
                <a:latin typeface="+mn-lt"/>
                <a:ea typeface="+mn-ea"/>
                <a:cs typeface="+mn-cs"/>
              </a:rPr>
              <a:t>创意</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到创新</a:t>
            </a:r>
            <a:r>
              <a:rPr lang="zh-CN" altLang="en-US" sz="1200" kern="1200" dirty="0" smtClean="0">
                <a:solidFill>
                  <a:schemeClr val="tx1"/>
                </a:solidFill>
                <a:effectLst/>
                <a:latin typeface="+mn-lt"/>
                <a:ea typeface="+mn-ea"/>
                <a:cs typeface="+mn-cs"/>
              </a:rPr>
              <a:t>、再</a:t>
            </a:r>
            <a:r>
              <a:rPr lang="zh-CN" altLang="zh-CN" sz="1200" kern="1200" dirty="0" smtClean="0">
                <a:solidFill>
                  <a:schemeClr val="tx1"/>
                </a:solidFill>
                <a:effectLst/>
                <a:latin typeface="+mn-lt"/>
                <a:ea typeface="+mn-ea"/>
                <a:cs typeface="+mn-cs"/>
              </a:rPr>
              <a:t>到创业</a:t>
            </a:r>
            <a:r>
              <a:rPr lang="zh-CN" altLang="en-US" sz="1200" kern="1200" dirty="0" smtClean="0">
                <a:solidFill>
                  <a:schemeClr val="tx1"/>
                </a:solidFill>
                <a:effectLst/>
                <a:latin typeface="+mn-lt"/>
                <a:ea typeface="+mn-ea"/>
                <a:cs typeface="+mn-cs"/>
              </a:rPr>
              <a:t>这</a:t>
            </a:r>
            <a:r>
              <a:rPr lang="zh-CN" altLang="zh-CN" sz="1200" kern="1200" dirty="0" smtClean="0">
                <a:solidFill>
                  <a:schemeClr val="tx1"/>
                </a:solidFill>
                <a:effectLst/>
                <a:latin typeface="+mn-lt"/>
                <a:ea typeface="+mn-ea"/>
                <a:cs typeface="+mn-cs"/>
              </a:rPr>
              <a:t>“三创</a:t>
            </a:r>
            <a:r>
              <a:rPr lang="zh-CN" altLang="en-US" sz="1200" kern="1200" dirty="0" smtClean="0">
                <a:solidFill>
                  <a:schemeClr val="tx1"/>
                </a:solidFill>
                <a:effectLst/>
                <a:latin typeface="+mn-lt"/>
                <a:ea typeface="+mn-ea"/>
                <a:cs typeface="+mn-cs"/>
              </a:rPr>
              <a:t>”，也就是</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轴， </a:t>
            </a:r>
            <a:r>
              <a:rPr lang="zh-CN" altLang="en-US" sz="1200" kern="1200" dirty="0" smtClean="0">
                <a:solidFill>
                  <a:schemeClr val="tx1"/>
                </a:solidFill>
                <a:effectLst/>
                <a:latin typeface="+mn-lt"/>
                <a:ea typeface="+mn-ea"/>
                <a:cs typeface="+mn-cs"/>
              </a:rPr>
              <a:t>所谓本研协同，是指从</a:t>
            </a:r>
            <a:r>
              <a:rPr lang="zh-CN" altLang="zh-CN" sz="1200" kern="1200" dirty="0" smtClean="0">
                <a:solidFill>
                  <a:schemeClr val="tx1"/>
                </a:solidFill>
                <a:effectLst/>
                <a:latin typeface="+mn-lt"/>
                <a:ea typeface="+mn-ea"/>
                <a:cs typeface="+mn-cs"/>
              </a:rPr>
              <a:t>本科生到研究生的</a:t>
            </a:r>
            <a:r>
              <a:rPr lang="zh-CN" altLang="en-US" sz="1200" kern="1200" dirty="0" smtClean="0">
                <a:solidFill>
                  <a:schemeClr val="tx1"/>
                </a:solidFill>
                <a:effectLst/>
                <a:latin typeface="+mn-lt"/>
                <a:ea typeface="+mn-ea"/>
                <a:cs typeface="+mn-cs"/>
              </a:rPr>
              <a:t>全过程培养，也就是</a:t>
            </a:r>
            <a:r>
              <a:rPr lang="en-US" altLang="zh-CN" sz="1200" kern="1200" dirty="0" smtClean="0">
                <a:solidFill>
                  <a:schemeClr val="tx1"/>
                </a:solidFill>
                <a:effectLst/>
                <a:latin typeface="+mn-lt"/>
                <a:ea typeface="+mn-ea"/>
                <a:cs typeface="+mn-cs"/>
              </a:rPr>
              <a:t>Z</a:t>
            </a:r>
            <a:r>
              <a:rPr lang="zh-CN" altLang="zh-CN" sz="1200" kern="1200" dirty="0" smtClean="0">
                <a:solidFill>
                  <a:schemeClr val="tx1"/>
                </a:solidFill>
                <a:effectLst/>
                <a:latin typeface="+mn-lt"/>
                <a:ea typeface="+mn-ea"/>
                <a:cs typeface="+mn-cs"/>
              </a:rPr>
              <a:t>轴</a:t>
            </a:r>
            <a:r>
              <a:rPr lang="zh-CN" altLang="en-US" sz="1200" kern="1200" dirty="0" smtClean="0">
                <a:solidFill>
                  <a:schemeClr val="tx1"/>
                </a:solidFill>
                <a:effectLst/>
                <a:latin typeface="+mn-lt"/>
                <a:ea typeface="+mn-ea"/>
                <a:cs typeface="+mn-cs"/>
              </a:rPr>
              <a:t>。因此，我们研究的关键，在于在</a:t>
            </a:r>
            <a:r>
              <a:rPr lang="zh-CN" altLang="zh-CN" sz="1200" kern="1200" dirty="0" smtClean="0">
                <a:solidFill>
                  <a:schemeClr val="tx1"/>
                </a:solidFill>
                <a:effectLst/>
                <a:latin typeface="+mn-lt"/>
                <a:ea typeface="+mn-ea"/>
                <a:cs typeface="+mn-cs"/>
              </a:rPr>
              <a:t>这个三维空间</a:t>
            </a:r>
            <a:r>
              <a:rPr lang="zh-CN" altLang="en-US" sz="1200" kern="1200" dirty="0" smtClean="0">
                <a:solidFill>
                  <a:schemeClr val="tx1"/>
                </a:solidFill>
                <a:effectLst/>
                <a:latin typeface="+mn-lt"/>
                <a:ea typeface="+mn-ea"/>
                <a:cs typeface="+mn-cs"/>
              </a:rPr>
              <a:t>里将各个维度都有机的融入创新创业教育的全过程</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使我们的创新创业教育体系</a:t>
            </a:r>
            <a:r>
              <a:rPr lang="zh-CN" altLang="zh-CN" sz="1200" kern="1200" dirty="0" smtClean="0">
                <a:solidFill>
                  <a:schemeClr val="tx1"/>
                </a:solidFill>
                <a:effectLst/>
                <a:latin typeface="+mn-lt"/>
                <a:ea typeface="+mn-ea"/>
                <a:cs typeface="+mn-cs"/>
              </a:rPr>
              <a:t>达到完整性、系统性和生态性。</a:t>
            </a:r>
          </a:p>
          <a:p>
            <a:endParaRPr lang="zh-CN" altLang="en-US" dirty="0" smtClean="0"/>
          </a:p>
        </p:txBody>
      </p:sp>
    </p:spTree>
    <p:extLst>
      <p:ext uri="{BB962C8B-B14F-4D97-AF65-F5344CB8AC3E}">
        <p14:creationId xmlns:p14="http://schemas.microsoft.com/office/powerpoint/2010/main" val="349932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面对如此复杂的</a:t>
            </a:r>
            <a:r>
              <a:rPr lang="zh-CN" altLang="zh-CN" sz="1200" kern="1200" dirty="0" smtClean="0">
                <a:solidFill>
                  <a:schemeClr val="tx1"/>
                </a:solidFill>
                <a:effectLst/>
                <a:latin typeface="+mn-lt"/>
                <a:ea typeface="+mn-ea"/>
                <a:cs typeface="+mn-cs"/>
              </a:rPr>
              <a:t>体系设计，方法</a:t>
            </a:r>
            <a:r>
              <a:rPr lang="zh-CN" altLang="en-US" sz="1200" kern="1200" dirty="0" smtClean="0">
                <a:solidFill>
                  <a:schemeClr val="tx1"/>
                </a:solidFill>
                <a:effectLst/>
                <a:latin typeface="+mn-lt"/>
                <a:ea typeface="+mn-ea"/>
                <a:cs typeface="+mn-cs"/>
              </a:rPr>
              <a:t>论是基石</a:t>
            </a:r>
            <a:r>
              <a:rPr lang="zh-CN" altLang="zh-CN" sz="1200" kern="1200" dirty="0" smtClean="0">
                <a:solidFill>
                  <a:schemeClr val="tx1"/>
                </a:solidFill>
                <a:effectLst/>
                <a:latin typeface="+mn-lt"/>
                <a:ea typeface="+mn-ea"/>
                <a:cs typeface="+mn-cs"/>
              </a:rPr>
              <a:t>。在长期的教育研究的基础上，我们认为</a:t>
            </a:r>
            <a:r>
              <a:rPr lang="zh-CN" altLang="en-US" sz="1200" kern="1200" dirty="0" smtClean="0">
                <a:solidFill>
                  <a:schemeClr val="tx1"/>
                </a:solidFill>
                <a:effectLst/>
                <a:latin typeface="+mn-lt"/>
                <a:ea typeface="+mn-ea"/>
                <a:cs typeface="+mn-cs"/>
              </a:rPr>
              <a:t>始于</a:t>
            </a:r>
            <a:r>
              <a:rPr lang="en-US" altLang="zh-CN" sz="1200" kern="1200" dirty="0" smtClean="0">
                <a:solidFill>
                  <a:schemeClr val="tx1"/>
                </a:solidFill>
                <a:effectLst/>
                <a:latin typeface="+mn-lt"/>
                <a:ea typeface="+mn-ea"/>
                <a:cs typeface="+mn-cs"/>
              </a:rPr>
              <a:t>1989</a:t>
            </a:r>
            <a:r>
              <a:rPr lang="zh-CN" altLang="en-US" sz="1200" kern="1200" dirty="0" smtClean="0">
                <a:solidFill>
                  <a:schemeClr val="tx1"/>
                </a:solidFill>
                <a:effectLst/>
                <a:latin typeface="+mn-lt"/>
                <a:ea typeface="+mn-ea"/>
                <a:cs typeface="+mn-cs"/>
              </a:rPr>
              <a:t>年华盛顿协议的</a:t>
            </a:r>
            <a:r>
              <a:rPr lang="en-US" altLang="zh-CN" sz="1200" kern="1200" dirty="0" smtClean="0">
                <a:solidFill>
                  <a:schemeClr val="tx1"/>
                </a:solidFill>
                <a:effectLst/>
                <a:latin typeface="+mn-lt"/>
                <a:ea typeface="+mn-ea"/>
                <a:cs typeface="+mn-cs"/>
              </a:rPr>
              <a:t>OBE</a:t>
            </a:r>
            <a:r>
              <a:rPr lang="zh-CN" altLang="en-US" sz="1200" kern="1200" dirty="0" smtClean="0">
                <a:solidFill>
                  <a:schemeClr val="tx1"/>
                </a:solidFill>
                <a:effectLst/>
                <a:latin typeface="+mn-lt"/>
                <a:ea typeface="+mn-ea"/>
                <a:cs typeface="+mn-cs"/>
              </a:rPr>
              <a:t>理论</a:t>
            </a:r>
            <a:r>
              <a:rPr lang="zh-CN" altLang="zh-CN" sz="1200" kern="1200" dirty="0" smtClean="0">
                <a:solidFill>
                  <a:schemeClr val="tx1"/>
                </a:solidFill>
                <a:effectLst/>
                <a:latin typeface="+mn-lt"/>
                <a:ea typeface="+mn-ea"/>
                <a:cs typeface="+mn-cs"/>
              </a:rPr>
              <a:t>，也就是基于产出的教育</a:t>
            </a:r>
            <a:r>
              <a:rPr lang="zh-CN" altLang="en-US" sz="1200" kern="1200" dirty="0" smtClean="0">
                <a:solidFill>
                  <a:schemeClr val="tx1"/>
                </a:solidFill>
                <a:effectLst/>
                <a:latin typeface="+mn-lt"/>
                <a:ea typeface="+mn-ea"/>
                <a:cs typeface="+mn-cs"/>
              </a:rPr>
              <a:t>理论</a:t>
            </a:r>
            <a:r>
              <a:rPr lang="zh-CN" altLang="zh-CN" sz="1200" kern="1200" dirty="0" smtClean="0">
                <a:solidFill>
                  <a:schemeClr val="tx1"/>
                </a:solidFill>
                <a:effectLst/>
                <a:latin typeface="+mn-lt"/>
                <a:ea typeface="+mn-ea"/>
                <a:cs typeface="+mn-cs"/>
              </a:rPr>
              <a:t>是恰当的方法论。在</a:t>
            </a:r>
            <a:r>
              <a:rPr lang="en-US" altLang="zh-CN" sz="1200" kern="1200" dirty="0" smtClean="0">
                <a:solidFill>
                  <a:schemeClr val="tx1"/>
                </a:solidFill>
                <a:effectLst/>
                <a:latin typeface="+mn-lt"/>
                <a:ea typeface="+mn-ea"/>
                <a:cs typeface="+mn-cs"/>
              </a:rPr>
              <a:t>OBE</a:t>
            </a:r>
            <a:r>
              <a:rPr lang="zh-CN" altLang="en-US" sz="1200" kern="1200" dirty="0" smtClean="0">
                <a:solidFill>
                  <a:schemeClr val="tx1"/>
                </a:solidFill>
                <a:effectLst/>
                <a:latin typeface="+mn-lt"/>
                <a:ea typeface="+mn-ea"/>
                <a:cs typeface="+mn-cs"/>
              </a:rPr>
              <a:t>理论</a:t>
            </a:r>
            <a:r>
              <a:rPr lang="zh-CN" altLang="zh-CN" sz="1200" kern="1200" dirty="0" smtClean="0">
                <a:solidFill>
                  <a:schemeClr val="tx1"/>
                </a:solidFill>
                <a:effectLst/>
                <a:latin typeface="+mn-lt"/>
                <a:ea typeface="+mn-ea"/>
                <a:cs typeface="+mn-cs"/>
              </a:rPr>
              <a:t>体系中，教育的愿景和任务被清晰的分解为项目目标和项目产出，然后均有完整的评估环节，并通过对评估的分析反馈回项目，进行持续改进。</a:t>
            </a:r>
            <a:r>
              <a:rPr lang="en-US" altLang="zh-CN" sz="1200" kern="1200" dirty="0" smtClean="0">
                <a:solidFill>
                  <a:schemeClr val="tx1"/>
                </a:solidFill>
                <a:effectLst/>
                <a:latin typeface="+mn-lt"/>
                <a:ea typeface="+mn-ea"/>
                <a:cs typeface="+mn-cs"/>
              </a:rPr>
              <a:t>OBE</a:t>
            </a:r>
            <a:r>
              <a:rPr lang="zh-CN" altLang="zh-CN" sz="1200" kern="1200" dirty="0" smtClean="0">
                <a:solidFill>
                  <a:schemeClr val="tx1"/>
                </a:solidFill>
                <a:effectLst/>
                <a:latin typeface="+mn-lt"/>
                <a:ea typeface="+mn-ea"/>
                <a:cs typeface="+mn-cs"/>
              </a:rPr>
              <a:t>体系已经在世界上许多</a:t>
            </a:r>
            <a:r>
              <a:rPr lang="zh-CN" altLang="en-US" sz="1200" kern="1200" dirty="0" smtClean="0">
                <a:solidFill>
                  <a:schemeClr val="tx1"/>
                </a:solidFill>
                <a:effectLst/>
                <a:latin typeface="+mn-lt"/>
                <a:ea typeface="+mn-ea"/>
                <a:cs typeface="+mn-cs"/>
              </a:rPr>
              <a:t>国家</a:t>
            </a:r>
            <a:r>
              <a:rPr lang="zh-CN" altLang="zh-CN" sz="1200" kern="1200" dirty="0" smtClean="0">
                <a:solidFill>
                  <a:schemeClr val="tx1"/>
                </a:solidFill>
                <a:effectLst/>
                <a:latin typeface="+mn-lt"/>
                <a:ea typeface="+mn-ea"/>
                <a:cs typeface="+mn-cs"/>
              </a:rPr>
              <a:t>进行了实施和验证，本项目的体系设计和验证就会采用</a:t>
            </a:r>
            <a:r>
              <a:rPr lang="en-US" altLang="zh-CN" sz="1200" kern="1200" dirty="0" smtClean="0">
                <a:solidFill>
                  <a:schemeClr val="tx1"/>
                </a:solidFill>
                <a:effectLst/>
                <a:latin typeface="+mn-lt"/>
                <a:ea typeface="+mn-ea"/>
                <a:cs typeface="+mn-cs"/>
              </a:rPr>
              <a:t>OBE</a:t>
            </a:r>
            <a:r>
              <a:rPr lang="zh-CN" altLang="zh-CN" sz="1200" kern="1200" dirty="0" smtClean="0">
                <a:solidFill>
                  <a:schemeClr val="tx1"/>
                </a:solidFill>
                <a:effectLst/>
                <a:latin typeface="+mn-lt"/>
                <a:ea typeface="+mn-ea"/>
                <a:cs typeface="+mn-cs"/>
              </a:rPr>
              <a:t>体系的方法论。</a:t>
            </a:r>
            <a:r>
              <a:rPr lang="zh-CN" altLang="en-US" sz="1200" kern="1200" dirty="0" smtClean="0">
                <a:solidFill>
                  <a:schemeClr val="tx1"/>
                </a:solidFill>
                <a:effectLst/>
                <a:latin typeface="+mn-lt"/>
                <a:ea typeface="+mn-ea"/>
                <a:cs typeface="+mn-cs"/>
              </a:rPr>
              <a:t>当然，</a:t>
            </a:r>
            <a:r>
              <a:rPr lang="en-US" altLang="zh-CN" sz="1200" kern="1200" dirty="0" smtClean="0">
                <a:solidFill>
                  <a:schemeClr val="tx1"/>
                </a:solidFill>
                <a:effectLst/>
                <a:latin typeface="+mn-lt"/>
                <a:ea typeface="+mn-ea"/>
                <a:cs typeface="+mn-cs"/>
              </a:rPr>
              <a:t>OBE</a:t>
            </a:r>
            <a:r>
              <a:rPr lang="zh-CN" altLang="en-US" sz="1200" kern="1200" dirty="0" smtClean="0">
                <a:solidFill>
                  <a:schemeClr val="tx1"/>
                </a:solidFill>
                <a:effectLst/>
                <a:latin typeface="+mn-lt"/>
                <a:ea typeface="+mn-ea"/>
                <a:cs typeface="+mn-cs"/>
              </a:rPr>
              <a:t>理论运用于大学生创新创业教育体系尚无先例，而且，</a:t>
            </a:r>
            <a:r>
              <a:rPr lang="en-US" altLang="zh-CN" sz="1200" kern="1200" dirty="0" smtClean="0">
                <a:solidFill>
                  <a:schemeClr val="tx1"/>
                </a:solidFill>
                <a:effectLst/>
                <a:latin typeface="+mn-lt"/>
                <a:ea typeface="+mn-ea"/>
                <a:cs typeface="+mn-cs"/>
              </a:rPr>
              <a:t>OBE</a:t>
            </a:r>
            <a:r>
              <a:rPr lang="zh-CN" altLang="en-US" sz="1200" kern="1200" dirty="0" smtClean="0">
                <a:solidFill>
                  <a:schemeClr val="tx1"/>
                </a:solidFill>
                <a:effectLst/>
                <a:latin typeface="+mn-lt"/>
                <a:ea typeface="+mn-ea"/>
                <a:cs typeface="+mn-cs"/>
              </a:rPr>
              <a:t>理论的核心问题是如何定义</a:t>
            </a:r>
            <a:r>
              <a:rPr lang="en-US" altLang="zh-CN" sz="1200" kern="1200" dirty="0" smtClean="0">
                <a:solidFill>
                  <a:schemeClr val="tx1"/>
                </a:solidFill>
                <a:effectLst/>
                <a:latin typeface="+mn-lt"/>
                <a:ea typeface="+mn-ea"/>
                <a:cs typeface="+mn-cs"/>
              </a:rPr>
              <a:t>O</a:t>
            </a:r>
            <a:r>
              <a:rPr lang="zh-CN" altLang="en-US" sz="1200" kern="1200" dirty="0" smtClean="0">
                <a:solidFill>
                  <a:schemeClr val="tx1"/>
                </a:solidFill>
                <a:effectLst/>
                <a:latin typeface="+mn-lt"/>
                <a:ea typeface="+mn-ea"/>
                <a:cs typeface="+mn-cs"/>
              </a:rPr>
              <a:t>，而我们项目的核心的</a:t>
            </a:r>
            <a:r>
              <a:rPr lang="en-US" altLang="zh-CN" sz="1200" kern="1200" dirty="0" smtClean="0">
                <a:solidFill>
                  <a:schemeClr val="tx1"/>
                </a:solidFill>
                <a:effectLst/>
                <a:latin typeface="+mn-lt"/>
                <a:ea typeface="+mn-ea"/>
                <a:cs typeface="+mn-cs"/>
              </a:rPr>
              <a:t>O</a:t>
            </a:r>
            <a:r>
              <a:rPr lang="zh-CN" altLang="en-US" sz="1200" kern="1200" dirty="0" smtClean="0">
                <a:solidFill>
                  <a:schemeClr val="tx1"/>
                </a:solidFill>
                <a:effectLst/>
                <a:latin typeface="+mn-lt"/>
                <a:ea typeface="+mn-ea"/>
                <a:cs typeface="+mn-cs"/>
              </a:rPr>
              <a:t>就是如何把创新方法全面融入现有人才培养</a:t>
            </a:r>
            <a:r>
              <a:rPr lang="zh-CN" altLang="en-US" sz="1200" kern="1200" dirty="0" smtClean="0">
                <a:solidFill>
                  <a:schemeClr val="tx1"/>
                </a:solidFill>
                <a:effectLst/>
                <a:latin typeface="+mn-lt"/>
                <a:ea typeface="+mn-ea"/>
                <a:cs typeface="+mn-cs"/>
              </a:rPr>
              <a:t>体系，</a:t>
            </a:r>
            <a:r>
              <a:rPr lang="zh-CN" altLang="en-US" sz="1200" kern="1200" dirty="0" smtClean="0">
                <a:solidFill>
                  <a:schemeClr val="tx1"/>
                </a:solidFill>
                <a:effectLst/>
                <a:latin typeface="+mn-lt"/>
                <a:ea typeface="+mn-ea"/>
                <a:cs typeface="+mn-cs"/>
              </a:rPr>
              <a:t>支撑创新创业教育，另外，如何对创新方法在高校教学体系中进行评价。在我们的项目里，这些都是重点研究内容。</a:t>
            </a:r>
            <a:endParaRPr lang="zh-CN" altLang="zh-CN" sz="1200" kern="1200" dirty="0" smtClean="0">
              <a:solidFill>
                <a:schemeClr val="tx1"/>
              </a:solidFill>
              <a:effectLst/>
              <a:latin typeface="+mn-lt"/>
              <a:ea typeface="+mn-ea"/>
              <a:cs typeface="+mn-cs"/>
            </a:endParaRPr>
          </a:p>
          <a:p>
            <a:endParaRPr lang="zh-CN" altLang="en-US" dirty="0" smtClean="0"/>
          </a:p>
        </p:txBody>
      </p:sp>
    </p:spTree>
    <p:extLst>
      <p:ext uri="{BB962C8B-B14F-4D97-AF65-F5344CB8AC3E}">
        <p14:creationId xmlns:p14="http://schemas.microsoft.com/office/powerpoint/2010/main" val="1064267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为了达到研究目标，我们根据指南的要求，将研究内容分成四部分，其逻辑关系为，首先明确基本要求，然后在其基础上设计整体的训练体系，然后将训练体系应用于示范高校，并且在应用中采用新的评价体系，根据评价的结果</a:t>
            </a:r>
            <a:r>
              <a:rPr lang="zh-CN" altLang="en-US" sz="1200" kern="1200" dirty="0" smtClean="0">
                <a:solidFill>
                  <a:schemeClr val="tx1"/>
                </a:solidFill>
                <a:effectLst/>
                <a:latin typeface="+mn-lt"/>
                <a:ea typeface="+mn-ea"/>
                <a:cs typeface="+mn-cs"/>
              </a:rPr>
              <a:t>再</a:t>
            </a:r>
            <a:r>
              <a:rPr lang="zh-CN" altLang="zh-CN" sz="1200" kern="1200" dirty="0" smtClean="0">
                <a:solidFill>
                  <a:schemeClr val="tx1"/>
                </a:solidFill>
                <a:effectLst/>
                <a:latin typeface="+mn-lt"/>
                <a:ea typeface="+mn-ea"/>
                <a:cs typeface="+mn-cs"/>
              </a:rPr>
              <a:t>反馈于训练体系，实现持续改进。这部分是</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年项目期内的内容，考虑到人才培养的长周期特征，我们还会设计发展跟踪环节，将在后续的课题或联盟的支持下继续进行，实现另一个层面的长周期持续改善。</a:t>
            </a:r>
          </a:p>
          <a:p>
            <a:endParaRPr lang="zh-CN" altLang="en-US" dirty="0" smtClean="0"/>
          </a:p>
        </p:txBody>
      </p:sp>
    </p:spTree>
    <p:extLst>
      <p:ext uri="{BB962C8B-B14F-4D97-AF65-F5344CB8AC3E}">
        <p14:creationId xmlns:p14="http://schemas.microsoft.com/office/powerpoint/2010/main" val="553953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首先，让我们关注基本要求部分</a:t>
            </a:r>
          </a:p>
        </p:txBody>
      </p:sp>
    </p:spTree>
    <p:extLst>
      <p:ext uri="{BB962C8B-B14F-4D97-AF65-F5344CB8AC3E}">
        <p14:creationId xmlns:p14="http://schemas.microsoft.com/office/powerpoint/2010/main" val="553953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根据指南要求，我们认为基本要求部分需要重点开展的研究包括对于大学生创新创业训练的需求分析，以及根据需求分析的结果，对基本要求的分阶段</a:t>
            </a:r>
            <a:r>
              <a:rPr lang="zh-CN" altLang="en-US" sz="1200" kern="1200" dirty="0" smtClean="0">
                <a:solidFill>
                  <a:schemeClr val="tx1"/>
                </a:solidFill>
                <a:effectLst/>
                <a:latin typeface="+mn-lt"/>
                <a:ea typeface="+mn-ea"/>
                <a:cs typeface="+mn-cs"/>
              </a:rPr>
              <a:t>架构</a:t>
            </a:r>
            <a:r>
              <a:rPr lang="zh-CN" altLang="zh-CN" sz="1200" kern="1200" dirty="0" smtClean="0">
                <a:solidFill>
                  <a:schemeClr val="tx1"/>
                </a:solidFill>
                <a:effectLst/>
                <a:latin typeface="+mn-lt"/>
                <a:ea typeface="+mn-ea"/>
                <a:cs typeface="+mn-cs"/>
              </a:rPr>
              <a:t>设计，并在设计中体现 “价值塑造”</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“能力培养”</a:t>
            </a:r>
            <a:r>
              <a:rPr lang="zh-CN" altLang="en-US" sz="1200" kern="1200" dirty="0" smtClean="0">
                <a:solidFill>
                  <a:schemeClr val="tx1"/>
                </a:solidFill>
                <a:effectLst/>
                <a:latin typeface="+mn-lt"/>
                <a:ea typeface="+mn-ea"/>
                <a:cs typeface="+mn-cs"/>
              </a:rPr>
              <a:t>和</a:t>
            </a:r>
            <a:r>
              <a:rPr lang="zh-CN" altLang="zh-CN" sz="1200" kern="1200" dirty="0" smtClean="0">
                <a:solidFill>
                  <a:schemeClr val="tx1"/>
                </a:solidFill>
                <a:effectLst/>
                <a:latin typeface="+mn-lt"/>
                <a:ea typeface="+mn-ea"/>
                <a:cs typeface="+mn-cs"/>
              </a:rPr>
              <a:t>“知识传授”的融合。</a:t>
            </a:r>
          </a:p>
          <a:p>
            <a:endParaRPr lang="zh-CN" altLang="en-US" dirty="0" smtClean="0"/>
          </a:p>
        </p:txBody>
      </p:sp>
    </p:spTree>
    <p:extLst>
      <p:ext uri="{BB962C8B-B14F-4D97-AF65-F5344CB8AC3E}">
        <p14:creationId xmlns:p14="http://schemas.microsoft.com/office/powerpoint/2010/main" val="847924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具体研究方案中，在需求分析部分，我们将开展三个方面的研究：利益相关者需求、国际经验借鉴</a:t>
            </a:r>
            <a:r>
              <a:rPr lang="zh-CN" altLang="en-US" sz="1200" kern="1200" dirty="0" smtClean="0">
                <a:solidFill>
                  <a:schemeClr val="tx1"/>
                </a:solidFill>
                <a:effectLst/>
                <a:latin typeface="+mn-lt"/>
                <a:ea typeface="+mn-ea"/>
                <a:cs typeface="+mn-cs"/>
              </a:rPr>
              <a:t>和</a:t>
            </a:r>
            <a:r>
              <a:rPr lang="zh-CN" altLang="zh-CN" sz="1200" kern="1200" dirty="0" smtClean="0">
                <a:solidFill>
                  <a:schemeClr val="tx1"/>
                </a:solidFill>
                <a:effectLst/>
                <a:latin typeface="+mn-lt"/>
                <a:ea typeface="+mn-ea"/>
                <a:cs typeface="+mn-cs"/>
              </a:rPr>
              <a:t>政策环境与社会需求。其中，</a:t>
            </a:r>
            <a:r>
              <a:rPr lang="zh-CN" altLang="zh-CN" sz="1200" kern="1200" dirty="0" smtClean="0">
                <a:solidFill>
                  <a:schemeClr val="tx1"/>
                </a:solidFill>
                <a:effectLst/>
                <a:latin typeface="+mn-lt"/>
                <a:ea typeface="+mn-ea"/>
                <a:cs typeface="+mn-cs"/>
              </a:rPr>
              <a:t>在利益</a:t>
            </a:r>
            <a:r>
              <a:rPr lang="zh-CN" altLang="en-US" sz="1200" kern="1200" dirty="0" smtClean="0">
                <a:solidFill>
                  <a:schemeClr val="tx1"/>
                </a:solidFill>
                <a:effectLst/>
                <a:latin typeface="+mn-lt"/>
                <a:ea typeface="+mn-ea"/>
                <a:cs typeface="+mn-cs"/>
              </a:rPr>
              <a:t>相</a:t>
            </a:r>
            <a:r>
              <a:rPr lang="zh-CN" altLang="zh-CN" sz="1200" kern="1200" dirty="0" smtClean="0">
                <a:solidFill>
                  <a:schemeClr val="tx1"/>
                </a:solidFill>
                <a:effectLst/>
                <a:latin typeface="+mn-lt"/>
                <a:ea typeface="+mn-ea"/>
                <a:cs typeface="+mn-cs"/>
              </a:rPr>
              <a:t>关者</a:t>
            </a:r>
            <a:r>
              <a:rPr lang="zh-CN" altLang="zh-CN" sz="1200" kern="1200" dirty="0" smtClean="0">
                <a:solidFill>
                  <a:schemeClr val="tx1"/>
                </a:solidFill>
                <a:effectLst/>
                <a:latin typeface="+mn-lt"/>
                <a:ea typeface="+mn-ea"/>
                <a:cs typeface="+mn-cs"/>
              </a:rPr>
              <a:t>分析部分，我们将大规模调研从事创新创业教育的教师、企业家和有经验的毕业生，以真正理解当前高校创新创业教育</a:t>
            </a:r>
            <a:r>
              <a:rPr lang="zh-CN" altLang="en-US" sz="1200" kern="1200" dirty="0" smtClean="0">
                <a:solidFill>
                  <a:schemeClr val="tx1"/>
                </a:solidFill>
                <a:effectLst/>
                <a:latin typeface="+mn-lt"/>
                <a:ea typeface="+mn-ea"/>
                <a:cs typeface="+mn-cs"/>
              </a:rPr>
              <a:t>的经验和</a:t>
            </a:r>
            <a:r>
              <a:rPr lang="zh-CN" altLang="zh-CN" sz="1200" kern="1200" dirty="0" smtClean="0">
                <a:solidFill>
                  <a:schemeClr val="tx1"/>
                </a:solidFill>
                <a:effectLst/>
                <a:latin typeface="+mn-lt"/>
                <a:ea typeface="+mn-ea"/>
                <a:cs typeface="+mn-cs"/>
              </a:rPr>
              <a:t>需要改进的方向。</a:t>
            </a:r>
          </a:p>
          <a:p>
            <a:endParaRPr lang="zh-CN" altLang="en-US" dirty="0" smtClean="0"/>
          </a:p>
        </p:txBody>
      </p:sp>
    </p:spTree>
    <p:extLst>
      <p:ext uri="{BB962C8B-B14F-4D97-AF65-F5344CB8AC3E}">
        <p14:creationId xmlns:p14="http://schemas.microsoft.com/office/powerpoint/2010/main" val="847924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此外，我们将基本要求分解为“基础知识”、“训练方式”和“应用能力”三个阶段，并分阶段定制化开发具体“基本要求”的标准。图中的输出要求就是基本要求的一种可能结果。</a:t>
            </a:r>
          </a:p>
          <a:p>
            <a:endParaRPr lang="zh-CN" altLang="en-US" dirty="0" smtClean="0"/>
          </a:p>
        </p:txBody>
      </p:sp>
    </p:spTree>
    <p:extLst>
      <p:ext uri="{BB962C8B-B14F-4D97-AF65-F5344CB8AC3E}">
        <p14:creationId xmlns:p14="http://schemas.microsoft.com/office/powerpoint/2010/main" val="847924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基本要求部分的预期成果可以如表中示意，我们可以看出，对于知识传授和实践训练均有不同的要求，有课程要求层面的，有方法掌握和应用层面的，有参与创新创业平台活动层面的。</a:t>
            </a:r>
            <a:r>
              <a:rPr lang="zh-CN" altLang="en-US" sz="1200" kern="1200" dirty="0" smtClean="0">
                <a:solidFill>
                  <a:schemeClr val="tx1"/>
                </a:solidFill>
                <a:effectLst/>
                <a:latin typeface="+mn-lt"/>
                <a:ea typeface="+mn-ea"/>
                <a:cs typeface="+mn-cs"/>
              </a:rPr>
              <a:t>以实践训练为例，这部分的基本要求包括：学生一定要参与团队创新创业活动，要熟练掌握创新创业项目开发环节，要进行个人创新产品设计和实现。</a:t>
            </a:r>
            <a:endParaRPr lang="zh-CN" altLang="zh-CN" sz="1200" kern="1200" dirty="0" smtClean="0">
              <a:solidFill>
                <a:schemeClr val="tx1"/>
              </a:solidFill>
              <a:effectLst/>
              <a:latin typeface="+mn-lt"/>
              <a:ea typeface="+mn-ea"/>
              <a:cs typeface="+mn-cs"/>
            </a:endParaRPr>
          </a:p>
          <a:p>
            <a:endParaRPr lang="zh-CN" altLang="en-US" dirty="0" smtClean="0"/>
          </a:p>
        </p:txBody>
      </p:sp>
    </p:spTree>
    <p:extLst>
      <p:ext uri="{BB962C8B-B14F-4D97-AF65-F5344CB8AC3E}">
        <p14:creationId xmlns:p14="http://schemas.microsoft.com/office/powerpoint/2010/main" val="847924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第二部分是训练体系</a:t>
            </a:r>
          </a:p>
        </p:txBody>
      </p:sp>
    </p:spTree>
    <p:extLst>
      <p:ext uri="{BB962C8B-B14F-4D97-AF65-F5344CB8AC3E}">
        <p14:creationId xmlns:p14="http://schemas.microsoft.com/office/powerpoint/2010/main" val="55395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根据指南要求，我们认为体系方面的主要研究内容应该包含三个方面，首先需要进行顶层设计，然后要构建分阶段融合的人才培养方案，最后，要通过建设互联网</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的</a:t>
            </a:r>
            <a:r>
              <a:rPr lang="zh-CN" altLang="en-US" sz="1200" kern="1200" dirty="0" smtClean="0">
                <a:solidFill>
                  <a:schemeClr val="tx1"/>
                </a:solidFill>
                <a:effectLst/>
                <a:latin typeface="+mn-lt"/>
                <a:ea typeface="+mn-ea"/>
                <a:cs typeface="+mn-cs"/>
              </a:rPr>
              <a:t>信息化系统</a:t>
            </a:r>
            <a:r>
              <a:rPr lang="zh-CN" altLang="zh-CN" sz="1200" kern="1200" dirty="0" smtClean="0">
                <a:solidFill>
                  <a:schemeClr val="tx1"/>
                </a:solidFill>
                <a:effectLst/>
                <a:latin typeface="+mn-lt"/>
                <a:ea typeface="+mn-ea"/>
                <a:cs typeface="+mn-cs"/>
              </a:rPr>
              <a:t>进行创新创业教育的</a:t>
            </a:r>
            <a:r>
              <a:rPr lang="zh-CN" altLang="en-US" sz="1200" kern="1200" dirty="0" smtClean="0">
                <a:solidFill>
                  <a:schemeClr val="tx1"/>
                </a:solidFill>
                <a:effectLst/>
                <a:latin typeface="+mn-lt"/>
                <a:ea typeface="+mn-ea"/>
                <a:cs typeface="+mn-cs"/>
              </a:rPr>
              <a:t>协同开发、</a:t>
            </a:r>
            <a:r>
              <a:rPr lang="zh-CN" altLang="zh-CN" sz="1200" kern="1200" dirty="0" smtClean="0">
                <a:solidFill>
                  <a:schemeClr val="tx1"/>
                </a:solidFill>
                <a:effectLst/>
                <a:latin typeface="+mn-lt"/>
                <a:ea typeface="+mn-ea"/>
                <a:cs typeface="+mn-cs"/>
              </a:rPr>
              <a:t>共享和推广。</a:t>
            </a:r>
          </a:p>
          <a:p>
            <a:endParaRPr lang="zh-CN" altLang="en-US" dirty="0" smtClean="0"/>
          </a:p>
        </p:txBody>
      </p:sp>
    </p:spTree>
    <p:extLst>
      <p:ext uri="{BB962C8B-B14F-4D97-AF65-F5344CB8AC3E}">
        <p14:creationId xmlns:p14="http://schemas.microsoft.com/office/powerpoint/2010/main" val="84792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我们今天的汇报主要包括以下五个方面的内容：首先是项目研究背景与现状，接下来重点是研究与应用的目标、内容与方法，以及项目特色、可行性和预期成果，最后是项目申请人和参与人，以及相关研究基础与条件。</a:t>
            </a:r>
          </a:p>
          <a:p>
            <a:endParaRPr lang="zh-CN" altLang="en-US" dirty="0" smtClean="0"/>
          </a:p>
        </p:txBody>
      </p:sp>
    </p:spTree>
    <p:extLst>
      <p:ext uri="{BB962C8B-B14F-4D97-AF65-F5344CB8AC3E}">
        <p14:creationId xmlns:p14="http://schemas.microsoft.com/office/powerpoint/2010/main" val="1269298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在我们的研究方案中，我们设想的顶层设计如图所示：根据最前端的培养需求，将需求分解为 “价值塑造”</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“能力培养”</a:t>
            </a:r>
            <a:r>
              <a:rPr lang="zh-CN" altLang="en-US" sz="1200" kern="1200" dirty="0" smtClean="0">
                <a:solidFill>
                  <a:schemeClr val="tx1"/>
                </a:solidFill>
                <a:effectLst/>
                <a:latin typeface="+mn-lt"/>
                <a:ea typeface="+mn-ea"/>
                <a:cs typeface="+mn-cs"/>
              </a:rPr>
              <a:t>和</a:t>
            </a:r>
            <a:r>
              <a:rPr lang="zh-CN" altLang="zh-CN" sz="1200" kern="1200" dirty="0" smtClean="0">
                <a:solidFill>
                  <a:schemeClr val="tx1"/>
                </a:solidFill>
                <a:effectLst/>
                <a:latin typeface="+mn-lt"/>
                <a:ea typeface="+mn-ea"/>
                <a:cs typeface="+mn-cs"/>
              </a:rPr>
              <a:t> “知识传授”三个方面并分别细化具体要求。</a:t>
            </a:r>
            <a:r>
              <a:rPr lang="zh-CN" altLang="en-US" sz="1200" kern="1200" dirty="0" smtClean="0">
                <a:solidFill>
                  <a:schemeClr val="tx1"/>
                </a:solidFill>
                <a:effectLst/>
                <a:latin typeface="+mn-lt"/>
                <a:ea typeface="+mn-ea"/>
                <a:cs typeface="+mn-cs"/>
              </a:rPr>
              <a:t>尤其是将创新方法的学习和训练融入其中。</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95C1C57-4FC9-4042-9863-C008137D1E46}" type="slidenum">
              <a:rPr lang="zh-CN" altLang="en-US" smtClean="0"/>
              <a:pPr>
                <a:defRPr/>
              </a:pPr>
              <a:t>20</a:t>
            </a:fld>
            <a:endParaRPr lang="zh-CN" altLang="en-US"/>
          </a:p>
        </p:txBody>
      </p:sp>
    </p:spTree>
    <p:extLst>
      <p:ext uri="{BB962C8B-B14F-4D97-AF65-F5344CB8AC3E}">
        <p14:creationId xmlns:p14="http://schemas.microsoft.com/office/powerpoint/2010/main" val="561275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然后再进行培养形式的设计，围绕“</a:t>
            </a:r>
            <a:r>
              <a:rPr lang="zh-CN" altLang="en-US" sz="1200" kern="1200" dirty="0" smtClean="0">
                <a:solidFill>
                  <a:schemeClr val="tx1"/>
                </a:solidFill>
                <a:effectLst/>
                <a:latin typeface="+mn-lt"/>
                <a:ea typeface="+mn-ea"/>
                <a:cs typeface="+mn-cs"/>
              </a:rPr>
              <a:t>学生</a:t>
            </a:r>
            <a:r>
              <a:rPr lang="zh-CN" altLang="zh-CN" sz="1200" kern="1200" dirty="0" smtClean="0">
                <a:solidFill>
                  <a:schemeClr val="tx1"/>
                </a:solidFill>
                <a:effectLst/>
                <a:latin typeface="+mn-lt"/>
                <a:ea typeface="+mn-ea"/>
                <a:cs typeface="+mn-cs"/>
              </a:rPr>
              <a:t>培养”这个核心，以“团队培养”为主要形式，以“组织支持”为环境保障，形成</a:t>
            </a:r>
            <a:r>
              <a:rPr lang="zh-CN" altLang="en-US" sz="1200" kern="1200" dirty="0" smtClean="0">
                <a:solidFill>
                  <a:schemeClr val="tx1"/>
                </a:solidFill>
                <a:effectLst/>
                <a:latin typeface="+mn-lt"/>
                <a:ea typeface="+mn-ea"/>
                <a:cs typeface="+mn-cs"/>
              </a:rPr>
              <a:t>学生</a:t>
            </a:r>
            <a:r>
              <a:rPr lang="zh-CN" altLang="zh-CN" sz="1200" kern="1200" dirty="0" smtClean="0">
                <a:solidFill>
                  <a:schemeClr val="tx1"/>
                </a:solidFill>
                <a:effectLst/>
                <a:latin typeface="+mn-lt"/>
                <a:ea typeface="+mn-ea"/>
                <a:cs typeface="+mn-cs"/>
              </a:rPr>
              <a:t>、团</a:t>
            </a:r>
            <a:r>
              <a:rPr lang="zh-CN" altLang="en-US" sz="1200" kern="1200" dirty="0" smtClean="0">
                <a:solidFill>
                  <a:schemeClr val="tx1"/>
                </a:solidFill>
                <a:effectLst/>
                <a:latin typeface="+mn-lt"/>
                <a:ea typeface="+mn-ea"/>
                <a:cs typeface="+mn-cs"/>
              </a:rPr>
              <a:t>队</a:t>
            </a:r>
            <a:r>
              <a:rPr lang="zh-CN" altLang="zh-CN" sz="1200" kern="1200" dirty="0" smtClean="0">
                <a:solidFill>
                  <a:schemeClr val="tx1"/>
                </a:solidFill>
                <a:effectLst/>
                <a:latin typeface="+mn-lt"/>
                <a:ea typeface="+mn-ea"/>
                <a:cs typeface="+mn-cs"/>
              </a:rPr>
              <a:t>、组织三个层面的融合。最后，进行培养体系和相应评价体系的设计，培养体系包含了从课程，到赛事、实践、国际交流等不同形式，且在本科生和研究生的不同阶段有不同的权重。在这样的培养形式和体系下，输出的是我们认为的各种类型创新创业者。</a:t>
            </a:r>
          </a:p>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95C1C57-4FC9-4042-9863-C008137D1E46}" type="slidenum">
              <a:rPr lang="zh-CN" altLang="en-US" smtClean="0"/>
              <a:pPr>
                <a:defRPr/>
              </a:pPr>
              <a:t>21</a:t>
            </a:fld>
            <a:endParaRPr lang="zh-CN" altLang="en-US"/>
          </a:p>
        </p:txBody>
      </p:sp>
    </p:spTree>
    <p:extLst>
      <p:ext uri="{BB962C8B-B14F-4D97-AF65-F5344CB8AC3E}">
        <p14:creationId xmlns:p14="http://schemas.microsoft.com/office/powerpoint/2010/main" val="561275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我们的顶层设计的重要创新点在于将“三位一体”、“三创融合”、“本研</a:t>
            </a:r>
            <a:r>
              <a:rPr lang="zh-CN" altLang="en-US" sz="1200" kern="1200" dirty="0" smtClean="0">
                <a:solidFill>
                  <a:schemeClr val="tx1"/>
                </a:solidFill>
                <a:effectLst/>
                <a:latin typeface="+mn-lt"/>
                <a:ea typeface="+mn-ea"/>
                <a:cs typeface="+mn-cs"/>
              </a:rPr>
              <a:t>协同</a:t>
            </a:r>
            <a:r>
              <a:rPr lang="zh-CN" altLang="zh-CN" sz="1200" kern="1200" dirty="0" smtClean="0">
                <a:solidFill>
                  <a:schemeClr val="tx1"/>
                </a:solidFill>
                <a:effectLst/>
                <a:latin typeface="+mn-lt"/>
                <a:ea typeface="+mn-ea"/>
                <a:cs typeface="+mn-cs"/>
              </a:rPr>
              <a:t>”的理念</a:t>
            </a:r>
            <a:r>
              <a:rPr lang="zh-CN" altLang="en-US" sz="1200" kern="1200" dirty="0" smtClean="0">
                <a:solidFill>
                  <a:schemeClr val="tx1"/>
                </a:solidFill>
                <a:effectLst/>
                <a:latin typeface="+mn-lt"/>
                <a:ea typeface="+mn-ea"/>
                <a:cs typeface="+mn-cs"/>
              </a:rPr>
              <a:t>，以及创新方法的知识体系</a:t>
            </a:r>
            <a:r>
              <a:rPr lang="zh-CN" altLang="zh-CN" sz="1200" kern="1200" dirty="0" smtClean="0">
                <a:solidFill>
                  <a:schemeClr val="tx1"/>
                </a:solidFill>
                <a:effectLst/>
                <a:latin typeface="+mn-lt"/>
                <a:ea typeface="+mn-ea"/>
                <a:cs typeface="+mn-cs"/>
              </a:rPr>
              <a:t>融入到清华大学提出的从课内到课外、校内到校外、国内到国外的四类课堂以及虚拟学习和社区学习的“四加二”教育体系中去，培养真正勇于创新、乐于创新，并且有动手能力和国际视野的全面的创新创业者。</a:t>
            </a:r>
          </a:p>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22</a:t>
            </a:fld>
            <a:endParaRPr lang="zh-CN" altLang="en-US"/>
          </a:p>
        </p:txBody>
      </p:sp>
    </p:spTree>
    <p:extLst>
      <p:ext uri="{BB962C8B-B14F-4D97-AF65-F5344CB8AC3E}">
        <p14:creationId xmlns:p14="http://schemas.microsoft.com/office/powerpoint/2010/main" val="4229130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为了落实顶层设计，我们需要设计细化的分阶段培养和支撑体系，制定从课程、实践到实战的具体内容、形式和评价方法。</a:t>
            </a:r>
            <a:r>
              <a:rPr lang="zh-CN" altLang="en-US" sz="1200" kern="1200" dirty="0" smtClean="0">
                <a:solidFill>
                  <a:schemeClr val="tx1"/>
                </a:solidFill>
                <a:effectLst/>
                <a:latin typeface="+mn-lt"/>
                <a:ea typeface="+mn-ea"/>
                <a:cs typeface="+mn-cs"/>
              </a:rPr>
              <a:t>在知识传授阶段，我们会通过课程、讲座等形式达到</a:t>
            </a:r>
            <a:r>
              <a:rPr lang="en-US" altLang="zh-CN"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全覆盖</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100</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的学生要参加创意创</a:t>
            </a:r>
            <a:r>
              <a:rPr lang="zh-CN" altLang="en-US" sz="1200" kern="1200" dirty="0" smtClean="0">
                <a:solidFill>
                  <a:schemeClr val="tx1"/>
                </a:solidFill>
                <a:effectLst/>
                <a:latin typeface="+mn-lt"/>
                <a:ea typeface="+mn-ea"/>
                <a:cs typeface="+mn-cs"/>
              </a:rPr>
              <a:t>新</a:t>
            </a:r>
            <a:r>
              <a:rPr lang="zh-CN" altLang="en-US" sz="1200" kern="1200" dirty="0" smtClean="0">
                <a:solidFill>
                  <a:schemeClr val="tx1"/>
                </a:solidFill>
                <a:effectLst/>
                <a:latin typeface="+mn-lt"/>
                <a:ea typeface="+mn-ea"/>
                <a:cs typeface="+mn-cs"/>
              </a:rPr>
              <a:t>的练习或</a:t>
            </a:r>
            <a:r>
              <a:rPr lang="zh-CN" altLang="en-US" sz="1200" kern="1200" dirty="0" smtClean="0">
                <a:solidFill>
                  <a:schemeClr val="tx1"/>
                </a:solidFill>
                <a:effectLst/>
                <a:latin typeface="+mn-lt"/>
                <a:ea typeface="+mn-ea"/>
                <a:cs typeface="+mn-cs"/>
              </a:rPr>
              <a:t>实践</a:t>
            </a:r>
            <a:r>
              <a:rPr lang="zh-CN" altLang="en-US" sz="1200" kern="1200" dirty="0" smtClean="0">
                <a:solidFill>
                  <a:schemeClr val="tx1"/>
                </a:solidFill>
                <a:effectLst/>
                <a:latin typeface="+mn-lt"/>
                <a:ea typeface="+mn-ea"/>
                <a:cs typeface="+mn-cs"/>
              </a:rPr>
              <a:t>，从中涌现出</a:t>
            </a:r>
            <a:r>
              <a:rPr lang="en-US" altLang="zh-CN" sz="1200" kern="1200" dirty="0" smtClean="0">
                <a:solidFill>
                  <a:schemeClr val="tx1"/>
                </a:solidFill>
                <a:effectLst/>
                <a:latin typeface="+mn-lt"/>
                <a:ea typeface="+mn-ea"/>
                <a:cs typeface="+mn-cs"/>
              </a:rPr>
              <a:t>1%~5%</a:t>
            </a:r>
            <a:r>
              <a:rPr lang="zh-CN" altLang="en-US" sz="1200" kern="1200" dirty="0" smtClean="0">
                <a:solidFill>
                  <a:schemeClr val="tx1"/>
                </a:solidFill>
                <a:effectLst/>
                <a:latin typeface="+mn-lt"/>
                <a:ea typeface="+mn-ea"/>
                <a:cs typeface="+mn-cs"/>
              </a:rPr>
              <a:t>的学生参与创业实战。</a:t>
            </a:r>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23</a:t>
            </a:fld>
            <a:endParaRPr lang="zh-CN" altLang="en-US"/>
          </a:p>
        </p:txBody>
      </p:sp>
    </p:spTree>
    <p:extLst>
      <p:ext uri="{BB962C8B-B14F-4D97-AF65-F5344CB8AC3E}">
        <p14:creationId xmlns:p14="http://schemas.microsoft.com/office/powerpoint/2010/main" val="3326209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此外，</a:t>
            </a:r>
            <a:r>
              <a:rPr lang="zh-CN" altLang="zh-CN" sz="1200" kern="1200" dirty="0" smtClean="0">
                <a:solidFill>
                  <a:schemeClr val="tx1"/>
                </a:solidFill>
                <a:effectLst/>
                <a:latin typeface="+mn-lt"/>
                <a:ea typeface="+mn-ea"/>
                <a:cs typeface="+mn-cs"/>
              </a:rPr>
              <a:t>值得一提的是，当我们能够具备对</a:t>
            </a:r>
            <a:r>
              <a:rPr lang="zh-CN" altLang="en-US" sz="1200" kern="1200" dirty="0" smtClean="0">
                <a:solidFill>
                  <a:schemeClr val="tx1"/>
                </a:solidFill>
                <a:effectLst/>
                <a:latin typeface="+mn-lt"/>
                <a:ea typeface="+mn-ea"/>
                <a:cs typeface="+mn-cs"/>
              </a:rPr>
              <a:t>学生</a:t>
            </a:r>
            <a:r>
              <a:rPr lang="zh-CN" altLang="zh-CN" sz="1200" kern="1200" dirty="0" smtClean="0">
                <a:solidFill>
                  <a:schemeClr val="tx1"/>
                </a:solidFill>
                <a:effectLst/>
                <a:latin typeface="+mn-lt"/>
                <a:ea typeface="+mn-ea"/>
                <a:cs typeface="+mn-cs"/>
              </a:rPr>
              <a:t>、师资和组织进行评价的能力的时候，我们就可以</a:t>
            </a:r>
            <a:r>
              <a:rPr lang="zh-CN" altLang="en-US" sz="1200" kern="1200" dirty="0" smtClean="0">
                <a:solidFill>
                  <a:schemeClr val="tx1"/>
                </a:solidFill>
                <a:effectLst/>
                <a:latin typeface="+mn-lt"/>
                <a:ea typeface="+mn-ea"/>
                <a:cs typeface="+mn-cs"/>
              </a:rPr>
              <a:t>从</a:t>
            </a:r>
            <a:r>
              <a:rPr lang="zh-CN" altLang="zh-CN" sz="1200" kern="1200" dirty="0" smtClean="0">
                <a:solidFill>
                  <a:schemeClr val="tx1"/>
                </a:solidFill>
                <a:effectLst/>
                <a:latin typeface="+mn-lt"/>
                <a:ea typeface="+mn-ea"/>
                <a:cs typeface="+mn-cs"/>
              </a:rPr>
              <a:t>创新创业教育的评价体系抽取出</a:t>
            </a:r>
            <a:r>
              <a:rPr lang="zh-CN" altLang="en-US" sz="1200" kern="1200" dirty="0" smtClean="0">
                <a:solidFill>
                  <a:schemeClr val="tx1"/>
                </a:solidFill>
                <a:effectLst/>
                <a:latin typeface="+mn-lt"/>
                <a:ea typeface="+mn-ea"/>
                <a:cs typeface="+mn-cs"/>
              </a:rPr>
              <a:t>与师资和组织评价相关的</a:t>
            </a:r>
            <a:r>
              <a:rPr lang="zh-CN" altLang="zh-CN" sz="1200" kern="1200" dirty="0" smtClean="0">
                <a:solidFill>
                  <a:schemeClr val="tx1"/>
                </a:solidFill>
                <a:effectLst/>
                <a:latin typeface="+mn-lt"/>
                <a:ea typeface="+mn-ea"/>
                <a:cs typeface="+mn-cs"/>
              </a:rPr>
              <a:t>内容，形成对创新</a:t>
            </a:r>
            <a:r>
              <a:rPr lang="zh-CN" altLang="en-US" sz="1200" kern="1200" dirty="0" smtClean="0">
                <a:solidFill>
                  <a:schemeClr val="tx1"/>
                </a:solidFill>
                <a:effectLst/>
                <a:latin typeface="+mn-lt"/>
                <a:ea typeface="+mn-ea"/>
                <a:cs typeface="+mn-cs"/>
              </a:rPr>
              <a:t>方法</a:t>
            </a:r>
            <a:r>
              <a:rPr lang="zh-CN" altLang="zh-CN" sz="1200" kern="1200" dirty="0" smtClean="0">
                <a:solidFill>
                  <a:schemeClr val="tx1"/>
                </a:solidFill>
                <a:effectLst/>
                <a:latin typeface="+mn-lt"/>
                <a:ea typeface="+mn-ea"/>
                <a:cs typeface="+mn-cs"/>
              </a:rPr>
              <a:t>教学</a:t>
            </a:r>
            <a:r>
              <a:rPr lang="zh-CN" altLang="en-US" sz="1200" kern="1200" dirty="0" smtClean="0">
                <a:solidFill>
                  <a:schemeClr val="tx1"/>
                </a:solidFill>
                <a:effectLst/>
                <a:latin typeface="+mn-lt"/>
                <a:ea typeface="+mn-ea"/>
                <a:cs typeface="+mn-cs"/>
              </a:rPr>
              <a:t>与研究</a:t>
            </a:r>
            <a:r>
              <a:rPr lang="zh-CN" altLang="zh-CN" sz="1200" kern="1200" dirty="0" smtClean="0">
                <a:solidFill>
                  <a:schemeClr val="tx1"/>
                </a:solidFill>
                <a:effectLst/>
                <a:latin typeface="+mn-lt"/>
                <a:ea typeface="+mn-ea"/>
                <a:cs typeface="+mn-cs"/>
              </a:rPr>
              <a:t>基地的认证标准，而这也为后续我们建设国家级和区域</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行业大学生创新</a:t>
            </a:r>
            <a:r>
              <a:rPr lang="zh-CN" altLang="en-US" sz="1200" kern="1200" dirty="0" smtClean="0">
                <a:solidFill>
                  <a:schemeClr val="tx1"/>
                </a:solidFill>
                <a:effectLst/>
                <a:latin typeface="+mn-lt"/>
                <a:ea typeface="+mn-ea"/>
                <a:cs typeface="+mn-cs"/>
              </a:rPr>
              <a:t>方法</a:t>
            </a:r>
            <a:r>
              <a:rPr lang="zh-CN" altLang="zh-CN" sz="1200" kern="1200" dirty="0" smtClean="0">
                <a:solidFill>
                  <a:schemeClr val="tx1"/>
                </a:solidFill>
                <a:effectLst/>
                <a:latin typeface="+mn-lt"/>
                <a:ea typeface="+mn-ea"/>
                <a:cs typeface="+mn-cs"/>
              </a:rPr>
              <a:t>教学</a:t>
            </a:r>
            <a:r>
              <a:rPr lang="zh-CN" altLang="en-US" sz="1200" kern="1200" dirty="0" smtClean="0">
                <a:solidFill>
                  <a:schemeClr val="tx1"/>
                </a:solidFill>
                <a:effectLst/>
                <a:latin typeface="+mn-lt"/>
                <a:ea typeface="+mn-ea"/>
                <a:cs typeface="+mn-cs"/>
              </a:rPr>
              <a:t>与研究</a:t>
            </a:r>
            <a:r>
              <a:rPr lang="zh-CN" altLang="zh-CN" sz="1200" kern="1200" dirty="0" smtClean="0">
                <a:solidFill>
                  <a:schemeClr val="tx1"/>
                </a:solidFill>
                <a:effectLst/>
                <a:latin typeface="+mn-lt"/>
                <a:ea typeface="+mn-ea"/>
                <a:cs typeface="+mn-cs"/>
              </a:rPr>
              <a:t>基地提供了基础。</a:t>
            </a:r>
          </a:p>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24</a:t>
            </a:fld>
            <a:endParaRPr lang="zh-CN" altLang="en-US"/>
          </a:p>
        </p:txBody>
      </p:sp>
    </p:spTree>
    <p:extLst>
      <p:ext uri="{BB962C8B-B14F-4D97-AF65-F5344CB8AC3E}">
        <p14:creationId xmlns:p14="http://schemas.microsoft.com/office/powerpoint/2010/main" val="3326209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为了使创新创业教育的体系和资源能够得以更好的推广，我们计划在本项目的支持下，开发“互联网</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创新创业教育共享协同信息化系统”，在我们项目的各兄弟院校中先行试点，并计划后续在</a:t>
            </a:r>
            <a:r>
              <a:rPr lang="zh-CN" altLang="en-US" sz="1200" kern="1200" dirty="0" smtClean="0">
                <a:solidFill>
                  <a:schemeClr val="tx1"/>
                </a:solidFill>
                <a:effectLst/>
                <a:latin typeface="+mn-lt"/>
                <a:ea typeface="+mn-ea"/>
                <a:cs typeface="+mn-cs"/>
              </a:rPr>
              <a:t>中国</a:t>
            </a:r>
            <a:r>
              <a:rPr lang="zh-CN" altLang="zh-CN" sz="1200" kern="1200" dirty="0" smtClean="0">
                <a:solidFill>
                  <a:schemeClr val="tx1"/>
                </a:solidFill>
                <a:effectLst/>
                <a:latin typeface="+mn-lt"/>
                <a:ea typeface="+mn-ea"/>
                <a:cs typeface="+mn-cs"/>
              </a:rPr>
              <a:t>高校创新创业联盟中进一步推广，形成覆盖全国的影响力。</a:t>
            </a:r>
            <a:r>
              <a:rPr lang="zh-CN" altLang="en-US" sz="1200" kern="1200" dirty="0" smtClean="0">
                <a:solidFill>
                  <a:schemeClr val="tx1"/>
                </a:solidFill>
                <a:effectLst/>
                <a:latin typeface="+mn-lt"/>
                <a:ea typeface="+mn-ea"/>
                <a:cs typeface="+mn-cs"/>
              </a:rPr>
              <a:t>在这个方面，清华大学已经推出的“中国创业学院”的在线教育频道和各兄弟院校的在线教育资源将有力的支撑该平台的开发和推广。</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25</a:t>
            </a:fld>
            <a:endParaRPr lang="zh-CN" altLang="en-US"/>
          </a:p>
        </p:txBody>
      </p:sp>
    </p:spTree>
    <p:extLst>
      <p:ext uri="{BB962C8B-B14F-4D97-AF65-F5344CB8AC3E}">
        <p14:creationId xmlns:p14="http://schemas.microsoft.com/office/powerpoint/2010/main" val="3523422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训练体系的总体预期产出还是以报告和方案为主要形式。主要包括</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套教学研究报告，一套课程体系，一套实施方案，和一个互联网</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平台。</a:t>
            </a:r>
          </a:p>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26</a:t>
            </a:fld>
            <a:endParaRPr lang="zh-CN" altLang="en-US"/>
          </a:p>
        </p:txBody>
      </p:sp>
    </p:spTree>
    <p:extLst>
      <p:ext uri="{BB962C8B-B14F-4D97-AF65-F5344CB8AC3E}">
        <p14:creationId xmlns:p14="http://schemas.microsoft.com/office/powerpoint/2010/main" val="166580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第三部分是示范应用</a:t>
            </a:r>
          </a:p>
        </p:txBody>
      </p:sp>
    </p:spTree>
    <p:extLst>
      <p:ext uri="{BB962C8B-B14F-4D97-AF65-F5344CB8AC3E}">
        <p14:creationId xmlns:p14="http://schemas.microsoft.com/office/powerpoint/2010/main" val="553953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根据指南要求，在示范应用</a:t>
            </a:r>
            <a:r>
              <a:rPr lang="zh-CN" altLang="en-US" sz="1200" kern="1200" dirty="0" smtClean="0">
                <a:solidFill>
                  <a:schemeClr val="tx1"/>
                </a:solidFill>
                <a:effectLst/>
                <a:latin typeface="+mn-lt"/>
                <a:ea typeface="+mn-ea"/>
                <a:cs typeface="+mn-cs"/>
              </a:rPr>
              <a:t>部分，</a:t>
            </a:r>
            <a:r>
              <a:rPr lang="zh-CN" altLang="zh-CN" sz="1200" kern="1200" dirty="0" smtClean="0">
                <a:solidFill>
                  <a:schemeClr val="tx1"/>
                </a:solidFill>
                <a:effectLst/>
                <a:latin typeface="+mn-lt"/>
                <a:ea typeface="+mn-ea"/>
                <a:cs typeface="+mn-cs"/>
              </a:rPr>
              <a:t>我们主要进行合作高校的</a:t>
            </a:r>
            <a:r>
              <a:rPr lang="zh-CN" altLang="en-US" sz="1200" kern="1200" dirty="0" smtClean="0">
                <a:solidFill>
                  <a:schemeClr val="tx1"/>
                </a:solidFill>
                <a:effectLst/>
                <a:latin typeface="+mn-lt"/>
                <a:ea typeface="+mn-ea"/>
                <a:cs typeface="+mn-cs"/>
              </a:rPr>
              <a:t>特色应用</a:t>
            </a:r>
            <a:r>
              <a:rPr lang="zh-CN" altLang="zh-CN" sz="1200" kern="1200" dirty="0" smtClean="0">
                <a:solidFill>
                  <a:schemeClr val="tx1"/>
                </a:solidFill>
                <a:effectLst/>
                <a:latin typeface="+mn-lt"/>
                <a:ea typeface="+mn-ea"/>
                <a:cs typeface="+mn-cs"/>
              </a:rPr>
              <a:t>和试点实施，</a:t>
            </a:r>
            <a:r>
              <a:rPr lang="zh-CN" altLang="en-US" sz="1200" kern="1200" dirty="0" smtClean="0">
                <a:solidFill>
                  <a:schemeClr val="tx1"/>
                </a:solidFill>
                <a:effectLst/>
                <a:latin typeface="+mn-lt"/>
                <a:ea typeface="+mn-ea"/>
                <a:cs typeface="+mn-cs"/>
              </a:rPr>
              <a:t>在实施中突出创新方法训练与各高校现有人才培养体系的融合，</a:t>
            </a:r>
            <a:r>
              <a:rPr lang="zh-CN" altLang="zh-CN" sz="1200" kern="1200" dirty="0" smtClean="0">
                <a:solidFill>
                  <a:schemeClr val="tx1"/>
                </a:solidFill>
                <a:effectLst/>
                <a:latin typeface="+mn-lt"/>
                <a:ea typeface="+mn-ea"/>
                <a:cs typeface="+mn-cs"/>
              </a:rPr>
              <a:t>然后依托联盟和互联网</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平台进行推广。</a:t>
            </a:r>
          </a:p>
          <a:p>
            <a:endParaRPr lang="zh-CN" altLang="en-US" dirty="0" smtClean="0"/>
          </a:p>
        </p:txBody>
      </p:sp>
    </p:spTree>
    <p:extLst>
      <p:ext uri="{BB962C8B-B14F-4D97-AF65-F5344CB8AC3E}">
        <p14:creationId xmlns:p14="http://schemas.microsoft.com/office/powerpoint/2010/main" val="847924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示范应用部分的预期成果包括在</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所高校的试点应用以及一个整体的实施总结报告。</a:t>
            </a:r>
            <a:r>
              <a:rPr lang="zh-CN" altLang="en-US" sz="1200" kern="1200" dirty="0" smtClean="0">
                <a:solidFill>
                  <a:schemeClr val="tx1"/>
                </a:solidFill>
                <a:effectLst/>
                <a:latin typeface="+mn-lt"/>
                <a:ea typeface="+mn-ea"/>
                <a:cs typeface="+mn-cs"/>
              </a:rPr>
              <a:t>其中，试点应用将共计至少达到</a:t>
            </a:r>
            <a:r>
              <a:rPr lang="en-US" altLang="zh-CN" sz="1200" kern="1200" dirty="0" smtClean="0">
                <a:solidFill>
                  <a:schemeClr val="tx1"/>
                </a:solidFill>
                <a:effectLst/>
                <a:latin typeface="+mn-lt"/>
                <a:ea typeface="+mn-ea"/>
                <a:cs typeface="+mn-cs"/>
              </a:rPr>
              <a:t>1200</a:t>
            </a:r>
            <a:r>
              <a:rPr lang="zh-CN" altLang="en-US" sz="1200" kern="1200" dirty="0" smtClean="0">
                <a:solidFill>
                  <a:schemeClr val="tx1"/>
                </a:solidFill>
                <a:effectLst/>
                <a:latin typeface="+mn-lt"/>
                <a:ea typeface="+mn-ea"/>
                <a:cs typeface="+mn-cs"/>
              </a:rPr>
              <a:t>人的学生测评，</a:t>
            </a:r>
            <a:r>
              <a:rPr lang="en-US" altLang="zh-CN" sz="1200" kern="1200" dirty="0" smtClean="0">
                <a:solidFill>
                  <a:schemeClr val="tx1"/>
                </a:solidFill>
                <a:effectLst/>
                <a:latin typeface="+mn-lt"/>
                <a:ea typeface="+mn-ea"/>
                <a:cs typeface="+mn-cs"/>
              </a:rPr>
              <a:t>120</a:t>
            </a:r>
            <a:r>
              <a:rPr lang="zh-CN" altLang="en-US" sz="1200" kern="1200" dirty="0" smtClean="0">
                <a:solidFill>
                  <a:schemeClr val="tx1"/>
                </a:solidFill>
                <a:effectLst/>
                <a:latin typeface="+mn-lt"/>
                <a:ea typeface="+mn-ea"/>
                <a:cs typeface="+mn-cs"/>
              </a:rPr>
              <a:t>人的师资评价和</a:t>
            </a:r>
            <a:r>
              <a:rPr lang="en-US" altLang="zh-CN" sz="1200" kern="1200" dirty="0" smtClean="0">
                <a:solidFill>
                  <a:schemeClr val="tx1"/>
                </a:solidFill>
                <a:effectLst/>
                <a:latin typeface="+mn-lt"/>
                <a:ea typeface="+mn-ea"/>
                <a:cs typeface="+mn-cs"/>
              </a:rPr>
              <a:t>12</a:t>
            </a:r>
            <a:r>
              <a:rPr lang="zh-CN" altLang="en-US" sz="1200" kern="1200" dirty="0" smtClean="0">
                <a:solidFill>
                  <a:schemeClr val="tx1"/>
                </a:solidFill>
                <a:effectLst/>
                <a:latin typeface="+mn-lt"/>
                <a:ea typeface="+mn-ea"/>
                <a:cs typeface="+mn-cs"/>
              </a:rPr>
              <a:t>次试点基地评价。</a:t>
            </a:r>
            <a:endParaRPr lang="zh-CN" altLang="zh-CN" sz="1200" kern="1200" dirty="0" smtClean="0">
              <a:solidFill>
                <a:schemeClr val="tx1"/>
              </a:solidFill>
              <a:effectLst/>
              <a:latin typeface="+mn-lt"/>
              <a:ea typeface="+mn-ea"/>
              <a:cs typeface="+mn-cs"/>
            </a:endParaRPr>
          </a:p>
          <a:p>
            <a:endParaRPr lang="zh-CN" altLang="en-US" dirty="0" smtClean="0"/>
          </a:p>
        </p:txBody>
      </p:sp>
    </p:spTree>
    <p:extLst>
      <p:ext uri="{BB962C8B-B14F-4D97-AF65-F5344CB8AC3E}">
        <p14:creationId xmlns:p14="http://schemas.microsoft.com/office/powerpoint/2010/main" val="847924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下面让我们进入第一部分，研究背景与现状</a:t>
            </a:r>
          </a:p>
          <a:p>
            <a:endParaRPr lang="zh-CN" altLang="en-US" dirty="0" smtClean="0"/>
          </a:p>
        </p:txBody>
      </p:sp>
    </p:spTree>
    <p:extLst>
      <p:ext uri="{BB962C8B-B14F-4D97-AF65-F5344CB8AC3E}">
        <p14:creationId xmlns:p14="http://schemas.microsoft.com/office/powerpoint/2010/main" val="1528201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第四部分是评价体系</a:t>
            </a:r>
          </a:p>
        </p:txBody>
      </p:sp>
    </p:spTree>
    <p:extLst>
      <p:ext uri="{BB962C8B-B14F-4D97-AF65-F5344CB8AC3E}">
        <p14:creationId xmlns:p14="http://schemas.microsoft.com/office/powerpoint/2010/main" val="553953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根据指南要求，</a:t>
            </a:r>
            <a:r>
              <a:rPr lang="zh-CN" altLang="en-US" sz="1200" kern="1200" dirty="0" smtClean="0">
                <a:solidFill>
                  <a:schemeClr val="tx1"/>
                </a:solidFill>
                <a:effectLst/>
                <a:latin typeface="+mn-lt"/>
                <a:ea typeface="+mn-ea"/>
                <a:cs typeface="+mn-cs"/>
              </a:rPr>
              <a:t>在评价体系部分，</a:t>
            </a:r>
            <a:r>
              <a:rPr lang="zh-CN" altLang="zh-CN" sz="1200" kern="1200" dirty="0" smtClean="0">
                <a:solidFill>
                  <a:schemeClr val="tx1"/>
                </a:solidFill>
                <a:effectLst/>
                <a:latin typeface="+mn-lt"/>
                <a:ea typeface="+mn-ea"/>
                <a:cs typeface="+mn-cs"/>
              </a:rPr>
              <a:t>我们首先需要重点研究是架构设计，然后是评价维度、方法和工具的研发，最后产生评价标准</a:t>
            </a:r>
          </a:p>
          <a:p>
            <a:endParaRPr lang="zh-CN" altLang="en-US" dirty="0"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8E6104FB-61F8-491C-BB3F-FF3D11C9EF45}" type="slidenum">
              <a:rPr lang="zh-CN" altLang="en-US" sz="1200" smtClean="0"/>
              <a:pPr eaLnBrk="1" hangingPunct="1"/>
              <a:t>31</a:t>
            </a:fld>
            <a:endParaRPr lang="zh-CN" altLang="en-US" sz="1200" smtClean="0"/>
          </a:p>
        </p:txBody>
      </p:sp>
    </p:spTree>
    <p:extLst>
      <p:ext uri="{BB962C8B-B14F-4D97-AF65-F5344CB8AC3E}">
        <p14:creationId xmlns:p14="http://schemas.microsoft.com/office/powerpoint/2010/main" val="2482527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指南中明确提出对评价标准的研究要求，</a:t>
            </a:r>
            <a:r>
              <a:rPr lang="en-US" altLang="zh-CN" sz="1200" kern="1200" dirty="0" smtClean="0">
                <a:solidFill>
                  <a:schemeClr val="tx1"/>
                </a:solidFill>
                <a:effectLst/>
                <a:latin typeface="+mn-lt"/>
                <a:ea typeface="+mn-ea"/>
                <a:cs typeface="+mn-cs"/>
              </a:rPr>
              <a:t>OBE</a:t>
            </a:r>
            <a:r>
              <a:rPr lang="zh-CN" altLang="zh-CN" sz="1200" kern="1200" dirty="0" smtClean="0">
                <a:solidFill>
                  <a:schemeClr val="tx1"/>
                </a:solidFill>
                <a:effectLst/>
                <a:latin typeface="+mn-lt"/>
                <a:ea typeface="+mn-ea"/>
                <a:cs typeface="+mn-cs"/>
              </a:rPr>
              <a:t>体系中也</a:t>
            </a:r>
            <a:r>
              <a:rPr lang="zh-CN" altLang="en-US" sz="1200" kern="1200" dirty="0" smtClean="0">
                <a:solidFill>
                  <a:schemeClr val="tx1"/>
                </a:solidFill>
                <a:effectLst/>
                <a:latin typeface="+mn-lt"/>
                <a:ea typeface="+mn-ea"/>
                <a:cs typeface="+mn-cs"/>
              </a:rPr>
              <a:t>处处</a:t>
            </a:r>
            <a:r>
              <a:rPr lang="zh-CN" altLang="zh-CN" sz="1200" kern="1200" dirty="0" smtClean="0">
                <a:solidFill>
                  <a:schemeClr val="tx1"/>
                </a:solidFill>
                <a:effectLst/>
                <a:latin typeface="+mn-lt"/>
                <a:ea typeface="+mn-ea"/>
                <a:cs typeface="+mn-cs"/>
              </a:rPr>
              <a:t>强调通过评价来开展持续改善。</a:t>
            </a:r>
            <a:r>
              <a:rPr lang="zh-CN" altLang="en-US" sz="1200" kern="1200" dirty="0" smtClean="0">
                <a:solidFill>
                  <a:schemeClr val="tx1"/>
                </a:solidFill>
                <a:effectLst/>
                <a:latin typeface="+mn-lt"/>
                <a:ea typeface="+mn-ea"/>
                <a:cs typeface="+mn-cs"/>
              </a:rPr>
              <a:t>在这部分，我们将</a:t>
            </a:r>
            <a:r>
              <a:rPr lang="zh-CN" altLang="zh-CN" sz="1200" kern="1200" dirty="0" smtClean="0">
                <a:solidFill>
                  <a:schemeClr val="tx1"/>
                </a:solidFill>
                <a:effectLst/>
                <a:latin typeface="+mn-lt"/>
                <a:ea typeface="+mn-ea"/>
                <a:cs typeface="+mn-cs"/>
              </a:rPr>
              <a:t>借鉴的评价</a:t>
            </a:r>
            <a:r>
              <a:rPr lang="zh-CN" altLang="en-US" sz="1200" kern="1200" dirty="0" smtClean="0">
                <a:solidFill>
                  <a:schemeClr val="tx1"/>
                </a:solidFill>
                <a:effectLst/>
                <a:latin typeface="+mn-lt"/>
                <a:ea typeface="+mn-ea"/>
                <a:cs typeface="+mn-cs"/>
              </a:rPr>
              <a:t>标准或项目</a:t>
            </a:r>
            <a:r>
              <a:rPr lang="zh-CN" altLang="zh-CN" sz="1200" kern="1200" dirty="0" smtClean="0">
                <a:solidFill>
                  <a:schemeClr val="tx1"/>
                </a:solidFill>
                <a:effectLst/>
                <a:latin typeface="+mn-lt"/>
                <a:ea typeface="+mn-ea"/>
                <a:cs typeface="+mn-cs"/>
              </a:rPr>
              <a:t>包含三个方面，第一个方面是对</a:t>
            </a:r>
            <a:r>
              <a:rPr lang="zh-CN" altLang="en-US" sz="1200" kern="1200" dirty="0" smtClean="0">
                <a:solidFill>
                  <a:schemeClr val="tx1"/>
                </a:solidFill>
                <a:effectLst/>
                <a:latin typeface="+mn-lt"/>
                <a:ea typeface="+mn-ea"/>
                <a:cs typeface="+mn-cs"/>
              </a:rPr>
              <a:t>创新</a:t>
            </a:r>
            <a:r>
              <a:rPr lang="zh-CN" altLang="zh-CN" sz="1200" kern="1200" dirty="0" smtClean="0">
                <a:solidFill>
                  <a:schemeClr val="tx1"/>
                </a:solidFill>
                <a:effectLst/>
                <a:latin typeface="+mn-lt"/>
                <a:ea typeface="+mn-ea"/>
                <a:cs typeface="+mn-cs"/>
              </a:rPr>
              <a:t>方法</a:t>
            </a:r>
            <a:r>
              <a:rPr lang="zh-CN" altLang="en-US" sz="1200" kern="1200" dirty="0" smtClean="0">
                <a:solidFill>
                  <a:schemeClr val="tx1"/>
                </a:solidFill>
                <a:effectLst/>
                <a:latin typeface="+mn-lt"/>
                <a:ea typeface="+mn-ea"/>
                <a:cs typeface="+mn-cs"/>
              </a:rPr>
              <a:t>掌握</a:t>
            </a:r>
            <a:r>
              <a:rPr lang="zh-CN" altLang="zh-CN" sz="1200" kern="1200" dirty="0" smtClean="0">
                <a:solidFill>
                  <a:schemeClr val="tx1"/>
                </a:solidFill>
                <a:effectLst/>
                <a:latin typeface="+mn-lt"/>
                <a:ea typeface="+mn-ea"/>
                <a:cs typeface="+mn-cs"/>
              </a:rPr>
              <a:t>的评价，可以借鉴的是科技部创新方法专项支持下推出的国家《创新方法应用能力等级规范》，第二个是对于创新能力的评价，可以借鉴的是世界经济与合作组织针对学生个体和高等教育学习的测评标准，第三个方面是对于创新</a:t>
            </a:r>
            <a:r>
              <a:rPr lang="zh-CN" altLang="en-US" sz="1200" kern="1200" dirty="0" smtClean="0">
                <a:solidFill>
                  <a:schemeClr val="tx1"/>
                </a:solidFill>
                <a:effectLst/>
                <a:latin typeface="+mn-lt"/>
                <a:ea typeface="+mn-ea"/>
                <a:cs typeface="+mn-cs"/>
              </a:rPr>
              <a:t>方法</a:t>
            </a:r>
            <a:r>
              <a:rPr lang="zh-CN" altLang="zh-CN" sz="1200" kern="1200" dirty="0" smtClean="0">
                <a:solidFill>
                  <a:schemeClr val="tx1"/>
                </a:solidFill>
                <a:effectLst/>
                <a:latin typeface="+mn-lt"/>
                <a:ea typeface="+mn-ea"/>
                <a:cs typeface="+mn-cs"/>
              </a:rPr>
              <a:t>教育师资的评价，可以借鉴的是斯坦福大学</a:t>
            </a:r>
            <a:r>
              <a:rPr lang="en-US" altLang="zh-CN" sz="1200" kern="1200" dirty="0" smtClean="0">
                <a:solidFill>
                  <a:schemeClr val="tx1"/>
                </a:solidFill>
                <a:effectLst/>
                <a:latin typeface="+mn-lt"/>
                <a:ea typeface="+mn-ea"/>
                <a:cs typeface="+mn-cs"/>
              </a:rPr>
              <a:t>MET</a:t>
            </a:r>
            <a:r>
              <a:rPr lang="zh-CN" altLang="zh-CN" sz="1200" kern="1200" dirty="0" smtClean="0">
                <a:solidFill>
                  <a:schemeClr val="tx1"/>
                </a:solidFill>
                <a:effectLst/>
                <a:latin typeface="+mn-lt"/>
                <a:ea typeface="+mn-ea"/>
                <a:cs typeface="+mn-cs"/>
              </a:rPr>
              <a:t>项目，也就是</a:t>
            </a:r>
            <a:r>
              <a:rPr lang="en-US" altLang="zh-CN" sz="1200" kern="1200" dirty="0" smtClean="0">
                <a:solidFill>
                  <a:schemeClr val="tx1"/>
                </a:solidFill>
                <a:effectLst/>
                <a:latin typeface="+mn-lt"/>
                <a:ea typeface="+mn-ea"/>
                <a:cs typeface="+mn-cs"/>
              </a:rPr>
              <a:t>Measure of Effective Teaching</a:t>
            </a:r>
            <a:r>
              <a:rPr lang="zh-CN" altLang="zh-CN" sz="1200" kern="1200" dirty="0" smtClean="0">
                <a:solidFill>
                  <a:schemeClr val="tx1"/>
                </a:solidFill>
                <a:effectLst/>
                <a:latin typeface="+mn-lt"/>
                <a:ea typeface="+mn-ea"/>
                <a:cs typeface="+mn-cs"/>
              </a:rPr>
              <a:t>项目。这三个方面的评价参考能够给我们提供借鉴，但面向大学生创新</a:t>
            </a:r>
            <a:r>
              <a:rPr lang="zh-CN" altLang="en-US" sz="1200" kern="1200" dirty="0" smtClean="0">
                <a:solidFill>
                  <a:schemeClr val="tx1"/>
                </a:solidFill>
                <a:effectLst/>
                <a:latin typeface="+mn-lt"/>
                <a:ea typeface="+mn-ea"/>
                <a:cs typeface="+mn-cs"/>
              </a:rPr>
              <a:t>方法训练和创新创业教育</a:t>
            </a:r>
            <a:r>
              <a:rPr lang="zh-CN" altLang="zh-CN" sz="1200" kern="1200" dirty="0" smtClean="0">
                <a:solidFill>
                  <a:schemeClr val="tx1"/>
                </a:solidFill>
                <a:effectLst/>
                <a:latin typeface="+mn-lt"/>
                <a:ea typeface="+mn-ea"/>
                <a:cs typeface="+mn-cs"/>
              </a:rPr>
              <a:t>的全面评价标准，还需要我们自己研究和制定，这也是本课题的重点内容之一。</a:t>
            </a:r>
          </a:p>
          <a:p>
            <a:endParaRPr lang="zh-CN" altLang="en-US" dirty="0" smtClean="0"/>
          </a:p>
        </p:txBody>
      </p:sp>
    </p:spTree>
    <p:extLst>
      <p:ext uri="{BB962C8B-B14F-4D97-AF65-F5344CB8AC3E}">
        <p14:creationId xmlns:p14="http://schemas.microsoft.com/office/powerpoint/2010/main" val="2623856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根据我们的方案，我们的评价体系将包含对象、内容、时间、方式四个维度，然后采用团队分析、测试平台、教学分析和背景问卷四种方法对</a:t>
            </a:r>
            <a:r>
              <a:rPr lang="zh-CN" altLang="en-US" sz="1200" kern="1200" dirty="0" smtClean="0">
                <a:solidFill>
                  <a:schemeClr val="tx1"/>
                </a:solidFill>
                <a:effectLst/>
                <a:latin typeface="+mn-lt"/>
                <a:ea typeface="+mn-ea"/>
                <a:cs typeface="+mn-cs"/>
              </a:rPr>
              <a:t>学生</a:t>
            </a:r>
            <a:r>
              <a:rPr lang="zh-CN" altLang="zh-CN" sz="1200" kern="1200" dirty="0" smtClean="0">
                <a:solidFill>
                  <a:schemeClr val="tx1"/>
                </a:solidFill>
                <a:effectLst/>
                <a:latin typeface="+mn-lt"/>
                <a:ea typeface="+mn-ea"/>
                <a:cs typeface="+mn-cs"/>
              </a:rPr>
              <a:t>、师资和组织进行评价，产生三套标准，也就是，《大学生创新方法应用能力评价标准》《高校创新方法师资评价标准》以及《高校创新</a:t>
            </a:r>
            <a:r>
              <a:rPr lang="zh-CN" altLang="en-US" sz="1200" kern="1200" dirty="0" smtClean="0">
                <a:solidFill>
                  <a:schemeClr val="tx1"/>
                </a:solidFill>
                <a:effectLst/>
                <a:latin typeface="+mn-lt"/>
                <a:ea typeface="+mn-ea"/>
                <a:cs typeface="+mn-cs"/>
              </a:rPr>
              <a:t>方法</a:t>
            </a:r>
            <a:r>
              <a:rPr lang="zh-CN" altLang="zh-CN" sz="1200" kern="1200" dirty="0" smtClean="0">
                <a:solidFill>
                  <a:schemeClr val="tx1"/>
                </a:solidFill>
                <a:effectLst/>
                <a:latin typeface="+mn-lt"/>
                <a:ea typeface="+mn-ea"/>
                <a:cs typeface="+mn-cs"/>
              </a:rPr>
              <a:t>教学基地认证标准》。</a:t>
            </a:r>
          </a:p>
          <a:p>
            <a:endParaRPr lang="zh-CN" altLang="en-US" dirty="0"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8E6104FB-61F8-491C-BB3F-FF3D11C9EF45}" type="slidenum">
              <a:rPr lang="zh-CN" altLang="en-US" sz="1200" smtClean="0"/>
              <a:pPr eaLnBrk="1" hangingPunct="1"/>
              <a:t>33</a:t>
            </a:fld>
            <a:endParaRPr lang="zh-CN" altLang="en-US" sz="1200" smtClean="0"/>
          </a:p>
        </p:txBody>
      </p:sp>
    </p:spTree>
    <p:extLst>
      <p:ext uri="{BB962C8B-B14F-4D97-AF65-F5344CB8AC3E}">
        <p14:creationId xmlns:p14="http://schemas.microsoft.com/office/powerpoint/2010/main" val="656490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另外，在我们的研究方案中，我们最具特色的是四个评价维度的设计，从团队、到个体到组织的评价，从过程到成果的评价，从主观到客观的评价，从短期到长期的评价。只有将这四个维度的评价都体现出来，才能够保证评价体系的科学系和系统性。</a:t>
            </a:r>
          </a:p>
          <a:p>
            <a:endParaRPr lang="zh-CN" altLang="en-US" dirty="0"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8E6104FB-61F8-491C-BB3F-FF3D11C9EF45}" type="slidenum">
              <a:rPr lang="zh-CN" altLang="en-US" sz="1200" smtClean="0"/>
              <a:pPr eaLnBrk="1" hangingPunct="1"/>
              <a:t>34</a:t>
            </a:fld>
            <a:endParaRPr lang="zh-CN" altLang="en-US" sz="1200" smtClean="0"/>
          </a:p>
        </p:txBody>
      </p:sp>
    </p:spTree>
    <p:extLst>
      <p:ext uri="{BB962C8B-B14F-4D97-AF65-F5344CB8AC3E}">
        <p14:creationId xmlns:p14="http://schemas.microsoft.com/office/powerpoint/2010/main" val="656490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sz="1200" kern="1200" dirty="0" smtClean="0">
                <a:solidFill>
                  <a:schemeClr val="tx1"/>
                </a:solidFill>
                <a:effectLst/>
                <a:latin typeface="+mn-lt"/>
                <a:ea typeface="+mn-ea"/>
                <a:cs typeface="+mn-cs"/>
              </a:rPr>
              <a:t>从评价方法和工具的角度，我们项目的特色是，在背景问卷的基础上，根据</a:t>
            </a:r>
            <a:r>
              <a:rPr lang="zh-CN" altLang="en-US" sz="1200" kern="1200" dirty="0" smtClean="0">
                <a:solidFill>
                  <a:schemeClr val="tx1"/>
                </a:solidFill>
                <a:effectLst/>
                <a:latin typeface="+mn-lt"/>
                <a:ea typeface="+mn-ea"/>
                <a:cs typeface="+mn-cs"/>
              </a:rPr>
              <a:t>学生</a:t>
            </a:r>
            <a:r>
              <a:rPr lang="zh-CN" altLang="zh-CN" sz="1200" kern="1200" dirty="0" smtClean="0">
                <a:solidFill>
                  <a:schemeClr val="tx1"/>
                </a:solidFill>
                <a:effectLst/>
                <a:latin typeface="+mn-lt"/>
                <a:ea typeface="+mn-ea"/>
                <a:cs typeface="+mn-cs"/>
              </a:rPr>
              <a:t>个体创新活动分析的方法论开发创新能力测试平台，同时参考斯坦福大学</a:t>
            </a:r>
            <a:r>
              <a:rPr lang="en-US" altLang="zh-CN" sz="1200" kern="1200" dirty="0" err="1" smtClean="0">
                <a:solidFill>
                  <a:schemeClr val="tx1"/>
                </a:solidFill>
                <a:effectLst/>
                <a:latin typeface="+mn-lt"/>
                <a:ea typeface="+mn-ea"/>
                <a:cs typeface="+mn-cs"/>
              </a:rPr>
              <a:t>DesignX</a:t>
            </a:r>
            <a:r>
              <a:rPr lang="zh-CN" altLang="zh-CN" sz="1200" kern="1200" dirty="0" smtClean="0">
                <a:solidFill>
                  <a:schemeClr val="tx1"/>
                </a:solidFill>
                <a:effectLst/>
                <a:latin typeface="+mn-lt"/>
                <a:ea typeface="+mn-ea"/>
                <a:cs typeface="+mn-cs"/>
              </a:rPr>
              <a:t>实验室</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依靠团队创新实验室开展团队创新活动分析，</a:t>
            </a:r>
            <a:r>
              <a:rPr lang="zh-CN" altLang="en-US" sz="1200" kern="1200" dirty="0" smtClean="0">
                <a:solidFill>
                  <a:schemeClr val="tx1"/>
                </a:solidFill>
                <a:effectLst/>
                <a:latin typeface="+mn-lt"/>
                <a:ea typeface="+mn-ea"/>
                <a:cs typeface="+mn-cs"/>
              </a:rPr>
              <a:t>开发</a:t>
            </a:r>
            <a:r>
              <a:rPr lang="zh-CN" altLang="zh-CN" sz="1200" kern="1200" dirty="0" smtClean="0">
                <a:solidFill>
                  <a:schemeClr val="tx1"/>
                </a:solidFill>
                <a:effectLst/>
                <a:latin typeface="+mn-lt"/>
                <a:ea typeface="+mn-ea"/>
                <a:cs typeface="+mn-cs"/>
              </a:rPr>
              <a:t>团队创新的评价工具，最后通过全</a:t>
            </a:r>
            <a:r>
              <a:rPr lang="zh-CN" altLang="en-US" sz="1200" kern="1200" dirty="0" smtClean="0">
                <a:solidFill>
                  <a:schemeClr val="tx1"/>
                </a:solidFill>
                <a:effectLst/>
                <a:latin typeface="+mn-lt"/>
                <a:ea typeface="+mn-ea"/>
                <a:cs typeface="+mn-cs"/>
              </a:rPr>
              <a:t>息</a:t>
            </a:r>
            <a:r>
              <a:rPr lang="zh-CN" altLang="zh-CN" sz="1200" kern="1200" dirty="0" smtClean="0">
                <a:solidFill>
                  <a:schemeClr val="tx1"/>
                </a:solidFill>
                <a:effectLst/>
                <a:latin typeface="+mn-lt"/>
                <a:ea typeface="+mn-ea"/>
                <a:cs typeface="+mn-cs"/>
              </a:rPr>
              <a:t>教学实验室分析</a:t>
            </a:r>
            <a:r>
              <a:rPr lang="zh-CN" altLang="en-US" sz="1200" kern="1200" dirty="0" smtClean="0">
                <a:solidFill>
                  <a:schemeClr val="tx1"/>
                </a:solidFill>
                <a:effectLst/>
                <a:latin typeface="+mn-lt"/>
                <a:ea typeface="+mn-ea"/>
                <a:cs typeface="+mn-cs"/>
              </a:rPr>
              <a:t>创新</a:t>
            </a:r>
            <a:r>
              <a:rPr lang="zh-CN" altLang="zh-CN" sz="1200" kern="1200" dirty="0" smtClean="0">
                <a:solidFill>
                  <a:schemeClr val="tx1"/>
                </a:solidFill>
                <a:effectLst/>
                <a:latin typeface="+mn-lt"/>
                <a:ea typeface="+mn-ea"/>
                <a:cs typeface="+mn-cs"/>
              </a:rPr>
              <a:t>教学过程的评价标准。从理论研究到工具支持，使得项目产生的标准既有研究基础，又具备推广能力。</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8E6104FB-61F8-491C-BB3F-FF3D11C9EF45}" type="slidenum">
              <a:rPr lang="zh-CN" altLang="en-US" sz="1200" smtClean="0"/>
              <a:pPr eaLnBrk="1" hangingPunct="1"/>
              <a:t>35</a:t>
            </a:fld>
            <a:endParaRPr lang="zh-CN" altLang="en-US" sz="1200" smtClean="0"/>
          </a:p>
        </p:txBody>
      </p:sp>
    </p:spTree>
    <p:extLst>
      <p:ext uri="{BB962C8B-B14F-4D97-AF65-F5344CB8AC3E}">
        <p14:creationId xmlns:p14="http://schemas.microsoft.com/office/powerpoint/2010/main" val="656490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评价体系的预期成果主要是以三个方面，一个测评工具，两套方法</a:t>
            </a:r>
            <a:r>
              <a:rPr lang="zh-CN" altLang="en-US" sz="1200" kern="1200" dirty="0" smtClean="0">
                <a:solidFill>
                  <a:schemeClr val="tx1"/>
                </a:solidFill>
                <a:effectLst/>
                <a:latin typeface="+mn-lt"/>
                <a:ea typeface="+mn-ea"/>
                <a:cs typeface="+mn-cs"/>
              </a:rPr>
              <a:t>论，三个评价标准</a:t>
            </a:r>
            <a:endParaRPr lang="zh-CN" altLang="zh-CN" sz="1200" kern="1200" dirty="0" smtClean="0">
              <a:solidFill>
                <a:schemeClr val="tx1"/>
              </a:solidFill>
              <a:effectLst/>
              <a:latin typeface="+mn-lt"/>
              <a:ea typeface="+mn-ea"/>
              <a:cs typeface="+mn-cs"/>
            </a:endParaRPr>
          </a:p>
          <a:p>
            <a:endParaRPr lang="zh-CN" altLang="en-US" dirty="0"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8E6104FB-61F8-491C-BB3F-FF3D11C9EF45}" type="slidenum">
              <a:rPr lang="zh-CN" altLang="en-US" sz="1200" smtClean="0"/>
              <a:pPr eaLnBrk="1" hangingPunct="1"/>
              <a:t>36</a:t>
            </a:fld>
            <a:endParaRPr lang="zh-CN" altLang="en-US" sz="1200" smtClean="0"/>
          </a:p>
        </p:txBody>
      </p:sp>
    </p:spTree>
    <p:extLst>
      <p:ext uri="{BB962C8B-B14F-4D97-AF65-F5344CB8AC3E}">
        <p14:creationId xmlns:p14="http://schemas.microsoft.com/office/powerpoint/2010/main" val="656490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此外，对于评价体系的实施方案和相关的创新活动及成果问卷也是这部分的辅助性成果。</a:t>
            </a:r>
          </a:p>
          <a:p>
            <a:endParaRPr lang="zh-CN" altLang="en-US" dirty="0"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8E6104FB-61F8-491C-BB3F-FF3D11C9EF45}" type="slidenum">
              <a:rPr lang="zh-CN" altLang="en-US" sz="1200" smtClean="0"/>
              <a:pPr eaLnBrk="1" hangingPunct="1"/>
              <a:t>37</a:t>
            </a:fld>
            <a:endParaRPr lang="zh-CN" altLang="en-US" sz="1200" smtClean="0"/>
          </a:p>
        </p:txBody>
      </p:sp>
    </p:spTree>
    <p:extLst>
      <p:ext uri="{BB962C8B-B14F-4D97-AF65-F5344CB8AC3E}">
        <p14:creationId xmlns:p14="http://schemas.microsoft.com/office/powerpoint/2010/main" val="656490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接下来是本项目的特色、可行性和预期成果</a:t>
            </a:r>
          </a:p>
          <a:p>
            <a:endParaRPr lang="zh-CN" altLang="en-US" dirty="0" smtClean="0"/>
          </a:p>
        </p:txBody>
      </p:sp>
    </p:spTree>
    <p:extLst>
      <p:ext uri="{BB962C8B-B14F-4D97-AF65-F5344CB8AC3E}">
        <p14:creationId xmlns:p14="http://schemas.microsoft.com/office/powerpoint/2010/main" val="1528201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我们项目的首要特色是理念，重点是我们提出的“三位一体、三创融合、本研协同”，以及在此基础上设计分阶段、启发式的教学体系，在这个体系中，随着培养过程的深入，知识传授的部分是递减的，而能力培养则应该在实践和应用环节加速提高，价值塑造则应该是贯穿始终的提升。</a:t>
            </a:r>
          </a:p>
          <a:p>
            <a:endParaRPr lang="zh-CN" altLang="en-US" dirty="0" smtClean="0"/>
          </a:p>
        </p:txBody>
      </p:sp>
    </p:spTree>
    <p:extLst>
      <p:ext uri="{BB962C8B-B14F-4D97-AF65-F5344CB8AC3E}">
        <p14:creationId xmlns:p14="http://schemas.microsoft.com/office/powerpoint/2010/main" val="304812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我国当前一个阶段的重要任务是促进经济的转型升级，而促进经济转型升级的重要途径就是创新驱动，李克强总理提出“大众创业</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万众创新”，本质上就是全面</a:t>
            </a:r>
            <a:r>
              <a:rPr lang="zh-CN" altLang="en-US" sz="1200" kern="1200" dirty="0" smtClean="0">
                <a:solidFill>
                  <a:schemeClr val="tx1"/>
                </a:solidFill>
                <a:effectLst/>
                <a:latin typeface="+mn-lt"/>
                <a:ea typeface="+mn-ea"/>
                <a:cs typeface="+mn-cs"/>
              </a:rPr>
              <a:t>深化</a:t>
            </a:r>
            <a:r>
              <a:rPr lang="zh-CN" altLang="zh-CN" sz="1200" kern="1200" dirty="0" smtClean="0">
                <a:solidFill>
                  <a:schemeClr val="tx1"/>
                </a:solidFill>
                <a:effectLst/>
                <a:latin typeface="+mn-lt"/>
                <a:ea typeface="+mn-ea"/>
                <a:cs typeface="+mn-cs"/>
              </a:rPr>
              <a:t>推动创新驱动战略。在这样的大形势下，提高创新创业教育水平成为重中之重，为了引领高等教育在创新创业方面的发展，清华大学于</a:t>
            </a:r>
            <a:r>
              <a:rPr lang="en-US" altLang="zh-CN" sz="1200" kern="1200" dirty="0" smtClean="0">
                <a:solidFill>
                  <a:schemeClr val="tx1"/>
                </a:solidFill>
                <a:effectLst/>
                <a:latin typeface="+mn-lt"/>
                <a:ea typeface="+mn-ea"/>
                <a:cs typeface="+mn-cs"/>
              </a:rPr>
              <a:t>2015</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月发起成立了</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中国高校创新创业教育联盟</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，致力于与全国各</a:t>
            </a:r>
            <a:r>
              <a:rPr lang="zh-CN" altLang="en-US" sz="1200" kern="1200" dirty="0" smtClean="0">
                <a:solidFill>
                  <a:schemeClr val="tx1"/>
                </a:solidFill>
                <a:effectLst/>
                <a:latin typeface="+mn-lt"/>
                <a:ea typeface="+mn-ea"/>
                <a:cs typeface="+mn-cs"/>
              </a:rPr>
              <a:t>加盟</a:t>
            </a:r>
            <a:r>
              <a:rPr lang="zh-CN" altLang="zh-CN" sz="1200" kern="1200" dirty="0" smtClean="0">
                <a:solidFill>
                  <a:schemeClr val="tx1"/>
                </a:solidFill>
                <a:effectLst/>
                <a:latin typeface="+mn-lt"/>
                <a:ea typeface="+mn-ea"/>
                <a:cs typeface="+mn-cs"/>
              </a:rPr>
              <a:t>院校</a:t>
            </a:r>
            <a:r>
              <a:rPr lang="zh-CN" altLang="en-US" sz="1200" kern="1200" dirty="0" smtClean="0">
                <a:solidFill>
                  <a:schemeClr val="tx1"/>
                </a:solidFill>
                <a:effectLst/>
                <a:latin typeface="+mn-lt"/>
                <a:ea typeface="+mn-ea"/>
                <a:cs typeface="+mn-cs"/>
              </a:rPr>
              <a:t>和企业</a:t>
            </a:r>
            <a:r>
              <a:rPr lang="zh-CN" altLang="zh-CN" sz="1200" kern="1200" dirty="0" smtClean="0">
                <a:solidFill>
                  <a:schemeClr val="tx1"/>
                </a:solidFill>
                <a:effectLst/>
                <a:latin typeface="+mn-lt"/>
                <a:ea typeface="+mn-ea"/>
                <a:cs typeface="+mn-cs"/>
              </a:rPr>
              <a:t>一起，共同引领我国的创新创业教育，加快培养规模宏大、富有创新精神、勇于投身实践的创新创业人才队伍。本课题也将借助联盟的平台扩大大学生创新创业训练体系在全国的推广。</a:t>
            </a:r>
          </a:p>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4</a:t>
            </a:fld>
            <a:endParaRPr lang="zh-CN" altLang="en-US"/>
          </a:p>
        </p:txBody>
      </p:sp>
    </p:spTree>
    <p:extLst>
      <p:ext uri="{BB962C8B-B14F-4D97-AF65-F5344CB8AC3E}">
        <p14:creationId xmlns:p14="http://schemas.microsoft.com/office/powerpoint/2010/main" val="4204458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我们项目的第二个特色是方法科学，主要体现在，体系设计采用国际领先的</a:t>
            </a:r>
            <a:r>
              <a:rPr lang="en-US" altLang="zh-CN" sz="1200" kern="1200" dirty="0" smtClean="0">
                <a:solidFill>
                  <a:schemeClr val="tx1"/>
                </a:solidFill>
                <a:effectLst/>
                <a:latin typeface="+mn-lt"/>
                <a:ea typeface="+mn-ea"/>
                <a:cs typeface="+mn-cs"/>
              </a:rPr>
              <a:t>OBE</a:t>
            </a:r>
            <a:r>
              <a:rPr lang="zh-CN" altLang="zh-CN" sz="1200" kern="1200" dirty="0" smtClean="0">
                <a:solidFill>
                  <a:schemeClr val="tx1"/>
                </a:solidFill>
                <a:effectLst/>
                <a:latin typeface="+mn-lt"/>
                <a:ea typeface="+mn-ea"/>
                <a:cs typeface="+mn-cs"/>
              </a:rPr>
              <a:t>理论</a:t>
            </a:r>
            <a:r>
              <a:rPr lang="zh-CN" altLang="zh-CN" sz="1200" kern="1200" dirty="0" smtClean="0">
                <a:solidFill>
                  <a:schemeClr val="tx1"/>
                </a:solidFill>
                <a:effectLst/>
                <a:latin typeface="+mn-lt"/>
                <a:ea typeface="+mn-ea"/>
                <a:cs typeface="+mn-cs"/>
              </a:rPr>
              <a:t>体系，</a:t>
            </a:r>
            <a:r>
              <a:rPr lang="zh-CN" altLang="en-US" sz="1200" kern="1200" dirty="0" smtClean="0">
                <a:solidFill>
                  <a:schemeClr val="tx1"/>
                </a:solidFill>
                <a:effectLst/>
                <a:latin typeface="+mn-lt"/>
                <a:ea typeface="+mn-ea"/>
                <a:cs typeface="+mn-cs"/>
              </a:rPr>
              <a:t>保证体系的可观测性和持续改善；</a:t>
            </a:r>
            <a:r>
              <a:rPr lang="zh-CN" altLang="zh-CN" sz="1200" kern="1200" dirty="0" smtClean="0">
                <a:solidFill>
                  <a:schemeClr val="tx1"/>
                </a:solidFill>
                <a:effectLst/>
                <a:latin typeface="+mn-lt"/>
                <a:ea typeface="+mn-ea"/>
                <a:cs typeface="+mn-cs"/>
              </a:rPr>
              <a:t>而在课程设计和评价标准</a:t>
            </a:r>
            <a:r>
              <a:rPr lang="zh-CN" altLang="zh-CN" sz="1200" kern="1200" dirty="0" smtClean="0">
                <a:solidFill>
                  <a:schemeClr val="tx1"/>
                </a:solidFill>
                <a:effectLst/>
                <a:latin typeface="+mn-lt"/>
                <a:ea typeface="+mn-ea"/>
                <a:cs typeface="+mn-cs"/>
              </a:rPr>
              <a:t>研究部分，我们会依托团队创新实验室和全息创新教学实验室，通过对创新活动的观察和分析来开展对创新团队、创新行为方面的研究，进而支持体系设计。</a:t>
            </a:r>
          </a:p>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40</a:t>
            </a:fld>
            <a:endParaRPr lang="zh-CN" altLang="en-US"/>
          </a:p>
        </p:txBody>
      </p:sp>
    </p:spTree>
    <p:extLst>
      <p:ext uri="{BB962C8B-B14F-4D97-AF65-F5344CB8AC3E}">
        <p14:creationId xmlns:p14="http://schemas.microsoft.com/office/powerpoint/2010/main" val="455760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我们项目的第三个特色是示范推广性，一方面我们会依托由清华大学发起的“</a:t>
            </a:r>
            <a:r>
              <a:rPr lang="zh-CN" altLang="en-US" sz="1200" kern="1200" dirty="0" smtClean="0">
                <a:solidFill>
                  <a:schemeClr val="tx1"/>
                </a:solidFill>
                <a:effectLst/>
                <a:latin typeface="+mn-lt"/>
                <a:ea typeface="+mn-ea"/>
                <a:cs typeface="+mn-cs"/>
              </a:rPr>
              <a:t>中国</a:t>
            </a:r>
            <a:r>
              <a:rPr lang="zh-CN" altLang="zh-CN" sz="1200" kern="1200" dirty="0" smtClean="0">
                <a:solidFill>
                  <a:schemeClr val="tx1"/>
                </a:solidFill>
                <a:effectLst/>
                <a:latin typeface="+mn-lt"/>
                <a:ea typeface="+mn-ea"/>
                <a:cs typeface="+mn-cs"/>
              </a:rPr>
              <a:t>高校创新创业教育联盟”让项目成果更好的得以实施和推广，另一方面，我们将在本项目结束时，提出建设“国家级”和“区域</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行业”大学生创新</a:t>
            </a:r>
            <a:r>
              <a:rPr lang="zh-CN" altLang="en-US" sz="1200" kern="1200" dirty="0" smtClean="0">
                <a:solidFill>
                  <a:schemeClr val="tx1"/>
                </a:solidFill>
                <a:effectLst/>
                <a:latin typeface="+mn-lt"/>
                <a:ea typeface="+mn-ea"/>
                <a:cs typeface="+mn-cs"/>
              </a:rPr>
              <a:t>方法教学与研究</a:t>
            </a:r>
            <a:r>
              <a:rPr lang="zh-CN" altLang="zh-CN" sz="1200" kern="1200" dirty="0" smtClean="0">
                <a:solidFill>
                  <a:schemeClr val="tx1"/>
                </a:solidFill>
                <a:effectLst/>
                <a:latin typeface="+mn-lt"/>
                <a:ea typeface="+mn-ea"/>
                <a:cs typeface="+mn-cs"/>
              </a:rPr>
              <a:t>基地，让创新创业教育的持续改善成为常态。</a:t>
            </a:r>
          </a:p>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41</a:t>
            </a:fld>
            <a:endParaRPr lang="zh-CN" altLang="en-US"/>
          </a:p>
        </p:txBody>
      </p:sp>
    </p:spTree>
    <p:extLst>
      <p:ext uri="{BB962C8B-B14F-4D97-AF65-F5344CB8AC3E}">
        <p14:creationId xmlns:p14="http://schemas.microsoft.com/office/powerpoint/2010/main" val="2352324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项目研究方案的可行性主要包含三个方面，首先是技术路线保障，我们在已经初步清晰的顶层架构的指引下，指定了完整的实施架构，为项目的顺利开展提供路线图。其中，阶段零是需求分析以及各高校之前的教育实践的总结阶段，在阶段</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，需要明确创新创业训练的基本要求，研究创新培养的规律，在阶段</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，要制定相应的三级评价标准。项目在示范高校的应用实施将在阶段</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和阶段</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与研究部分同步开展，最后进入验证和后续推广阶段。</a:t>
            </a:r>
          </a:p>
          <a:p>
            <a:endParaRPr lang="en-US" altLang="zh-CN" dirty="0" smtClean="0"/>
          </a:p>
        </p:txBody>
      </p:sp>
    </p:spTree>
    <p:extLst>
      <p:ext uri="{BB962C8B-B14F-4D97-AF65-F5344CB8AC3E}">
        <p14:creationId xmlns:p14="http://schemas.microsoft.com/office/powerpoint/2010/main" val="3878203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研究方案的可行性的第二部分是团队保障，在项目承担单位，清华大学，已经成立了由校长担任组长的创新创业教育领导小组，同时成立了在行政方面的协调委员会和学术方面的专项委员会，构成了完整的组织保障。同时，在院系层面，项目组包含了基础工业训练中心、工业工程系、经管学院和美术学院等跨学科的研究队伍，同时整合了</a:t>
            </a:r>
            <a:r>
              <a:rPr lang="en-US" altLang="zh-CN" sz="1200" kern="1200" dirty="0" smtClean="0">
                <a:solidFill>
                  <a:schemeClr val="tx1"/>
                </a:solidFill>
                <a:effectLst/>
                <a:latin typeface="+mn-lt"/>
                <a:ea typeface="+mn-ea"/>
                <a:cs typeface="+mn-cs"/>
              </a:rPr>
              <a:t>X-lab</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创客空间</a:t>
            </a:r>
            <a:r>
              <a:rPr lang="zh-CN" altLang="zh-CN" sz="1200" kern="1200" dirty="0" smtClean="0">
                <a:solidFill>
                  <a:schemeClr val="tx1"/>
                </a:solidFill>
                <a:effectLst/>
                <a:latin typeface="+mn-lt"/>
                <a:ea typeface="+mn-ea"/>
                <a:cs typeface="+mn-cs"/>
              </a:rPr>
              <a:t>和兴趣团队</a:t>
            </a:r>
            <a:r>
              <a:rPr lang="zh-CN" altLang="en-US" sz="1200" kern="1200" dirty="0" smtClean="0">
                <a:solidFill>
                  <a:schemeClr val="tx1"/>
                </a:solidFill>
                <a:effectLst/>
                <a:latin typeface="+mn-lt"/>
                <a:ea typeface="+mn-ea"/>
                <a:cs typeface="+mn-cs"/>
              </a:rPr>
              <a:t>这</a:t>
            </a:r>
            <a:r>
              <a:rPr lang="zh-CN" altLang="zh-CN" sz="1200" kern="1200" dirty="0" smtClean="0">
                <a:solidFill>
                  <a:schemeClr val="tx1"/>
                </a:solidFill>
                <a:effectLst/>
                <a:latin typeface="+mn-lt"/>
                <a:ea typeface="+mn-ea"/>
                <a:cs typeface="+mn-cs"/>
              </a:rPr>
              <a:t>三</a:t>
            </a:r>
            <a:r>
              <a:rPr lang="zh-CN" altLang="zh-CN" sz="1200" kern="1200" dirty="0" smtClean="0">
                <a:solidFill>
                  <a:schemeClr val="tx1"/>
                </a:solidFill>
                <a:effectLst/>
                <a:latin typeface="+mn-lt"/>
                <a:ea typeface="+mn-ea"/>
                <a:cs typeface="+mn-cs"/>
              </a:rPr>
              <a:t>大校内创新创业教育平台，以及包含了科技园、教务处</a:t>
            </a:r>
            <a:r>
              <a:rPr lang="zh-CN" altLang="en-US" sz="1200" kern="1200" dirty="0" smtClean="0">
                <a:solidFill>
                  <a:schemeClr val="tx1"/>
                </a:solidFill>
                <a:effectLst/>
                <a:latin typeface="+mn-lt"/>
                <a:ea typeface="+mn-ea"/>
                <a:cs typeface="+mn-cs"/>
              </a:rPr>
              <a:t>、研究生院</a:t>
            </a:r>
            <a:r>
              <a:rPr lang="zh-CN" altLang="zh-CN" sz="1200" kern="1200" dirty="0" smtClean="0">
                <a:solidFill>
                  <a:schemeClr val="tx1"/>
                </a:solidFill>
                <a:effectLst/>
                <a:latin typeface="+mn-lt"/>
                <a:ea typeface="+mn-ea"/>
                <a:cs typeface="+mn-cs"/>
              </a:rPr>
              <a:t>和校团委等校内部门的通力合作。从资源投入和团队组成的角度，在清华大学已经形成了较大的影响，势必对项目的成功开展提供保障。</a:t>
            </a:r>
          </a:p>
          <a:p>
            <a:endParaRPr lang="en-US" altLang="zh-CN" dirty="0" smtClean="0"/>
          </a:p>
        </p:txBody>
      </p:sp>
    </p:spTree>
    <p:extLst>
      <p:ext uri="{BB962C8B-B14F-4D97-AF65-F5344CB8AC3E}">
        <p14:creationId xmlns:p14="http://schemas.microsoft.com/office/powerpoint/2010/main" val="2650678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为了达到更好的示范应用和推广效果，我们在组建合作高校团队的过程中，充分考虑更好的区域覆盖，院校类型的覆盖和各高校之间</a:t>
            </a:r>
            <a:r>
              <a:rPr lang="zh-CN" altLang="zh-CN" sz="1200" kern="1200" dirty="0" smtClean="0">
                <a:solidFill>
                  <a:schemeClr val="tx1"/>
                </a:solidFill>
                <a:effectLst/>
                <a:latin typeface="+mn-lt"/>
                <a:ea typeface="+mn-ea"/>
                <a:cs typeface="+mn-cs"/>
              </a:rPr>
              <a:t>的优势互补</a:t>
            </a:r>
            <a:r>
              <a:rPr lang="zh-CN" altLang="en-US" sz="1200" kern="1200" dirty="0" smtClean="0">
                <a:solidFill>
                  <a:schemeClr val="tx1"/>
                </a:solidFill>
                <a:effectLst/>
                <a:latin typeface="+mn-lt"/>
                <a:ea typeface="+mn-ea"/>
                <a:cs typeface="+mn-cs"/>
              </a:rPr>
              <a:t>，比如，</a:t>
            </a:r>
            <a:r>
              <a:rPr lang="zh-CN" altLang="en-US" sz="1200" kern="1200" dirty="0" smtClean="0">
                <a:solidFill>
                  <a:schemeClr val="tx1"/>
                </a:solidFill>
                <a:effectLst/>
                <a:latin typeface="+mn-lt"/>
                <a:ea typeface="+mn-ea"/>
                <a:cs typeface="+mn-cs"/>
              </a:rPr>
              <a:t>西安交通大学在构建学科交叉、校企联合的分层次、立体化创新创业教育体系方面就有着丰富的经验，</a:t>
            </a:r>
            <a:r>
              <a:rPr lang="zh-CN" altLang="en-US" sz="1200" kern="1200" dirty="0" smtClean="0">
                <a:solidFill>
                  <a:schemeClr val="tx1"/>
                </a:solidFill>
                <a:effectLst/>
                <a:latin typeface="+mn-lt"/>
                <a:ea typeface="+mn-ea"/>
                <a:cs typeface="+mn-cs"/>
              </a:rPr>
              <a:t>杭州师范大学将依托阿里巴巴商学院重点建设电子商务创新教育项目</a:t>
            </a:r>
            <a:r>
              <a:rPr lang="zh-CN"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我相信，参与本项目的</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所兄弟院校能够在示范应用中通力合作，达到优秀的示范效应和影响力。</a:t>
            </a:r>
          </a:p>
          <a:p>
            <a:endParaRPr lang="zh-CN" altLang="en-US" dirty="0" smtClean="0"/>
          </a:p>
        </p:txBody>
      </p:sp>
    </p:spTree>
    <p:extLst>
      <p:ext uri="{BB962C8B-B14F-4D97-AF65-F5344CB8AC3E}">
        <p14:creationId xmlns:p14="http://schemas.microsoft.com/office/powerpoint/2010/main" val="847924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研究方案可行性的最后一部分是合理的预算和配套的支持，本项目准备申请的科技部专项经费为</a:t>
            </a:r>
            <a:r>
              <a:rPr lang="en-US" altLang="zh-CN" sz="1200" kern="1200" dirty="0" smtClean="0">
                <a:solidFill>
                  <a:schemeClr val="tx1"/>
                </a:solidFill>
                <a:effectLst/>
                <a:latin typeface="+mn-lt"/>
                <a:ea typeface="+mn-ea"/>
                <a:cs typeface="+mn-cs"/>
              </a:rPr>
              <a:t>420</a:t>
            </a:r>
            <a:r>
              <a:rPr lang="zh-CN" altLang="zh-CN" sz="1200" kern="1200" dirty="0" smtClean="0">
                <a:solidFill>
                  <a:schemeClr val="tx1"/>
                </a:solidFill>
                <a:effectLst/>
                <a:latin typeface="+mn-lt"/>
                <a:ea typeface="+mn-ea"/>
                <a:cs typeface="+mn-cs"/>
              </a:rPr>
              <a:t>万，主要用于支持理论研究和交流研讨，而各高校的自筹配套总计达到</a:t>
            </a:r>
            <a:r>
              <a:rPr lang="en-US" altLang="zh-CN" sz="1200" kern="1200" dirty="0" smtClean="0">
                <a:solidFill>
                  <a:schemeClr val="tx1"/>
                </a:solidFill>
                <a:effectLst/>
                <a:latin typeface="+mn-lt"/>
                <a:ea typeface="+mn-ea"/>
                <a:cs typeface="+mn-cs"/>
              </a:rPr>
              <a:t>1500</a:t>
            </a:r>
            <a:r>
              <a:rPr lang="zh-CN" altLang="zh-CN" sz="1200" kern="1200" dirty="0" smtClean="0">
                <a:solidFill>
                  <a:schemeClr val="tx1"/>
                </a:solidFill>
                <a:effectLst/>
                <a:latin typeface="+mn-lt"/>
                <a:ea typeface="+mn-ea"/>
                <a:cs typeface="+mn-cs"/>
              </a:rPr>
              <a:t>万，主要用于购买设备材料、开展测试化验，以支持创新创业教育平台建设和特色实施。我们认为，目前的预算是能够较好的支撑整体项目目标的。</a:t>
            </a:r>
          </a:p>
          <a:p>
            <a:endParaRPr lang="en-US" altLang="zh-CN" dirty="0" smtClean="0"/>
          </a:p>
        </p:txBody>
      </p:sp>
    </p:spTree>
    <p:extLst>
      <p:ext uri="{BB962C8B-B14F-4D97-AF65-F5344CB8AC3E}">
        <p14:creationId xmlns:p14="http://schemas.microsoft.com/office/powerpoint/2010/main" val="2650678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1528201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val="3124051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val="4231053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val="423105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纵观世界高校创新创业教育的格局，可以看到三个特征和趋势：一是政府对创新创业教育的政策支持和引领，二是高校对创新创业教育项目的重视性，三是创新创业教育与技术转移、创业孵化的深度融合，而国务院关于推进大众创业万众创新的政策</a:t>
            </a:r>
            <a:r>
              <a:rPr lang="zh-CN" altLang="en-US" sz="1200" kern="1200" dirty="0" smtClean="0">
                <a:solidFill>
                  <a:schemeClr val="tx1"/>
                </a:solidFill>
                <a:effectLst/>
                <a:latin typeface="+mn-lt"/>
                <a:ea typeface="+mn-ea"/>
                <a:cs typeface="+mn-cs"/>
              </a:rPr>
              <a:t>实施</a:t>
            </a:r>
            <a:r>
              <a:rPr lang="zh-CN" altLang="zh-CN" sz="1200" kern="1200" dirty="0" smtClean="0">
                <a:solidFill>
                  <a:schemeClr val="tx1"/>
                </a:solidFill>
                <a:effectLst/>
                <a:latin typeface="+mn-lt"/>
                <a:ea typeface="+mn-ea"/>
                <a:cs typeface="+mn-cs"/>
              </a:rPr>
              <a:t>意见则给我国建立完整的高校创新创业教育体系提出了要求、指明了方向，我相信，科技部提出</a:t>
            </a:r>
            <a:r>
              <a:rPr lang="zh-CN" altLang="en-US" sz="1200" kern="1200" dirty="0" smtClean="0">
                <a:solidFill>
                  <a:schemeClr val="tx1"/>
                </a:solidFill>
                <a:effectLst/>
                <a:latin typeface="+mn-lt"/>
                <a:ea typeface="+mn-ea"/>
                <a:cs typeface="+mn-cs"/>
              </a:rPr>
              <a:t>面向</a:t>
            </a:r>
            <a:r>
              <a:rPr lang="zh-CN" altLang="zh-CN" sz="1200" kern="1200" dirty="0" smtClean="0">
                <a:solidFill>
                  <a:schemeClr val="tx1"/>
                </a:solidFill>
                <a:effectLst/>
                <a:latin typeface="+mn-lt"/>
                <a:ea typeface="+mn-ea"/>
                <a:cs typeface="+mn-cs"/>
              </a:rPr>
              <a:t>大学生创新创业教育的项目指南正是出于</a:t>
            </a:r>
            <a:r>
              <a:rPr lang="zh-CN" altLang="en-US" sz="1200" kern="1200" dirty="0" smtClean="0">
                <a:solidFill>
                  <a:schemeClr val="tx1"/>
                </a:solidFill>
                <a:effectLst/>
                <a:latin typeface="+mn-lt"/>
                <a:ea typeface="+mn-ea"/>
                <a:cs typeface="+mn-cs"/>
              </a:rPr>
              <a:t>支撑</a:t>
            </a:r>
            <a:r>
              <a:rPr lang="zh-CN" altLang="zh-CN" sz="1200" kern="1200" dirty="0" smtClean="0">
                <a:solidFill>
                  <a:schemeClr val="tx1"/>
                </a:solidFill>
                <a:effectLst/>
                <a:latin typeface="+mn-lt"/>
                <a:ea typeface="+mn-ea"/>
                <a:cs typeface="+mn-cs"/>
              </a:rPr>
              <a:t>国家创新驱动战略的</a:t>
            </a:r>
            <a:r>
              <a:rPr lang="zh-CN" altLang="en-US" sz="1200" kern="1200" dirty="0" smtClean="0">
                <a:solidFill>
                  <a:schemeClr val="tx1"/>
                </a:solidFill>
                <a:effectLst/>
                <a:latin typeface="+mn-lt"/>
                <a:ea typeface="+mn-ea"/>
                <a:cs typeface="+mn-cs"/>
              </a:rPr>
              <a:t>考虑</a:t>
            </a:r>
            <a:r>
              <a:rPr lang="zh-CN"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A95C1C57-4FC9-4042-9863-C008137D1E46}" type="slidenum">
              <a:rPr lang="zh-CN" altLang="en-US" smtClean="0"/>
              <a:pPr>
                <a:defRPr/>
              </a:pPr>
              <a:t>5</a:t>
            </a:fld>
            <a:endParaRPr lang="zh-CN" altLang="en-US"/>
          </a:p>
        </p:txBody>
      </p:sp>
    </p:spTree>
    <p:extLst>
      <p:ext uri="{BB962C8B-B14F-4D97-AF65-F5344CB8AC3E}">
        <p14:creationId xmlns:p14="http://schemas.microsoft.com/office/powerpoint/2010/main" val="10437483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dirty="0" smtClean="0"/>
          </a:p>
        </p:txBody>
      </p:sp>
    </p:spTree>
    <p:extLst>
      <p:ext uri="{BB962C8B-B14F-4D97-AF65-F5344CB8AC3E}">
        <p14:creationId xmlns:p14="http://schemas.microsoft.com/office/powerpoint/2010/main" val="4231053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15282014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52</a:t>
            </a:fld>
            <a:endParaRPr lang="zh-CN" altLang="en-US"/>
          </a:p>
        </p:txBody>
      </p:sp>
    </p:spTree>
    <p:extLst>
      <p:ext uri="{BB962C8B-B14F-4D97-AF65-F5344CB8AC3E}">
        <p14:creationId xmlns:p14="http://schemas.microsoft.com/office/powerpoint/2010/main" val="3797195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t>
            </a:r>
            <a:r>
              <a:rPr kumimoji="1" lang="zh-CN" altLang="en-US" dirty="0" smtClean="0"/>
              <a:t>五四</a:t>
            </a:r>
            <a:r>
              <a:rPr kumimoji="1" lang="en-US" altLang="zh-CN" dirty="0" smtClean="0"/>
              <a:t>”</a:t>
            </a:r>
            <a:r>
              <a:rPr kumimoji="1" lang="zh-CN" altLang="en-US" dirty="0" smtClean="0"/>
              <a:t>文稿，青年节</a:t>
            </a:r>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53</a:t>
            </a:fld>
            <a:endParaRPr lang="zh-CN" altLang="en-US"/>
          </a:p>
        </p:txBody>
      </p:sp>
    </p:spTree>
    <p:extLst>
      <p:ext uri="{BB962C8B-B14F-4D97-AF65-F5344CB8AC3E}">
        <p14:creationId xmlns:p14="http://schemas.microsoft.com/office/powerpoint/2010/main" val="3797195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Tree>
    <p:extLst>
      <p:ext uri="{BB962C8B-B14F-4D97-AF65-F5344CB8AC3E}">
        <p14:creationId xmlns:p14="http://schemas.microsoft.com/office/powerpoint/2010/main" val="1337271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1528201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239746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根据我们对美国加州大学、麻省理工学院和斯坦福大学创新创业教育项目的调研，我们可以发现，其共性特征在于覆盖从创意设计，到创新实现，再到创业生态的全链条，而且均是基于其院校自身课程体系之上的定制化设计，这些项目都将成为本项目参考的标杆。</a:t>
            </a:r>
          </a:p>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6</a:t>
            </a:fld>
            <a:endParaRPr lang="zh-CN" altLang="en-US"/>
          </a:p>
        </p:txBody>
      </p:sp>
    </p:spTree>
    <p:extLst>
      <p:ext uri="{BB962C8B-B14F-4D97-AF65-F5344CB8AC3E}">
        <p14:creationId xmlns:p14="http://schemas.microsoft.com/office/powerpoint/2010/main" val="42043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要设计创新创业训练体系，需要先回答有哪些属于创新方法，通用的分类可以将其分为技术创新和管理创新。</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根据我们的文献调研，无论是技术创新还是管理创新，都能够梳理出比较清晰的发展脉络，具备了较为成熟的知识体系，因此，已经能够较好的支持创新方法训练体系的知识要求</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当然，单纯的技术创新或单纯的管理创新并不能支撑创新创业教育的全面需求，需要将二者融合起来。</a:t>
            </a:r>
            <a:endParaRPr lang="zh-CN"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smtClean="0"/>
          </a:p>
        </p:txBody>
      </p:sp>
    </p:spTree>
    <p:extLst>
      <p:ext uri="{BB962C8B-B14F-4D97-AF65-F5344CB8AC3E}">
        <p14:creationId xmlns:p14="http://schemas.microsoft.com/office/powerpoint/2010/main" val="861291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但从</a:t>
            </a:r>
            <a:r>
              <a:rPr lang="zh-CN" altLang="zh-CN" sz="1200" kern="1200" dirty="0" smtClean="0">
                <a:solidFill>
                  <a:schemeClr val="tx1"/>
                </a:solidFill>
                <a:effectLst/>
                <a:latin typeface="+mn-lt"/>
                <a:ea typeface="+mn-ea"/>
                <a:cs typeface="+mn-cs"/>
              </a:rPr>
              <a:t>当前我国高校创新创业教育</a:t>
            </a:r>
            <a:r>
              <a:rPr lang="zh-CN" altLang="en-US" sz="1200" kern="1200" dirty="0" smtClean="0">
                <a:solidFill>
                  <a:schemeClr val="tx1"/>
                </a:solidFill>
                <a:effectLst/>
                <a:latin typeface="+mn-lt"/>
                <a:ea typeface="+mn-ea"/>
                <a:cs typeface="+mn-cs"/>
              </a:rPr>
              <a:t>体系来看，还</a:t>
            </a:r>
            <a:r>
              <a:rPr lang="zh-CN" altLang="zh-CN" sz="1200" kern="1200" dirty="0" smtClean="0">
                <a:solidFill>
                  <a:schemeClr val="tx1"/>
                </a:solidFill>
                <a:effectLst/>
                <a:latin typeface="+mn-lt"/>
                <a:ea typeface="+mn-ea"/>
                <a:cs typeface="+mn-cs"/>
              </a:rPr>
              <a:t>存在四个方面</a:t>
            </a:r>
            <a:r>
              <a:rPr lang="zh-CN" altLang="en-US" sz="1200" kern="1200" dirty="0" smtClean="0">
                <a:solidFill>
                  <a:schemeClr val="tx1"/>
                </a:solidFill>
                <a:effectLst/>
                <a:latin typeface="+mn-lt"/>
                <a:ea typeface="+mn-ea"/>
                <a:cs typeface="+mn-cs"/>
              </a:rPr>
              <a:t>的突出问题：</a:t>
            </a:r>
            <a:r>
              <a:rPr lang="zh-CN" altLang="zh-CN" sz="1200" kern="1200" dirty="0" smtClean="0">
                <a:solidFill>
                  <a:schemeClr val="tx1"/>
                </a:solidFill>
                <a:effectLst/>
                <a:latin typeface="+mn-lt"/>
                <a:ea typeface="+mn-ea"/>
                <a:cs typeface="+mn-cs"/>
              </a:rPr>
              <a:t>首先，我们的教育更多关注还是课堂上知识传授，对于如何提高创新能力关注的还不够，更加具有挑战的是如何塑造创新创业价值，包括勇气、责任感，等等；第二，我们的教育关注创新的较多，关注创业还不够，关注创意如何产生也不够，而这事实上是制约我们国家从“中国制造”走向“中国创造”</a:t>
            </a:r>
            <a:r>
              <a:rPr lang="zh-CN" altLang="en-US" sz="1200" kern="1200" dirty="0" smtClean="0">
                <a:solidFill>
                  <a:schemeClr val="tx1"/>
                </a:solidFill>
                <a:effectLst/>
                <a:latin typeface="+mn-lt"/>
                <a:ea typeface="+mn-ea"/>
                <a:cs typeface="+mn-cs"/>
              </a:rPr>
              <a:t>，甚至“中国引领”</a:t>
            </a:r>
            <a:r>
              <a:rPr lang="zh-CN" altLang="zh-CN" sz="1200" kern="1200" dirty="0" smtClean="0">
                <a:solidFill>
                  <a:schemeClr val="tx1"/>
                </a:solidFill>
                <a:effectLst/>
                <a:latin typeface="+mn-lt"/>
                <a:ea typeface="+mn-ea"/>
                <a:cs typeface="+mn-cs"/>
              </a:rPr>
              <a:t>的核心约束；第三，</a:t>
            </a:r>
            <a:r>
              <a:rPr lang="zh-CN" altLang="zh-CN" sz="1200" kern="1200" dirty="0" smtClean="0">
                <a:solidFill>
                  <a:schemeClr val="tx1"/>
                </a:solidFill>
                <a:effectLst/>
                <a:latin typeface="+mn-lt"/>
                <a:ea typeface="+mn-ea"/>
                <a:cs typeface="+mn-cs"/>
              </a:rPr>
              <a:t>我们创新创业</a:t>
            </a:r>
            <a:r>
              <a:rPr lang="zh-CN" altLang="en-US" sz="1200" kern="1200" dirty="0" smtClean="0">
                <a:solidFill>
                  <a:schemeClr val="tx1"/>
                </a:solidFill>
                <a:effectLst/>
                <a:latin typeface="+mn-lt"/>
                <a:ea typeface="+mn-ea"/>
                <a:cs typeface="+mn-cs"/>
              </a:rPr>
              <a:t>教育更多依靠课堂评价</a:t>
            </a:r>
            <a:r>
              <a:rPr lang="zh-CN"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没有形成对创新创业教育的包含对学生、对师资、对高校的三个层次的完整评价体系；最后，我们创新创业教育的生态系统还不够完善，有</a:t>
            </a:r>
            <a:r>
              <a:rPr lang="zh-CN" altLang="en-US" sz="1200" kern="1200" dirty="0" smtClean="0">
                <a:solidFill>
                  <a:schemeClr val="tx1"/>
                </a:solidFill>
                <a:effectLst/>
                <a:latin typeface="+mn-lt"/>
                <a:ea typeface="+mn-ea"/>
                <a:cs typeface="+mn-cs"/>
              </a:rPr>
              <a:t>些高校好的</a:t>
            </a:r>
            <a:r>
              <a:rPr lang="zh-CN" altLang="zh-CN" sz="1200" kern="1200" dirty="0" smtClean="0">
                <a:solidFill>
                  <a:schemeClr val="tx1"/>
                </a:solidFill>
                <a:effectLst/>
                <a:latin typeface="+mn-lt"/>
                <a:ea typeface="+mn-ea"/>
                <a:cs typeface="+mn-cs"/>
              </a:rPr>
              <a:t>经验还迫切需要在深入总结之后推广辐射出去，发挥好引领和带动作用。这四个方面的问题，</a:t>
            </a:r>
            <a:r>
              <a:rPr lang="zh-CN" altLang="en-US" sz="1200" kern="1200" dirty="0" smtClean="0">
                <a:solidFill>
                  <a:schemeClr val="tx1"/>
                </a:solidFill>
                <a:effectLst/>
                <a:latin typeface="+mn-lt"/>
                <a:ea typeface="+mn-ea"/>
                <a:cs typeface="+mn-cs"/>
              </a:rPr>
              <a:t>迫切需要得到科学、系统的解决，这也是我们的课题研究努力的目标。</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A95C1C57-4FC9-4042-9863-C008137D1E46}" type="slidenum">
              <a:rPr lang="zh-CN" altLang="en-US" smtClean="0"/>
              <a:pPr>
                <a:defRPr/>
              </a:pPr>
              <a:t>8</a:t>
            </a:fld>
            <a:endParaRPr lang="zh-CN" altLang="en-US"/>
          </a:p>
        </p:txBody>
      </p:sp>
    </p:spTree>
    <p:extLst>
      <p:ext uri="{BB962C8B-B14F-4D97-AF65-F5344CB8AC3E}">
        <p14:creationId xmlns:p14="http://schemas.microsoft.com/office/powerpoint/2010/main" val="271619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下面，我们进入课题的第二部分，研究与应用的目标、内容与方法</a:t>
            </a:r>
          </a:p>
          <a:p>
            <a:endParaRPr lang="zh-CN" altLang="en-US" dirty="0" smtClean="0"/>
          </a:p>
        </p:txBody>
      </p:sp>
    </p:spTree>
    <p:extLst>
      <p:ext uri="{BB962C8B-B14F-4D97-AF65-F5344CB8AC3E}">
        <p14:creationId xmlns:p14="http://schemas.microsoft.com/office/powerpoint/2010/main" val="1528201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e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大页眉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26987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line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2738"/>
            <a:ext cx="91440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二校门"/>
          <p:cNvPicPr>
            <a:picLocks noChangeAspect="1" noChangeArrowheads="1"/>
          </p:cNvPicPr>
          <p:nvPr/>
        </p:nvPicPr>
        <p:blipFill>
          <a:blip r:embed="rId4">
            <a:clrChange>
              <a:clrFrom>
                <a:srgbClr val="FFFCF7"/>
              </a:clrFrom>
              <a:clrTo>
                <a:srgbClr val="FFFCF7">
                  <a:alpha val="0"/>
                </a:srgbClr>
              </a:clrTo>
            </a:clrChange>
            <a:extLst>
              <a:ext uri="{28A0092B-C50C-407E-A947-70E740481C1C}">
                <a14:useLocalDpi xmlns:a14="http://schemas.microsoft.com/office/drawing/2010/main" val="0"/>
              </a:ext>
            </a:extLst>
          </a:blip>
          <a:srcRect/>
          <a:stretch>
            <a:fillRect/>
          </a:stretch>
        </p:blipFill>
        <p:spPr bwMode="auto">
          <a:xfrm>
            <a:off x="0" y="4044950"/>
            <a:ext cx="23495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4"/>
          <p:cNvSpPr>
            <a:spLocks noGrp="1" noChangeArrowheads="1"/>
          </p:cNvSpPr>
          <p:nvPr>
            <p:ph type="ctrTitle"/>
          </p:nvPr>
        </p:nvSpPr>
        <p:spPr>
          <a:xfrm>
            <a:off x="755650" y="1557338"/>
            <a:ext cx="7772400" cy="1143000"/>
          </a:xfrm>
        </p:spPr>
        <p:txBody>
          <a:bodyPr/>
          <a:lstStyle>
            <a:lvl1pPr>
              <a:defRPr/>
            </a:lvl1pPr>
          </a:lstStyle>
          <a:p>
            <a:r>
              <a:rPr lang="zh-CN" altLang="en-US"/>
              <a:t>单击此处编辑母版标题样式</a:t>
            </a:r>
          </a:p>
        </p:txBody>
      </p:sp>
      <p:sp>
        <p:nvSpPr>
          <p:cNvPr id="53253" name="Rectangle 5"/>
          <p:cNvSpPr>
            <a:spLocks noGrp="1" noChangeArrowheads="1"/>
          </p:cNvSpPr>
          <p:nvPr>
            <p:ph type="subTitle" idx="1"/>
          </p:nvPr>
        </p:nvSpPr>
        <p:spPr>
          <a:xfrm>
            <a:off x="1600200" y="3581400"/>
            <a:ext cx="6248400" cy="838200"/>
          </a:xfrm>
        </p:spPr>
        <p:txBody>
          <a:bodyPr/>
          <a:lstStyle>
            <a:lvl1pPr marL="0" indent="0" algn="ctr">
              <a:buFont typeface="Wingdings" pitchFamily="2" charset="2"/>
              <a:buNone/>
              <a:defRPr sz="2400" u="sng">
                <a:solidFill>
                  <a:srgbClr val="006699"/>
                </a:solidFill>
                <a:effectLst>
                  <a:outerShdw blurRad="38100" dist="38100" dir="2700000" algn="tl">
                    <a:srgbClr val="C0C0C0"/>
                  </a:outerShdw>
                </a:effectLst>
                <a:ea typeface="华文新魏" pitchFamily="2" charset="-122"/>
              </a:defRPr>
            </a:lvl1pPr>
          </a:lstStyle>
          <a:p>
            <a:r>
              <a:rPr lang="zh-CN" altLang="en-US"/>
              <a:t>单击此处编辑母版副标题样式</a:t>
            </a:r>
          </a:p>
        </p:txBody>
      </p:sp>
      <p:sp>
        <p:nvSpPr>
          <p:cNvPr id="7" name="Rectangle 6"/>
          <p:cNvSpPr>
            <a:spLocks noGrp="1" noChangeArrowheads="1"/>
          </p:cNvSpPr>
          <p:nvPr>
            <p:ph type="dt" sz="half" idx="10"/>
          </p:nvPr>
        </p:nvSpPr>
        <p:spPr>
          <a:xfrm>
            <a:off x="4343400" y="6400800"/>
            <a:ext cx="1905000" cy="457200"/>
          </a:xfrm>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xfrm>
            <a:off x="6248400" y="6400800"/>
            <a:ext cx="2895600" cy="457200"/>
          </a:xfrm>
        </p:spPr>
        <p:txBody>
          <a:bodyPr/>
          <a:lstStyle>
            <a:lvl1pPr>
              <a:defRPr/>
            </a:lvl1pPr>
          </a:lstStyle>
          <a:p>
            <a:pPr>
              <a:defRPr/>
            </a:pPr>
            <a:endParaRPr lang="en-US" altLang="zh-CN"/>
          </a:p>
        </p:txBody>
      </p:sp>
    </p:spTree>
    <p:extLst>
      <p:ext uri="{BB962C8B-B14F-4D97-AF65-F5344CB8AC3E}">
        <p14:creationId xmlns:p14="http://schemas.microsoft.com/office/powerpoint/2010/main" val="167832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F9B06953-EC5E-4F77-8065-19065B21E4B4}" type="slidenum">
              <a:rPr lang="zh-CN" altLang="en-US"/>
              <a:pPr>
                <a:defRPr/>
              </a:pPr>
              <a:t>‹#›</a:t>
            </a:fld>
            <a:endParaRPr lang="en-US" altLang="zh-CN"/>
          </a:p>
        </p:txBody>
      </p:sp>
    </p:spTree>
    <p:extLst>
      <p:ext uri="{BB962C8B-B14F-4D97-AF65-F5344CB8AC3E}">
        <p14:creationId xmlns:p14="http://schemas.microsoft.com/office/powerpoint/2010/main" val="2300746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228600"/>
            <a:ext cx="21336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228600"/>
            <a:ext cx="6248400"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C83FC6CB-AC23-4DCC-91D0-54F3DB1C1E66}" type="slidenum">
              <a:rPr lang="zh-CN" altLang="en-US"/>
              <a:pPr>
                <a:defRPr/>
              </a:pPr>
              <a:t>‹#›</a:t>
            </a:fld>
            <a:endParaRPr lang="en-US" altLang="zh-CN"/>
          </a:p>
        </p:txBody>
      </p:sp>
    </p:spTree>
    <p:extLst>
      <p:ext uri="{BB962C8B-B14F-4D97-AF65-F5344CB8AC3E}">
        <p14:creationId xmlns:p14="http://schemas.microsoft.com/office/powerpoint/2010/main" val="2996242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8"/>
          <p:cNvSpPr>
            <a:spLocks noChangeArrowheads="1"/>
          </p:cNvSpPr>
          <p:nvPr/>
        </p:nvSpPr>
        <p:spPr bwMode="auto">
          <a:xfrm>
            <a:off x="611188" y="1196975"/>
            <a:ext cx="7958137"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5" name="Line 9"/>
          <p:cNvSpPr>
            <a:spLocks noChangeShapeType="1"/>
          </p:cNvSpPr>
          <p:nvPr/>
        </p:nvSpPr>
        <p:spPr bwMode="auto">
          <a:xfrm flipV="1">
            <a:off x="611188" y="659765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386" name="Rectangle 2"/>
          <p:cNvSpPr>
            <a:spLocks noGrp="1" noChangeArrowheads="1"/>
          </p:cNvSpPr>
          <p:nvPr>
            <p:ph type="ctrTitle"/>
          </p:nvPr>
        </p:nvSpPr>
        <p:spPr>
          <a:xfrm>
            <a:off x="685800" y="990600"/>
            <a:ext cx="7772400" cy="1371600"/>
          </a:xfrm>
        </p:spPr>
        <p:txBody>
          <a:bodyPr/>
          <a:lstStyle>
            <a:lvl1pPr>
              <a:defRPr sz="4200"/>
            </a:lvl1pPr>
          </a:lstStyle>
          <a:p>
            <a:r>
              <a:rPr lang="zh-CN" altLang="en-US"/>
              <a:t>单击此处编辑母版标题样式</a:t>
            </a:r>
          </a:p>
        </p:txBody>
      </p:sp>
      <p:sp>
        <p:nvSpPr>
          <p:cNvPr id="400387"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6D86E4C8-3827-4EE8-90FE-EF74365E36FD}" type="slidenum">
              <a:rPr lang="zh-CN" altLang="en-US"/>
              <a:pPr>
                <a:defRPr/>
              </a:pPr>
              <a:t>‹#›</a:t>
            </a:fld>
            <a:endParaRPr lang="en-US" altLang="zh-CN"/>
          </a:p>
        </p:txBody>
      </p:sp>
    </p:spTree>
    <p:extLst>
      <p:ext uri="{BB962C8B-B14F-4D97-AF65-F5344CB8AC3E}">
        <p14:creationId xmlns:p14="http://schemas.microsoft.com/office/powerpoint/2010/main" val="1874636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xfrm>
            <a:off x="7019925" y="6453188"/>
            <a:ext cx="1981200" cy="476250"/>
          </a:xfrm>
        </p:spPr>
        <p:txBody>
          <a:bodyPr/>
          <a:lstStyle>
            <a:lvl1pPr>
              <a:defRPr/>
            </a:lvl1pPr>
          </a:lstStyle>
          <a:p>
            <a:pPr>
              <a:defRPr/>
            </a:pPr>
            <a:fld id="{647066C3-AE5E-47DF-89AE-DB1FD1B74AD0}" type="slidenum">
              <a:rPr lang="zh-CN" altLang="en-US"/>
              <a:pPr>
                <a:defRPr/>
              </a:pPr>
              <a:t>‹#›</a:t>
            </a:fld>
            <a:endParaRPr lang="en-US" altLang="zh-CN"/>
          </a:p>
        </p:txBody>
      </p:sp>
    </p:spTree>
    <p:extLst>
      <p:ext uri="{BB962C8B-B14F-4D97-AF65-F5344CB8AC3E}">
        <p14:creationId xmlns:p14="http://schemas.microsoft.com/office/powerpoint/2010/main" val="3798780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xfrm>
            <a:off x="7019925" y="6453188"/>
            <a:ext cx="1981200" cy="476250"/>
          </a:xfrm>
        </p:spPr>
        <p:txBody>
          <a:bodyPr/>
          <a:lstStyle>
            <a:lvl1pPr>
              <a:defRPr/>
            </a:lvl1pPr>
          </a:lstStyle>
          <a:p>
            <a:pPr>
              <a:defRPr/>
            </a:pPr>
            <a:fld id="{FBC3733A-E2B1-4CCF-BCE5-9595FF7EB982}" type="slidenum">
              <a:rPr lang="zh-CN" altLang="en-US"/>
              <a:pPr>
                <a:defRPr/>
              </a:pPr>
              <a:t>‹#›</a:t>
            </a:fld>
            <a:endParaRPr lang="en-US" altLang="zh-CN"/>
          </a:p>
        </p:txBody>
      </p:sp>
    </p:spTree>
    <p:extLst>
      <p:ext uri="{BB962C8B-B14F-4D97-AF65-F5344CB8AC3E}">
        <p14:creationId xmlns:p14="http://schemas.microsoft.com/office/powerpoint/2010/main" val="2646868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750" y="1412875"/>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6450" y="1412875"/>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7019925" y="6453188"/>
            <a:ext cx="1981200" cy="476250"/>
          </a:xfrm>
        </p:spPr>
        <p:txBody>
          <a:bodyPr/>
          <a:lstStyle>
            <a:lvl1pPr>
              <a:defRPr/>
            </a:lvl1pPr>
          </a:lstStyle>
          <a:p>
            <a:pPr>
              <a:defRPr/>
            </a:pPr>
            <a:fld id="{B71F6A5B-25BA-4538-AFBE-038E7FF4D1F3}" type="slidenum">
              <a:rPr lang="zh-CN" altLang="en-US"/>
              <a:pPr>
                <a:defRPr/>
              </a:pPr>
              <a:t>‹#›</a:t>
            </a:fld>
            <a:endParaRPr lang="en-US" altLang="zh-CN"/>
          </a:p>
        </p:txBody>
      </p:sp>
    </p:spTree>
    <p:extLst>
      <p:ext uri="{BB962C8B-B14F-4D97-AF65-F5344CB8AC3E}">
        <p14:creationId xmlns:p14="http://schemas.microsoft.com/office/powerpoint/2010/main" val="1630794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xfrm>
            <a:off x="7019925" y="6453188"/>
            <a:ext cx="1981200" cy="476250"/>
          </a:xfrm>
        </p:spPr>
        <p:txBody>
          <a:bodyPr/>
          <a:lstStyle>
            <a:lvl1pPr>
              <a:defRPr/>
            </a:lvl1pPr>
          </a:lstStyle>
          <a:p>
            <a:pPr>
              <a:defRPr/>
            </a:pPr>
            <a:fld id="{A5341DEE-01E7-4B45-AAB3-6CAACDFBDA92}" type="slidenum">
              <a:rPr lang="zh-CN" altLang="en-US"/>
              <a:pPr>
                <a:defRPr/>
              </a:pPr>
              <a:t>‹#›</a:t>
            </a:fld>
            <a:endParaRPr lang="en-US" altLang="zh-CN"/>
          </a:p>
        </p:txBody>
      </p:sp>
    </p:spTree>
    <p:extLst>
      <p:ext uri="{BB962C8B-B14F-4D97-AF65-F5344CB8AC3E}">
        <p14:creationId xmlns:p14="http://schemas.microsoft.com/office/powerpoint/2010/main" val="1066263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xfrm>
            <a:off x="7019925" y="6453188"/>
            <a:ext cx="1981200" cy="476250"/>
          </a:xfrm>
        </p:spPr>
        <p:txBody>
          <a:bodyPr/>
          <a:lstStyle>
            <a:lvl1pPr>
              <a:defRPr/>
            </a:lvl1pPr>
          </a:lstStyle>
          <a:p>
            <a:pPr>
              <a:defRPr/>
            </a:pPr>
            <a:fld id="{3D6F1328-F888-41BE-8E61-C59F35987D87}" type="slidenum">
              <a:rPr lang="zh-CN" altLang="en-US"/>
              <a:pPr>
                <a:defRPr/>
              </a:pPr>
              <a:t>‹#›</a:t>
            </a:fld>
            <a:endParaRPr lang="en-US" altLang="zh-CN"/>
          </a:p>
        </p:txBody>
      </p:sp>
    </p:spTree>
    <p:extLst>
      <p:ext uri="{BB962C8B-B14F-4D97-AF65-F5344CB8AC3E}">
        <p14:creationId xmlns:p14="http://schemas.microsoft.com/office/powerpoint/2010/main" val="3855911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xfrm>
            <a:off x="7000875" y="6453188"/>
            <a:ext cx="1981200" cy="476250"/>
          </a:xfrm>
        </p:spPr>
        <p:txBody>
          <a:bodyPr/>
          <a:lstStyle>
            <a:lvl1pPr>
              <a:defRPr/>
            </a:lvl1pPr>
          </a:lstStyle>
          <a:p>
            <a:pPr>
              <a:defRPr/>
            </a:pPr>
            <a:fld id="{A3C20171-D72E-468B-91BC-9F723C846BA5}" type="slidenum">
              <a:rPr lang="zh-CN" altLang="en-US"/>
              <a:pPr>
                <a:defRPr/>
              </a:pPr>
              <a:t>‹#›</a:t>
            </a:fld>
            <a:endParaRPr lang="en-US" altLang="zh-CN"/>
          </a:p>
        </p:txBody>
      </p:sp>
    </p:spTree>
    <p:extLst>
      <p:ext uri="{BB962C8B-B14F-4D97-AF65-F5344CB8AC3E}">
        <p14:creationId xmlns:p14="http://schemas.microsoft.com/office/powerpoint/2010/main" val="2602447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7072313" y="6453188"/>
            <a:ext cx="1981200" cy="476250"/>
          </a:xfrm>
        </p:spPr>
        <p:txBody>
          <a:bodyPr/>
          <a:lstStyle>
            <a:lvl1pPr>
              <a:defRPr/>
            </a:lvl1pPr>
          </a:lstStyle>
          <a:p>
            <a:pPr>
              <a:defRPr/>
            </a:pPr>
            <a:fld id="{CCBF0B2D-5699-438C-9DCE-968E9CF7578C}" type="slidenum">
              <a:rPr lang="zh-CN" altLang="en-US"/>
              <a:pPr>
                <a:defRPr/>
              </a:pPr>
              <a:t>‹#›</a:t>
            </a:fld>
            <a:endParaRPr lang="en-US" altLang="zh-CN"/>
          </a:p>
        </p:txBody>
      </p:sp>
    </p:spTree>
    <p:extLst>
      <p:ext uri="{BB962C8B-B14F-4D97-AF65-F5344CB8AC3E}">
        <p14:creationId xmlns:p14="http://schemas.microsoft.com/office/powerpoint/2010/main" val="2329299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E0E21D4A-4AD9-4EE7-BE3D-DF049D38DE69}" type="slidenum">
              <a:rPr lang="zh-CN" altLang="en-US"/>
              <a:pPr>
                <a:defRPr/>
              </a:pPr>
              <a:t>‹#›</a:t>
            </a:fld>
            <a:endParaRPr lang="en-US" altLang="zh-CN"/>
          </a:p>
        </p:txBody>
      </p:sp>
    </p:spTree>
    <p:extLst>
      <p:ext uri="{BB962C8B-B14F-4D97-AF65-F5344CB8AC3E}">
        <p14:creationId xmlns:p14="http://schemas.microsoft.com/office/powerpoint/2010/main" val="3041465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xfrm>
            <a:off x="7019925" y="6453188"/>
            <a:ext cx="1981200" cy="476250"/>
          </a:xfrm>
        </p:spPr>
        <p:txBody>
          <a:bodyPr/>
          <a:lstStyle>
            <a:lvl1pPr>
              <a:defRPr/>
            </a:lvl1pPr>
          </a:lstStyle>
          <a:p>
            <a:pPr>
              <a:defRPr/>
            </a:pPr>
            <a:fld id="{B78293BA-E526-4C8F-9561-D20B83CD7F9C}" type="slidenum">
              <a:rPr lang="zh-CN" altLang="en-US"/>
              <a:pPr>
                <a:defRPr/>
              </a:pPr>
              <a:t>‹#›</a:t>
            </a:fld>
            <a:endParaRPr lang="en-US" altLang="zh-CN"/>
          </a:p>
        </p:txBody>
      </p:sp>
    </p:spTree>
    <p:extLst>
      <p:ext uri="{BB962C8B-B14F-4D97-AF65-F5344CB8AC3E}">
        <p14:creationId xmlns:p14="http://schemas.microsoft.com/office/powerpoint/2010/main" val="279489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61DA0D1E-2097-4339-89B8-70BDE9397E36}" type="slidenum">
              <a:rPr lang="zh-CN" altLang="en-US"/>
              <a:pPr>
                <a:defRPr/>
              </a:pPr>
              <a:t>‹#›</a:t>
            </a:fld>
            <a:endParaRPr lang="en-US" altLang="zh-CN"/>
          </a:p>
        </p:txBody>
      </p:sp>
    </p:spTree>
    <p:extLst>
      <p:ext uri="{BB962C8B-B14F-4D97-AF65-F5344CB8AC3E}">
        <p14:creationId xmlns:p14="http://schemas.microsoft.com/office/powerpoint/2010/main" val="15528943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0500" y="115888"/>
            <a:ext cx="2000250" cy="55641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115888"/>
            <a:ext cx="5848350" cy="55641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729DF286-E89E-4B07-840B-63DCD07B4353}" type="slidenum">
              <a:rPr lang="zh-CN" altLang="en-US"/>
              <a:pPr>
                <a:defRPr/>
              </a:pPr>
              <a:t>‹#›</a:t>
            </a:fld>
            <a:endParaRPr lang="en-US" altLang="zh-CN"/>
          </a:p>
        </p:txBody>
      </p:sp>
    </p:spTree>
    <p:extLst>
      <p:ext uri="{BB962C8B-B14F-4D97-AF65-F5344CB8AC3E}">
        <p14:creationId xmlns:p14="http://schemas.microsoft.com/office/powerpoint/2010/main" val="4222182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9750" y="115888"/>
            <a:ext cx="8001000" cy="892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9750" y="1412875"/>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16450" y="1412875"/>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16450" y="3622675"/>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8"/>
          <p:cNvSpPr>
            <a:spLocks noGrp="1" noChangeArrowheads="1"/>
          </p:cNvSpPr>
          <p:nvPr>
            <p:ph type="sldNum" sz="quarter" idx="12"/>
          </p:nvPr>
        </p:nvSpPr>
        <p:spPr>
          <a:ln/>
        </p:spPr>
        <p:txBody>
          <a:bodyPr/>
          <a:lstStyle>
            <a:lvl1pPr>
              <a:defRPr/>
            </a:lvl1pPr>
          </a:lstStyle>
          <a:p>
            <a:pPr>
              <a:defRPr/>
            </a:pPr>
            <a:fld id="{F42408E9-7B5C-448A-A718-224C4981D42B}" type="slidenum">
              <a:rPr lang="zh-CN" altLang="en-US"/>
              <a:pPr>
                <a:defRPr/>
              </a:pPr>
              <a:t>‹#›</a:t>
            </a:fld>
            <a:endParaRPr lang="en-US" altLang="zh-CN"/>
          </a:p>
        </p:txBody>
      </p:sp>
    </p:spTree>
    <p:extLst>
      <p:ext uri="{BB962C8B-B14F-4D97-AF65-F5344CB8AC3E}">
        <p14:creationId xmlns:p14="http://schemas.microsoft.com/office/powerpoint/2010/main" val="149256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9750" y="115888"/>
            <a:ext cx="8001000" cy="892175"/>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539750" y="1412875"/>
            <a:ext cx="3924300" cy="42672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16450" y="1412875"/>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A990ACD1-34F1-42FE-8016-49CA55A1E837}" type="slidenum">
              <a:rPr lang="zh-CN" altLang="en-US"/>
              <a:pPr>
                <a:defRPr/>
              </a:pPr>
              <a:t>‹#›</a:t>
            </a:fld>
            <a:endParaRPr lang="en-US" altLang="zh-CN"/>
          </a:p>
        </p:txBody>
      </p:sp>
    </p:spTree>
    <p:extLst>
      <p:ext uri="{BB962C8B-B14F-4D97-AF65-F5344CB8AC3E}">
        <p14:creationId xmlns:p14="http://schemas.microsoft.com/office/powerpoint/2010/main" val="9385921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1357298"/>
            <a:ext cx="8715436" cy="5357850"/>
          </a:xfrm>
          <a:ln>
            <a:noFill/>
          </a:ln>
        </p:spPr>
        <p:txBody>
          <a:bodyPr>
            <a:normAutofit/>
          </a:bodyPr>
          <a:lstStyle>
            <a:lvl1pPr marL="0" indent="0">
              <a:lnSpc>
                <a:spcPct val="140000"/>
              </a:lnSpc>
              <a:spcBef>
                <a:spcPts val="0"/>
              </a:spcBef>
              <a:buFont typeface="Wingdings" pitchFamily="2" charset="2"/>
              <a:buChar char="v"/>
              <a:defRPr sz="2400" b="1">
                <a:solidFill>
                  <a:schemeClr val="tx2">
                    <a:lumMod val="75000"/>
                  </a:schemeClr>
                </a:solidFill>
                <a:latin typeface="微软雅黑" pitchFamily="34" charset="-122"/>
                <a:ea typeface="微软雅黑" pitchFamily="34" charset="-122"/>
              </a:defRPr>
            </a:lvl1pPr>
            <a:lvl2pPr marL="381600" indent="0">
              <a:lnSpc>
                <a:spcPct val="140000"/>
              </a:lnSpc>
              <a:spcBef>
                <a:spcPts val="0"/>
              </a:spcBef>
              <a:defRPr sz="2200" b="1">
                <a:solidFill>
                  <a:schemeClr val="tx1"/>
                </a:solidFill>
                <a:latin typeface="微软雅黑" pitchFamily="34" charset="-122"/>
                <a:ea typeface="微软雅黑" pitchFamily="34" charset="-122"/>
              </a:defRPr>
            </a:lvl2pPr>
            <a:lvl3pPr marL="784800" indent="0">
              <a:lnSpc>
                <a:spcPct val="140000"/>
              </a:lnSpc>
              <a:spcBef>
                <a:spcPts val="0"/>
              </a:spcBef>
              <a:defRPr sz="2000" b="1">
                <a:solidFill>
                  <a:schemeClr val="tx1"/>
                </a:solidFill>
                <a:latin typeface="微软雅黑" pitchFamily="34" charset="-122"/>
                <a:ea typeface="微软雅黑" pitchFamily="34" charset="-122"/>
              </a:defRPr>
            </a:lvl3pPr>
            <a:lvl4pPr marL="1242000" indent="0">
              <a:lnSpc>
                <a:spcPct val="140000"/>
              </a:lnSpc>
              <a:spcBef>
                <a:spcPts val="0"/>
              </a:spcBef>
              <a:defRPr sz="1800" b="1">
                <a:solidFill>
                  <a:schemeClr val="tx1"/>
                </a:solidFill>
                <a:latin typeface="微软雅黑" pitchFamily="34" charset="-122"/>
                <a:ea typeface="微软雅黑" pitchFamily="34" charset="-122"/>
              </a:defRPr>
            </a:lvl4pPr>
            <a:lvl5pPr marL="1699200" indent="0">
              <a:lnSpc>
                <a:spcPct val="140000"/>
              </a:lnSpc>
              <a:spcBef>
                <a:spcPts val="0"/>
              </a:spcBef>
              <a:defRPr sz="1600" b="1">
                <a:solidFill>
                  <a:schemeClr val="tx1"/>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9" name="标题 1"/>
          <p:cNvSpPr>
            <a:spLocks noGrp="1"/>
          </p:cNvSpPr>
          <p:nvPr>
            <p:ph type="title"/>
          </p:nvPr>
        </p:nvSpPr>
        <p:spPr>
          <a:xfrm>
            <a:off x="539750" y="115888"/>
            <a:ext cx="8001000" cy="892175"/>
          </a:xfrm>
        </p:spPr>
        <p:txBody>
          <a:bodyPr/>
          <a:lstStyle/>
          <a:p>
            <a:r>
              <a:rPr lang="zh-CN" altLang="en-US" dirty="0" smtClean="0"/>
              <a:t>单击此处编辑母版标题样式</a:t>
            </a:r>
            <a:endParaRPr lang="zh-CN" altLang="en-US" dirty="0"/>
          </a:p>
        </p:txBody>
      </p:sp>
      <p:sp>
        <p:nvSpPr>
          <p:cNvPr id="4" name="灯片编号占位符 5"/>
          <p:cNvSpPr>
            <a:spLocks noGrp="1"/>
          </p:cNvSpPr>
          <p:nvPr>
            <p:ph type="sldNum" sz="quarter" idx="10"/>
          </p:nvPr>
        </p:nvSpPr>
        <p:spPr/>
        <p:txBody>
          <a:bodyPr/>
          <a:lstStyle>
            <a:lvl1pPr>
              <a:defRPr/>
            </a:lvl1pPr>
          </a:lstStyle>
          <a:p>
            <a:pPr>
              <a:defRPr/>
            </a:pPr>
            <a:fld id="{4FB50ADE-790B-4138-B45E-57FE0C2A0681}" type="slidenum">
              <a:rPr lang="zh-CN" altLang="en-US"/>
              <a:pPr>
                <a:defRPr/>
              </a:pPr>
              <a:t>‹#›</a:t>
            </a:fld>
            <a:endParaRPr lang="en-US" altLang="zh-CN"/>
          </a:p>
        </p:txBody>
      </p:sp>
    </p:spTree>
    <p:extLst>
      <p:ext uri="{BB962C8B-B14F-4D97-AF65-F5344CB8AC3E}">
        <p14:creationId xmlns:p14="http://schemas.microsoft.com/office/powerpoint/2010/main" val="334737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0868F151-5E35-4895-8522-A18CDCB569E2}" type="slidenum">
              <a:rPr lang="zh-CN" altLang="en-US"/>
              <a:pPr>
                <a:defRPr/>
              </a:pPr>
              <a:t>‹#›</a:t>
            </a:fld>
            <a:endParaRPr lang="en-US" altLang="zh-CN"/>
          </a:p>
        </p:txBody>
      </p:sp>
    </p:spTree>
    <p:extLst>
      <p:ext uri="{BB962C8B-B14F-4D97-AF65-F5344CB8AC3E}">
        <p14:creationId xmlns:p14="http://schemas.microsoft.com/office/powerpoint/2010/main" val="280041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191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752600"/>
            <a:ext cx="4191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EA1ED348-C61C-4D91-8352-02B7E6E35B13}" type="slidenum">
              <a:rPr lang="zh-CN" altLang="en-US"/>
              <a:pPr>
                <a:defRPr/>
              </a:pPr>
              <a:t>‹#›</a:t>
            </a:fld>
            <a:endParaRPr lang="en-US" altLang="zh-CN"/>
          </a:p>
        </p:txBody>
      </p:sp>
    </p:spTree>
    <p:extLst>
      <p:ext uri="{BB962C8B-B14F-4D97-AF65-F5344CB8AC3E}">
        <p14:creationId xmlns:p14="http://schemas.microsoft.com/office/powerpoint/2010/main" val="3921674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571E5133-C845-4265-9DD6-78762F9529F3}" type="slidenum">
              <a:rPr lang="zh-CN" altLang="en-US"/>
              <a:pPr>
                <a:defRPr/>
              </a:pPr>
              <a:t>‹#›</a:t>
            </a:fld>
            <a:endParaRPr lang="en-US" altLang="zh-CN"/>
          </a:p>
        </p:txBody>
      </p:sp>
    </p:spTree>
    <p:extLst>
      <p:ext uri="{BB962C8B-B14F-4D97-AF65-F5344CB8AC3E}">
        <p14:creationId xmlns:p14="http://schemas.microsoft.com/office/powerpoint/2010/main" val="2376959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5EAA17DC-68B2-4559-B9B2-3072EC366E0C}" type="slidenum">
              <a:rPr lang="zh-CN" altLang="en-US"/>
              <a:pPr>
                <a:defRPr/>
              </a:pPr>
              <a:t>‹#›</a:t>
            </a:fld>
            <a:endParaRPr lang="en-US" altLang="zh-CN"/>
          </a:p>
        </p:txBody>
      </p:sp>
    </p:spTree>
    <p:extLst>
      <p:ext uri="{BB962C8B-B14F-4D97-AF65-F5344CB8AC3E}">
        <p14:creationId xmlns:p14="http://schemas.microsoft.com/office/powerpoint/2010/main" val="666289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CDE209F5-299B-4E33-913B-9000D774784D}" type="slidenum">
              <a:rPr lang="zh-CN" altLang="en-US"/>
              <a:pPr>
                <a:defRPr/>
              </a:pPr>
              <a:t>‹#›</a:t>
            </a:fld>
            <a:endParaRPr lang="en-US" altLang="zh-CN"/>
          </a:p>
        </p:txBody>
      </p:sp>
    </p:spTree>
    <p:extLst>
      <p:ext uri="{BB962C8B-B14F-4D97-AF65-F5344CB8AC3E}">
        <p14:creationId xmlns:p14="http://schemas.microsoft.com/office/powerpoint/2010/main" val="2094692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AF4CC531-B47F-42B7-BCF4-25A5F091D983}" type="slidenum">
              <a:rPr lang="zh-CN" altLang="en-US"/>
              <a:pPr>
                <a:defRPr/>
              </a:pPr>
              <a:t>‹#›</a:t>
            </a:fld>
            <a:endParaRPr lang="en-US" altLang="zh-CN"/>
          </a:p>
        </p:txBody>
      </p:sp>
    </p:spTree>
    <p:extLst>
      <p:ext uri="{BB962C8B-B14F-4D97-AF65-F5344CB8AC3E}">
        <p14:creationId xmlns:p14="http://schemas.microsoft.com/office/powerpoint/2010/main" val="2828541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97F52B75-E79A-419C-9EBD-2CDD38EF296B}" type="slidenum">
              <a:rPr lang="zh-CN" altLang="en-US"/>
              <a:pPr>
                <a:defRPr/>
              </a:pPr>
              <a:t>‹#›</a:t>
            </a:fld>
            <a:endParaRPr lang="en-US" altLang="zh-CN"/>
          </a:p>
        </p:txBody>
      </p:sp>
    </p:spTree>
    <p:extLst>
      <p:ext uri="{BB962C8B-B14F-4D97-AF65-F5344CB8AC3E}">
        <p14:creationId xmlns:p14="http://schemas.microsoft.com/office/powerpoint/2010/main" val="27655040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二校门"/>
          <p:cNvPicPr>
            <a:picLocks noChangeAspect="1" noChangeArrowheads="1"/>
          </p:cNvPicPr>
          <p:nvPr/>
        </p:nvPicPr>
        <p:blipFill>
          <a:blip r:embed="rId13">
            <a:clrChange>
              <a:clrFrom>
                <a:srgbClr val="FFFCF7"/>
              </a:clrFrom>
              <a:clrTo>
                <a:srgbClr val="FFFCF7">
                  <a:alpha val="0"/>
                </a:srgbClr>
              </a:clrTo>
            </a:clrChange>
            <a:extLst>
              <a:ext uri="{28A0092B-C50C-407E-A947-70E740481C1C}">
                <a14:useLocalDpi xmlns:a14="http://schemas.microsoft.com/office/drawing/2010/main" val="0"/>
              </a:ext>
            </a:extLst>
          </a:blip>
          <a:srcRect/>
          <a:stretch>
            <a:fillRect/>
          </a:stretch>
        </p:blipFill>
        <p:spPr bwMode="auto">
          <a:xfrm>
            <a:off x="0" y="4044950"/>
            <a:ext cx="23495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5"/>
          <p:cNvSpPr>
            <a:spLocks noGrp="1" noChangeArrowheads="1"/>
          </p:cNvSpPr>
          <p:nvPr>
            <p:ph type="title"/>
          </p:nvPr>
        </p:nvSpPr>
        <p:spPr bwMode="auto">
          <a:xfrm>
            <a:off x="1905000" y="228600"/>
            <a:ext cx="678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单击编辑母版标题样式</a:t>
            </a:r>
          </a:p>
        </p:txBody>
      </p:sp>
      <p:sp>
        <p:nvSpPr>
          <p:cNvPr id="52230" name="Rectangle 6"/>
          <p:cNvSpPr>
            <a:spLocks noGrp="1" noChangeArrowheads="1"/>
          </p:cNvSpPr>
          <p:nvPr>
            <p:ph type="dt" sz="half" idx="2"/>
          </p:nvPr>
        </p:nvSpPr>
        <p:spPr bwMode="auto">
          <a:xfrm>
            <a:off x="51054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rgbClr val="964095"/>
                </a:solidFill>
              </a:defRPr>
            </a:lvl1pPr>
          </a:lstStyle>
          <a:p>
            <a:pPr>
              <a:defRPr/>
            </a:pPr>
            <a:endParaRPr lang="en-US" altLang="zh-CN"/>
          </a:p>
        </p:txBody>
      </p:sp>
      <p:sp>
        <p:nvSpPr>
          <p:cNvPr id="52231" name="Rectangle 7"/>
          <p:cNvSpPr>
            <a:spLocks noGrp="1" noChangeArrowheads="1"/>
          </p:cNvSpPr>
          <p:nvPr>
            <p:ph type="ftr" sz="quarter" idx="3"/>
          </p:nvPr>
        </p:nvSpPr>
        <p:spPr bwMode="auto">
          <a:xfrm>
            <a:off x="22098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964095"/>
                </a:solidFill>
              </a:defRPr>
            </a:lvl1pPr>
          </a:lstStyle>
          <a:p>
            <a:pPr>
              <a:defRPr/>
            </a:pPr>
            <a:endParaRPr lang="en-US" altLang="zh-CN"/>
          </a:p>
        </p:txBody>
      </p:sp>
      <p:sp>
        <p:nvSpPr>
          <p:cNvPr id="52232" name="Rectangle 8"/>
          <p:cNvSpPr>
            <a:spLocks noGrp="1" noChangeArrowheads="1"/>
          </p:cNvSpPr>
          <p:nvPr>
            <p:ph type="sldNum" sz="quarter" idx="4"/>
          </p:nvPr>
        </p:nvSpPr>
        <p:spPr bwMode="auto">
          <a:xfrm>
            <a:off x="70104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964095"/>
                </a:solidFill>
              </a:defRPr>
            </a:lvl1pPr>
          </a:lstStyle>
          <a:p>
            <a:pPr>
              <a:defRPr/>
            </a:pPr>
            <a:fld id="{0D0CED89-240B-410C-A4BE-17663E919D66}" type="slidenum">
              <a:rPr lang="zh-CN" altLang="en-US"/>
              <a:pPr>
                <a:defRPr/>
              </a:pPr>
              <a:t>‹#›</a:t>
            </a:fld>
            <a:endParaRPr lang="en-US" altLang="zh-CN"/>
          </a:p>
        </p:txBody>
      </p:sp>
      <p:sp>
        <p:nvSpPr>
          <p:cNvPr id="1031" name="Rectangle 9"/>
          <p:cNvSpPr>
            <a:spLocks noGrp="1" noChangeArrowheads="1"/>
          </p:cNvSpPr>
          <p:nvPr>
            <p:ph type="body" idx="1"/>
          </p:nvPr>
        </p:nvSpPr>
        <p:spPr bwMode="auto">
          <a:xfrm>
            <a:off x="381000" y="1752600"/>
            <a:ext cx="8534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32" name="Picture 11" descr="大页眉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5825" y="6096000"/>
            <a:ext cx="19081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line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990600"/>
            <a:ext cx="91440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914" r:id="rId1"/>
    <p:sldLayoutId id="2147484900" r:id="rId2"/>
    <p:sldLayoutId id="2147484901" r:id="rId3"/>
    <p:sldLayoutId id="2147484902" r:id="rId4"/>
    <p:sldLayoutId id="2147484903" r:id="rId5"/>
    <p:sldLayoutId id="2147484904" r:id="rId6"/>
    <p:sldLayoutId id="2147484905" r:id="rId7"/>
    <p:sldLayoutId id="2147484906" r:id="rId8"/>
    <p:sldLayoutId id="2147484907" r:id="rId9"/>
    <p:sldLayoutId id="2147484908" r:id="rId10"/>
    <p:sldLayoutId id="2147484909" r:id="rId11"/>
  </p:sldLayoutIdLst>
  <p:hf hdr="0" ftr="0" dt="0"/>
  <p:txStyles>
    <p:titleStyle>
      <a:lvl1pPr algn="ctr" rtl="0" eaLnBrk="0" fontAlgn="base" hangingPunct="0">
        <a:spcBef>
          <a:spcPct val="0"/>
        </a:spcBef>
        <a:spcAft>
          <a:spcPct val="0"/>
        </a:spcAft>
        <a:defRPr kumimoji="1" sz="3600">
          <a:solidFill>
            <a:srgbClr val="003399"/>
          </a:solidFill>
          <a:latin typeface="+mj-lt"/>
          <a:ea typeface="+mj-ea"/>
          <a:cs typeface="+mj-cs"/>
        </a:defRPr>
      </a:lvl1pPr>
      <a:lvl2pPr algn="ctr" rtl="0" eaLnBrk="0" fontAlgn="base" hangingPunct="0">
        <a:spcBef>
          <a:spcPct val="0"/>
        </a:spcBef>
        <a:spcAft>
          <a:spcPct val="0"/>
        </a:spcAft>
        <a:defRPr kumimoji="1" sz="3600">
          <a:solidFill>
            <a:srgbClr val="003399"/>
          </a:solidFill>
          <a:latin typeface="Arial" charset="0"/>
          <a:ea typeface="华文行楷" pitchFamily="2" charset="-122"/>
        </a:defRPr>
      </a:lvl2pPr>
      <a:lvl3pPr algn="ctr" rtl="0" eaLnBrk="0" fontAlgn="base" hangingPunct="0">
        <a:spcBef>
          <a:spcPct val="0"/>
        </a:spcBef>
        <a:spcAft>
          <a:spcPct val="0"/>
        </a:spcAft>
        <a:defRPr kumimoji="1" sz="3600">
          <a:solidFill>
            <a:srgbClr val="003399"/>
          </a:solidFill>
          <a:latin typeface="Arial" charset="0"/>
          <a:ea typeface="华文行楷" pitchFamily="2" charset="-122"/>
        </a:defRPr>
      </a:lvl3pPr>
      <a:lvl4pPr algn="ctr" rtl="0" eaLnBrk="0" fontAlgn="base" hangingPunct="0">
        <a:spcBef>
          <a:spcPct val="0"/>
        </a:spcBef>
        <a:spcAft>
          <a:spcPct val="0"/>
        </a:spcAft>
        <a:defRPr kumimoji="1" sz="3600">
          <a:solidFill>
            <a:srgbClr val="003399"/>
          </a:solidFill>
          <a:latin typeface="Arial" charset="0"/>
          <a:ea typeface="华文行楷" pitchFamily="2" charset="-122"/>
        </a:defRPr>
      </a:lvl4pPr>
      <a:lvl5pPr algn="ctr" rtl="0" eaLnBrk="0" fontAlgn="base" hangingPunct="0">
        <a:spcBef>
          <a:spcPct val="0"/>
        </a:spcBef>
        <a:spcAft>
          <a:spcPct val="0"/>
        </a:spcAft>
        <a:defRPr kumimoji="1" sz="3600">
          <a:solidFill>
            <a:srgbClr val="003399"/>
          </a:solidFill>
          <a:latin typeface="Arial" charset="0"/>
          <a:ea typeface="华文行楷" pitchFamily="2" charset="-122"/>
        </a:defRPr>
      </a:lvl5pPr>
      <a:lvl6pPr marL="457200" algn="ctr" rtl="0" fontAlgn="base">
        <a:spcBef>
          <a:spcPct val="0"/>
        </a:spcBef>
        <a:spcAft>
          <a:spcPct val="0"/>
        </a:spcAft>
        <a:defRPr kumimoji="1" sz="3600">
          <a:solidFill>
            <a:srgbClr val="003399"/>
          </a:solidFill>
          <a:latin typeface="Arial" charset="0"/>
          <a:ea typeface="华文行楷" pitchFamily="2" charset="-122"/>
        </a:defRPr>
      </a:lvl6pPr>
      <a:lvl7pPr marL="914400" algn="ctr" rtl="0" fontAlgn="base">
        <a:spcBef>
          <a:spcPct val="0"/>
        </a:spcBef>
        <a:spcAft>
          <a:spcPct val="0"/>
        </a:spcAft>
        <a:defRPr kumimoji="1" sz="3600">
          <a:solidFill>
            <a:srgbClr val="003399"/>
          </a:solidFill>
          <a:latin typeface="Arial" charset="0"/>
          <a:ea typeface="华文行楷" pitchFamily="2" charset="-122"/>
        </a:defRPr>
      </a:lvl7pPr>
      <a:lvl8pPr marL="1371600" algn="ctr" rtl="0" fontAlgn="base">
        <a:spcBef>
          <a:spcPct val="0"/>
        </a:spcBef>
        <a:spcAft>
          <a:spcPct val="0"/>
        </a:spcAft>
        <a:defRPr kumimoji="1" sz="3600">
          <a:solidFill>
            <a:srgbClr val="003399"/>
          </a:solidFill>
          <a:latin typeface="Arial" charset="0"/>
          <a:ea typeface="华文行楷" pitchFamily="2" charset="-122"/>
        </a:defRPr>
      </a:lvl8pPr>
      <a:lvl9pPr marL="1828800" algn="ctr" rtl="0" fontAlgn="base">
        <a:spcBef>
          <a:spcPct val="0"/>
        </a:spcBef>
        <a:spcAft>
          <a:spcPct val="0"/>
        </a:spcAft>
        <a:defRPr kumimoji="1" sz="3600">
          <a:solidFill>
            <a:srgbClr val="003399"/>
          </a:solidFill>
          <a:latin typeface="Arial" charset="0"/>
          <a:ea typeface="华文行楷" pitchFamily="2" charset="-122"/>
        </a:defRPr>
      </a:lvl9pPr>
    </p:titleStyle>
    <p:bodyStyle>
      <a:lvl1pPr marL="342900" indent="-342900" algn="l" rtl="0" eaLnBrk="0" fontAlgn="base" hangingPunct="0">
        <a:spcBef>
          <a:spcPct val="20000"/>
        </a:spcBef>
        <a:spcAft>
          <a:spcPct val="0"/>
        </a:spcAft>
        <a:buClr>
          <a:schemeClr val="accent2"/>
        </a:buClr>
        <a:buFont typeface="Wingdings" pitchFamily="2" charset="2"/>
        <a:buChar char="n"/>
        <a:defRPr kumimoji="1" sz="2800">
          <a:solidFill>
            <a:srgbClr val="003366"/>
          </a:solidFill>
          <a:latin typeface="+mn-lt"/>
          <a:ea typeface="+mn-ea"/>
          <a:cs typeface="+mn-cs"/>
        </a:defRPr>
      </a:lvl1pPr>
      <a:lvl2pPr marL="742950" indent="-285750" algn="l" rtl="0" eaLnBrk="0" fontAlgn="base" hangingPunct="0">
        <a:spcBef>
          <a:spcPct val="20000"/>
        </a:spcBef>
        <a:spcAft>
          <a:spcPct val="0"/>
        </a:spcAft>
        <a:buClr>
          <a:srgbClr val="FF0066"/>
        </a:buClr>
        <a:buFont typeface="Wingdings" pitchFamily="2" charset="2"/>
        <a:buChar char="n"/>
        <a:defRPr kumimoji="1" sz="2500">
          <a:solidFill>
            <a:srgbClr val="003366"/>
          </a:solidFill>
          <a:latin typeface="+mn-lt"/>
          <a:ea typeface="+mn-ea"/>
        </a:defRPr>
      </a:lvl2pPr>
      <a:lvl3pPr marL="1143000" indent="-228600" algn="l" rtl="0" eaLnBrk="0" fontAlgn="base" hangingPunct="0">
        <a:spcBef>
          <a:spcPct val="20000"/>
        </a:spcBef>
        <a:spcAft>
          <a:spcPct val="0"/>
        </a:spcAft>
        <a:buClr>
          <a:srgbClr val="F4EE00"/>
        </a:buClr>
        <a:buFont typeface="Wingdings" pitchFamily="2" charset="2"/>
        <a:buChar char="n"/>
        <a:defRPr kumimoji="1" sz="2200">
          <a:solidFill>
            <a:srgbClr val="003366"/>
          </a:solidFill>
          <a:latin typeface="+mn-lt"/>
          <a:ea typeface="+mn-ea"/>
        </a:defRPr>
      </a:lvl3pPr>
      <a:lvl4pPr marL="1600200" indent="-228600" algn="l" rtl="0" eaLnBrk="0" fontAlgn="base" hangingPunct="0">
        <a:spcBef>
          <a:spcPct val="20000"/>
        </a:spcBef>
        <a:spcAft>
          <a:spcPct val="0"/>
        </a:spcAft>
        <a:buClr>
          <a:srgbClr val="6699FF"/>
        </a:buClr>
        <a:buFont typeface="Wingdings" pitchFamily="2" charset="2"/>
        <a:buChar char="n"/>
        <a:defRPr kumimoji="1" sz="1900">
          <a:solidFill>
            <a:srgbClr val="003366"/>
          </a:solidFill>
          <a:latin typeface="+mn-lt"/>
          <a:ea typeface="+mn-ea"/>
        </a:defRPr>
      </a:lvl4pPr>
      <a:lvl5pPr marL="2057400" indent="-228600" algn="l" rtl="0" eaLnBrk="0" fontAlgn="base" hangingPunct="0">
        <a:spcBef>
          <a:spcPct val="20000"/>
        </a:spcBef>
        <a:spcAft>
          <a:spcPct val="0"/>
        </a:spcAft>
        <a:buClr>
          <a:srgbClr val="00FFCC"/>
        </a:buClr>
        <a:buFont typeface="Wingdings" pitchFamily="2" charset="2"/>
        <a:buChar char="n"/>
        <a:defRPr kumimoji="1" sz="1700">
          <a:solidFill>
            <a:srgbClr val="003366"/>
          </a:solidFill>
          <a:latin typeface="+mn-lt"/>
          <a:ea typeface="+mn-ea"/>
        </a:defRPr>
      </a:lvl5pPr>
      <a:lvl6pPr marL="2514600" indent="-228600" algn="l" rtl="0" fontAlgn="base">
        <a:spcBef>
          <a:spcPct val="20000"/>
        </a:spcBef>
        <a:spcAft>
          <a:spcPct val="0"/>
        </a:spcAft>
        <a:buClr>
          <a:srgbClr val="00FFCC"/>
        </a:buClr>
        <a:buFont typeface="Wingdings" pitchFamily="2" charset="2"/>
        <a:buChar char="n"/>
        <a:defRPr kumimoji="1" sz="1700">
          <a:solidFill>
            <a:srgbClr val="003366"/>
          </a:solidFill>
          <a:latin typeface="+mn-lt"/>
          <a:ea typeface="+mn-ea"/>
        </a:defRPr>
      </a:lvl6pPr>
      <a:lvl7pPr marL="2971800" indent="-228600" algn="l" rtl="0" fontAlgn="base">
        <a:spcBef>
          <a:spcPct val="20000"/>
        </a:spcBef>
        <a:spcAft>
          <a:spcPct val="0"/>
        </a:spcAft>
        <a:buClr>
          <a:srgbClr val="00FFCC"/>
        </a:buClr>
        <a:buFont typeface="Wingdings" pitchFamily="2" charset="2"/>
        <a:buChar char="n"/>
        <a:defRPr kumimoji="1" sz="1700">
          <a:solidFill>
            <a:srgbClr val="003366"/>
          </a:solidFill>
          <a:latin typeface="+mn-lt"/>
          <a:ea typeface="+mn-ea"/>
        </a:defRPr>
      </a:lvl7pPr>
      <a:lvl8pPr marL="3429000" indent="-228600" algn="l" rtl="0" fontAlgn="base">
        <a:spcBef>
          <a:spcPct val="20000"/>
        </a:spcBef>
        <a:spcAft>
          <a:spcPct val="0"/>
        </a:spcAft>
        <a:buClr>
          <a:srgbClr val="00FFCC"/>
        </a:buClr>
        <a:buFont typeface="Wingdings" pitchFamily="2" charset="2"/>
        <a:buChar char="n"/>
        <a:defRPr kumimoji="1" sz="1700">
          <a:solidFill>
            <a:srgbClr val="003366"/>
          </a:solidFill>
          <a:latin typeface="+mn-lt"/>
          <a:ea typeface="+mn-ea"/>
        </a:defRPr>
      </a:lvl8pPr>
      <a:lvl9pPr marL="3886200" indent="-228600" algn="l" rtl="0" fontAlgn="base">
        <a:spcBef>
          <a:spcPct val="20000"/>
        </a:spcBef>
        <a:spcAft>
          <a:spcPct val="0"/>
        </a:spcAft>
        <a:buClr>
          <a:srgbClr val="00FFCC"/>
        </a:buClr>
        <a:buFont typeface="Wingdings" pitchFamily="2" charset="2"/>
        <a:buChar char="n"/>
        <a:defRPr kumimoji="1" sz="1700">
          <a:solidFill>
            <a:srgbClr val="00336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9750" y="115888"/>
            <a:ext cx="8001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539750" y="1412875"/>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99366"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200" b="0">
                <a:latin typeface="Verdana" pitchFamily="34" charset="0"/>
              </a:defRPr>
            </a:lvl1pPr>
          </a:lstStyle>
          <a:p>
            <a:pPr>
              <a:defRPr/>
            </a:pPr>
            <a:endParaRPr lang="en-US" altLang="zh-CN"/>
          </a:p>
        </p:txBody>
      </p:sp>
      <p:sp>
        <p:nvSpPr>
          <p:cNvPr id="399367"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200" b="0">
                <a:latin typeface="Verdana" pitchFamily="34" charset="0"/>
              </a:defRPr>
            </a:lvl1pPr>
          </a:lstStyle>
          <a:p>
            <a:pPr>
              <a:defRPr/>
            </a:pPr>
            <a:endParaRPr lang="en-US" altLang="zh-CN"/>
          </a:p>
        </p:txBody>
      </p:sp>
      <p:sp>
        <p:nvSpPr>
          <p:cNvPr id="399368"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200" b="0">
                <a:latin typeface="Verdana" pitchFamily="34" charset="0"/>
              </a:defRPr>
            </a:lvl1pPr>
          </a:lstStyle>
          <a:p>
            <a:pPr>
              <a:defRPr/>
            </a:pPr>
            <a:fld id="{B0B1D48B-EBFC-4127-B824-530DA7B7DC52}" type="slidenum">
              <a:rPr lang="zh-CN" altLang="en-US"/>
              <a:pPr>
                <a:defRPr/>
              </a:pPr>
              <a:t>‹#›</a:t>
            </a:fld>
            <a:endParaRPr lang="en-US" altLang="zh-CN"/>
          </a:p>
        </p:txBody>
      </p:sp>
      <p:sp>
        <p:nvSpPr>
          <p:cNvPr id="2055" name="AutoShape 9"/>
          <p:cNvSpPr>
            <a:spLocks noChangeArrowheads="1"/>
          </p:cNvSpPr>
          <p:nvPr/>
        </p:nvSpPr>
        <p:spPr bwMode="auto">
          <a:xfrm>
            <a:off x="611188" y="1052513"/>
            <a:ext cx="7958137"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2056" name="Line 10"/>
          <p:cNvSpPr>
            <a:spLocks noChangeShapeType="1"/>
          </p:cNvSpPr>
          <p:nvPr/>
        </p:nvSpPr>
        <p:spPr bwMode="auto">
          <a:xfrm flipV="1">
            <a:off x="611188" y="659765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 id="2147484921" r:id="rId7"/>
    <p:sldLayoutId id="2147484922" r:id="rId8"/>
    <p:sldLayoutId id="2147484923" r:id="rId9"/>
    <p:sldLayoutId id="2147484910" r:id="rId10"/>
    <p:sldLayoutId id="2147484911" r:id="rId11"/>
    <p:sldLayoutId id="2147484912" r:id="rId12"/>
    <p:sldLayoutId id="2147484913" r:id="rId13"/>
    <p:sldLayoutId id="2147484924" r:id="rId14"/>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4000" b="1">
          <a:solidFill>
            <a:schemeClr val="tx2"/>
          </a:solidFill>
          <a:latin typeface="+mj-lt"/>
          <a:ea typeface="+mj-ea"/>
          <a:cs typeface="楷体_GB2312"/>
        </a:defRPr>
      </a:lvl1pPr>
      <a:lvl2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0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0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0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000" b="1">
          <a:solidFill>
            <a:schemeClr val="tx2"/>
          </a:solidFill>
          <a:latin typeface="Times New Roman" pitchFamily="18" charset="0"/>
          <a:ea typeface="楷体_GB2312" pitchFamily="49" charset="-122"/>
        </a:defRPr>
      </a:lvl9pPr>
    </p:titleStyle>
    <p:bodyStyle>
      <a:lvl1pPr marL="469900" indent="-469900" algn="l" rtl="0" eaLnBrk="0" fontAlgn="base" hangingPunct="0">
        <a:spcBef>
          <a:spcPct val="0"/>
        </a:spcBef>
        <a:spcAft>
          <a:spcPct val="30000"/>
        </a:spcAft>
        <a:buClr>
          <a:schemeClr val="accent2"/>
        </a:buClr>
        <a:buSzPct val="70000"/>
        <a:buFont typeface="Wingdings" pitchFamily="2" charset="2"/>
        <a:buChar char="n"/>
        <a:defRPr sz="3000" b="1">
          <a:solidFill>
            <a:schemeClr val="tx1"/>
          </a:solidFill>
          <a:latin typeface="+mn-lt"/>
          <a:ea typeface="+mn-ea"/>
          <a:cs typeface="楷体_GB2312"/>
        </a:defRPr>
      </a:lvl1pPr>
      <a:lvl2pPr marL="908050" indent="-436563" algn="l" rtl="0" eaLnBrk="0" fontAlgn="base" hangingPunct="0">
        <a:spcBef>
          <a:spcPct val="0"/>
        </a:spcBef>
        <a:spcAft>
          <a:spcPct val="30000"/>
        </a:spcAft>
        <a:buClr>
          <a:schemeClr val="accent2"/>
        </a:buClr>
        <a:buSzPct val="70000"/>
        <a:buFont typeface="Wingdings" pitchFamily="2" charset="2"/>
        <a:buChar char="n"/>
        <a:defRPr sz="2800" b="1">
          <a:solidFill>
            <a:schemeClr val="tx1"/>
          </a:solidFill>
          <a:latin typeface="+mn-lt"/>
          <a:ea typeface="+mn-ea"/>
          <a:cs typeface="楷体_GB2312"/>
        </a:defRPr>
      </a:lvl2pPr>
      <a:lvl3pPr marL="1304925" indent="-395288" algn="l" rtl="0" eaLnBrk="0" fontAlgn="base" hangingPunct="0">
        <a:spcBef>
          <a:spcPct val="0"/>
        </a:spcBef>
        <a:spcAft>
          <a:spcPct val="30000"/>
        </a:spcAft>
        <a:buClr>
          <a:schemeClr val="accent2"/>
        </a:buClr>
        <a:buSzPct val="75000"/>
        <a:buFont typeface="Wingdings" pitchFamily="2" charset="2"/>
        <a:buChar char="o"/>
        <a:defRPr sz="2300" b="1">
          <a:solidFill>
            <a:schemeClr val="tx1"/>
          </a:solidFill>
          <a:latin typeface="+mn-lt"/>
          <a:ea typeface="+mn-ea"/>
          <a:cs typeface="楷体_GB2312"/>
        </a:defRPr>
      </a:lvl3pPr>
      <a:lvl4pPr marL="1693863" indent="-387350" algn="l" rtl="0" eaLnBrk="0" fontAlgn="base" hangingPunct="0">
        <a:spcBef>
          <a:spcPct val="0"/>
        </a:spcBef>
        <a:spcAft>
          <a:spcPct val="30000"/>
        </a:spcAft>
        <a:buClr>
          <a:schemeClr val="accent2"/>
        </a:buClr>
        <a:buSzPct val="70000"/>
        <a:buFont typeface="Wingdings" pitchFamily="2" charset="2"/>
        <a:buChar char="n"/>
        <a:defRPr sz="2000" b="1">
          <a:solidFill>
            <a:schemeClr val="tx1"/>
          </a:solidFill>
          <a:latin typeface="+mn-lt"/>
          <a:ea typeface="+mn-ea"/>
          <a:cs typeface="楷体_GB2312"/>
        </a:defRPr>
      </a:lvl4pPr>
      <a:lvl5pPr marL="2093913" indent="-398463" algn="l" rtl="0" eaLnBrk="0" fontAlgn="base" hangingPunct="0">
        <a:spcBef>
          <a:spcPct val="0"/>
        </a:spcBef>
        <a:spcAft>
          <a:spcPct val="30000"/>
        </a:spcAft>
        <a:buClr>
          <a:schemeClr val="accent2"/>
        </a:buClr>
        <a:buFont typeface="Wingdings" pitchFamily="2" charset="2"/>
        <a:buChar char="§"/>
        <a:defRPr sz="2000" b="1">
          <a:solidFill>
            <a:schemeClr val="tx1"/>
          </a:solidFill>
          <a:latin typeface="+mn-lt"/>
          <a:ea typeface="+mn-ea"/>
          <a:cs typeface="楷体_GB2312"/>
        </a:defRPr>
      </a:lvl5pPr>
      <a:lvl6pPr marL="25511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package" Target="../embeddings/Microsoft_Word___1.docx"/><Relationship Id="rId5"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emf"/><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259632" y="473075"/>
            <a:ext cx="66479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smtClean="0">
                <a:latin typeface="黑体" pitchFamily="49" charset="-122"/>
                <a:ea typeface="黑体" pitchFamily="49" charset="-122"/>
              </a:rPr>
              <a:t>科技部</a:t>
            </a:r>
            <a:r>
              <a:rPr lang="zh-CN" altLang="zh-CN" sz="2400" dirty="0" smtClean="0">
                <a:latin typeface="黑体" pitchFamily="49" charset="-122"/>
                <a:ea typeface="黑体" pitchFamily="49" charset="-122"/>
              </a:rPr>
              <a:t>2</a:t>
            </a:r>
            <a:r>
              <a:rPr lang="en-US" altLang="zh-CN" sz="2400" dirty="0" smtClean="0">
                <a:latin typeface="黑体" pitchFamily="49" charset="-122"/>
                <a:ea typeface="黑体" pitchFamily="49" charset="-122"/>
              </a:rPr>
              <a:t>1</a:t>
            </a:r>
            <a:r>
              <a:rPr lang="zh-CN" altLang="en-US" sz="2400" dirty="0" smtClean="0">
                <a:latin typeface="黑体" pitchFamily="49" charset="-122"/>
                <a:ea typeface="黑体" pitchFamily="49" charset="-122"/>
              </a:rPr>
              <a:t>世纪议程管理中心创新方法专项申请书</a:t>
            </a:r>
            <a:endParaRPr lang="en-US" altLang="zh-CN" sz="2400" dirty="0">
              <a:latin typeface="黑体" pitchFamily="49" charset="-122"/>
              <a:ea typeface="黑体" pitchFamily="49" charset="-122"/>
            </a:endParaRPr>
          </a:p>
        </p:txBody>
      </p:sp>
      <p:sp>
        <p:nvSpPr>
          <p:cNvPr id="98311" name="Rectangle 7"/>
          <p:cNvSpPr>
            <a:spLocks noChangeArrowheads="1"/>
          </p:cNvSpPr>
          <p:nvPr/>
        </p:nvSpPr>
        <p:spPr bwMode="auto">
          <a:xfrm>
            <a:off x="468313" y="1844675"/>
            <a:ext cx="8208962" cy="1446550"/>
          </a:xfrm>
          <a:prstGeom prst="rect">
            <a:avLst/>
          </a:prstGeom>
          <a:noFill/>
          <a:ln w="9525" algn="ctr">
            <a:noFill/>
            <a:miter lim="800000"/>
            <a:headEnd/>
            <a:tailEnd/>
          </a:ln>
          <a:effectLst/>
        </p:spPr>
        <p:txBody>
          <a:bodyPr>
            <a:spAutoFit/>
          </a:bodyPr>
          <a:lstStyle/>
          <a:p>
            <a:pPr algn="ctr"/>
            <a:r>
              <a:rPr kumimoji="0" lang="zh-CN" altLang="zh-CN" sz="4400" dirty="0" smtClean="0">
                <a:solidFill>
                  <a:srgbClr val="C00000"/>
                </a:solidFill>
                <a:effectLst>
                  <a:outerShdw blurRad="38100" dist="38100" dir="2700000" algn="tl">
                    <a:srgbClr val="C0C0C0"/>
                  </a:outerShdw>
                </a:effectLst>
                <a:ea typeface="黑体" pitchFamily="2" charset="-122"/>
              </a:rPr>
              <a:t>“</a:t>
            </a:r>
            <a:r>
              <a:rPr kumimoji="0" lang="zh-CN" altLang="zh-CN" sz="4400" dirty="0">
                <a:solidFill>
                  <a:srgbClr val="C00000"/>
                </a:solidFill>
                <a:effectLst>
                  <a:outerShdw blurRad="38100" dist="38100" dir="2700000" algn="tl">
                    <a:srgbClr val="C0C0C0"/>
                  </a:outerShdw>
                </a:effectLst>
                <a:ea typeface="黑体" pitchFamily="2" charset="-122"/>
              </a:rPr>
              <a:t>三位一体”、“三创融合</a:t>
            </a:r>
            <a:r>
              <a:rPr kumimoji="0" lang="zh-CN" altLang="zh-CN" sz="4400" dirty="0" smtClean="0">
                <a:solidFill>
                  <a:srgbClr val="C00000"/>
                </a:solidFill>
                <a:effectLst>
                  <a:outerShdw blurRad="38100" dist="38100" dir="2700000" algn="tl">
                    <a:srgbClr val="C0C0C0"/>
                  </a:outerShdw>
                </a:effectLst>
                <a:ea typeface="黑体" pitchFamily="2" charset="-122"/>
              </a:rPr>
              <a:t>”</a:t>
            </a:r>
            <a:endParaRPr kumimoji="0" lang="en-US" altLang="zh-CN" sz="4400" dirty="0" smtClean="0">
              <a:solidFill>
                <a:srgbClr val="C00000"/>
              </a:solidFill>
              <a:effectLst>
                <a:outerShdw blurRad="38100" dist="38100" dir="2700000" algn="tl">
                  <a:srgbClr val="C0C0C0"/>
                </a:outerShdw>
              </a:effectLst>
              <a:ea typeface="黑体" pitchFamily="2" charset="-122"/>
            </a:endParaRPr>
          </a:p>
          <a:p>
            <a:pPr algn="ctr"/>
            <a:r>
              <a:rPr kumimoji="0" lang="en-US" altLang="zh-CN" sz="4400" dirty="0">
                <a:solidFill>
                  <a:srgbClr val="C00000"/>
                </a:solidFill>
                <a:effectLst>
                  <a:outerShdw blurRad="38100" dist="38100" dir="2700000" algn="tl">
                    <a:srgbClr val="C0C0C0"/>
                  </a:outerShdw>
                </a:effectLst>
                <a:ea typeface="黑体" pitchFamily="2" charset="-122"/>
              </a:rPr>
              <a:t> </a:t>
            </a:r>
            <a:r>
              <a:rPr kumimoji="0" lang="en-US" altLang="zh-CN" sz="4400" dirty="0" smtClean="0">
                <a:solidFill>
                  <a:srgbClr val="C00000"/>
                </a:solidFill>
                <a:effectLst>
                  <a:outerShdw blurRad="38100" dist="38100" dir="2700000" algn="tl">
                    <a:srgbClr val="C0C0C0"/>
                  </a:outerShdw>
                </a:effectLst>
                <a:ea typeface="黑体" pitchFamily="2" charset="-122"/>
              </a:rPr>
              <a:t>  </a:t>
            </a:r>
            <a:r>
              <a:rPr kumimoji="0" lang="zh-CN" altLang="zh-CN" sz="4400" dirty="0" smtClean="0">
                <a:solidFill>
                  <a:srgbClr val="C00000"/>
                </a:solidFill>
                <a:effectLst>
                  <a:outerShdw blurRad="38100" dist="38100" dir="2700000" algn="tl">
                    <a:srgbClr val="C0C0C0"/>
                  </a:outerShdw>
                </a:effectLst>
                <a:ea typeface="黑体" pitchFamily="2" charset="-122"/>
              </a:rPr>
              <a:t>创新创业训练体系及示范</a:t>
            </a:r>
            <a:r>
              <a:rPr kumimoji="0" lang="en-US" altLang="zh-CN" sz="4400" dirty="0" smtClean="0">
                <a:solidFill>
                  <a:srgbClr val="C00000"/>
                </a:solidFill>
                <a:effectLst>
                  <a:outerShdw blurRad="38100" dist="38100" dir="2700000" algn="tl">
                    <a:srgbClr val="C0C0C0"/>
                  </a:outerShdw>
                </a:effectLst>
                <a:ea typeface="黑体" pitchFamily="2" charset="-122"/>
              </a:rPr>
              <a:t> </a:t>
            </a:r>
            <a:endParaRPr kumimoji="0" lang="zh-CN" altLang="en-US" sz="4400" dirty="0">
              <a:solidFill>
                <a:srgbClr val="C00000"/>
              </a:solidFill>
              <a:effectLst>
                <a:outerShdw blurRad="38100" dist="38100" dir="2700000" algn="tl">
                  <a:srgbClr val="C0C0C0"/>
                </a:outerShdw>
              </a:effectLst>
              <a:ea typeface="黑体" pitchFamily="2" charset="-122"/>
            </a:endParaRPr>
          </a:p>
        </p:txBody>
      </p:sp>
      <p:sp>
        <p:nvSpPr>
          <p:cNvPr id="14340" name="Line 11"/>
          <p:cNvSpPr>
            <a:spLocks noChangeShapeType="1"/>
          </p:cNvSpPr>
          <p:nvPr/>
        </p:nvSpPr>
        <p:spPr bwMode="auto">
          <a:xfrm flipH="1">
            <a:off x="611188" y="1196975"/>
            <a:ext cx="6769100" cy="0"/>
          </a:xfrm>
          <a:prstGeom prst="line">
            <a:avLst/>
          </a:prstGeom>
          <a:noFill/>
          <a:ln w="9525">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Rectangle 8"/>
          <p:cNvSpPr>
            <a:spLocks noChangeArrowheads="1"/>
          </p:cNvSpPr>
          <p:nvPr/>
        </p:nvSpPr>
        <p:spPr bwMode="auto">
          <a:xfrm>
            <a:off x="2699792" y="3501007"/>
            <a:ext cx="5760640" cy="311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nSpc>
                <a:spcPct val="150000"/>
              </a:lnSpc>
            </a:pPr>
            <a:r>
              <a:rPr lang="zh-CN" altLang="en-US" sz="2200" dirty="0" smtClean="0">
                <a:latin typeface="黑体" pitchFamily="49" charset="-122"/>
                <a:ea typeface="黑体" pitchFamily="49" charset="-122"/>
              </a:rPr>
              <a:t>杨 斌</a:t>
            </a:r>
            <a:endParaRPr lang="en-US" altLang="zh-CN" sz="2200" dirty="0">
              <a:latin typeface="黑体" pitchFamily="49" charset="-122"/>
              <a:ea typeface="黑体" pitchFamily="49" charset="-122"/>
            </a:endParaRPr>
          </a:p>
          <a:p>
            <a:pPr>
              <a:lnSpc>
                <a:spcPct val="150000"/>
              </a:lnSpc>
            </a:pPr>
            <a:r>
              <a:rPr lang="zh-CN" altLang="en-US" sz="2200" dirty="0" smtClean="0">
                <a:latin typeface="黑体" pitchFamily="49" charset="-122"/>
                <a:ea typeface="黑体" pitchFamily="49" charset="-122"/>
              </a:rPr>
              <a:t>清 华 大 学</a:t>
            </a:r>
            <a:endParaRPr lang="en-US" altLang="zh-CN" sz="2200" dirty="0" smtClean="0">
              <a:latin typeface="黑体" pitchFamily="49" charset="-122"/>
              <a:ea typeface="黑体" pitchFamily="49" charset="-122"/>
            </a:endParaRPr>
          </a:p>
          <a:p>
            <a:pPr>
              <a:lnSpc>
                <a:spcPct val="150000"/>
              </a:lnSpc>
            </a:pPr>
            <a:r>
              <a:rPr lang="zh-CN" altLang="en-US" sz="2200" dirty="0" smtClean="0">
                <a:latin typeface="黑体" pitchFamily="49" charset="-122"/>
                <a:ea typeface="黑体" pitchFamily="49" charset="-122"/>
              </a:rPr>
              <a:t>西安交通大学、重庆大学、华南理工大学、天津大学、浙江大学、北京工业大学、北京科技大学、北京邮电大学、郑州大学、杭州师范大学</a:t>
            </a:r>
            <a:endParaRPr lang="zh-CN" altLang="en-US" sz="2200" dirty="0">
              <a:latin typeface="黑体" pitchFamily="49" charset="-122"/>
              <a:ea typeface="黑体" pitchFamily="49" charset="-122"/>
            </a:endParaRPr>
          </a:p>
        </p:txBody>
      </p:sp>
      <p:sp>
        <p:nvSpPr>
          <p:cNvPr id="3" name="文本框 2"/>
          <p:cNvSpPr txBox="1"/>
          <p:nvPr/>
        </p:nvSpPr>
        <p:spPr>
          <a:xfrm>
            <a:off x="827584" y="3501007"/>
            <a:ext cx="1799431" cy="1615827"/>
          </a:xfrm>
          <a:prstGeom prst="rect">
            <a:avLst/>
          </a:prstGeom>
          <a:noFill/>
        </p:spPr>
        <p:txBody>
          <a:bodyPr wrap="square" rtlCol="0">
            <a:spAutoFit/>
          </a:bodyPr>
          <a:lstStyle/>
          <a:p>
            <a:pPr algn="r">
              <a:lnSpc>
                <a:spcPct val="150000"/>
              </a:lnSpc>
            </a:pPr>
            <a:r>
              <a:rPr lang="zh-CN" altLang="en-US" sz="2200" dirty="0">
                <a:latin typeface="黑体" pitchFamily="49" charset="-122"/>
                <a:ea typeface="黑体" pitchFamily="49" charset="-122"/>
              </a:rPr>
              <a:t> 负 责 人</a:t>
            </a:r>
            <a:r>
              <a:rPr lang="zh-CN" altLang="en-US" sz="2200" dirty="0" smtClean="0">
                <a:latin typeface="黑体" pitchFamily="49" charset="-122"/>
                <a:ea typeface="黑体" pitchFamily="49" charset="-122"/>
              </a:rPr>
              <a:t>：</a:t>
            </a:r>
            <a:endParaRPr lang="en-US" altLang="zh-CN" sz="2200" dirty="0" smtClean="0">
              <a:latin typeface="黑体" pitchFamily="49" charset="-122"/>
              <a:ea typeface="黑体" pitchFamily="49" charset="-122"/>
            </a:endParaRPr>
          </a:p>
          <a:p>
            <a:pPr algn="r">
              <a:lnSpc>
                <a:spcPct val="150000"/>
              </a:lnSpc>
            </a:pPr>
            <a:r>
              <a:rPr lang="zh-CN" altLang="en-US" sz="2200" dirty="0">
                <a:latin typeface="黑体" pitchFamily="49" charset="-122"/>
                <a:ea typeface="黑体" pitchFamily="49" charset="-122"/>
              </a:rPr>
              <a:t>承担单位</a:t>
            </a:r>
            <a:r>
              <a:rPr lang="zh-CN" altLang="en-US" sz="2200" dirty="0" smtClean="0">
                <a:latin typeface="黑体" pitchFamily="49" charset="-122"/>
                <a:ea typeface="黑体" pitchFamily="49" charset="-122"/>
              </a:rPr>
              <a:t>：</a:t>
            </a:r>
            <a:endParaRPr lang="en-US" altLang="zh-CN" sz="2200" dirty="0" smtClean="0">
              <a:latin typeface="黑体" pitchFamily="49" charset="-122"/>
              <a:ea typeface="黑体" pitchFamily="49" charset="-122"/>
            </a:endParaRPr>
          </a:p>
          <a:p>
            <a:pPr algn="r">
              <a:lnSpc>
                <a:spcPct val="150000"/>
              </a:lnSpc>
            </a:pPr>
            <a:r>
              <a:rPr lang="zh-CN" altLang="en-US" sz="2200" dirty="0">
                <a:latin typeface="黑体" pitchFamily="49" charset="-122"/>
                <a:ea typeface="黑体" pitchFamily="49" charset="-122"/>
              </a:rPr>
              <a:t>参与单位：</a:t>
            </a:r>
            <a:r>
              <a:rPr lang="zh-CN" altLang="en-US" sz="2200" dirty="0" smtClean="0">
                <a:latin typeface="黑体" pitchFamily="49" charset="-122"/>
                <a:ea typeface="黑体" pitchFamily="49" charset="-122"/>
              </a:rPr>
              <a:t> </a:t>
            </a:r>
            <a:endParaRPr lang="zh-CN" altLang="en-US" sz="2200" dirty="0"/>
          </a:p>
        </p:txBody>
      </p:sp>
    </p:spTree>
    <p:extLst>
      <p:ext uri="{BB962C8B-B14F-4D97-AF65-F5344CB8AC3E}">
        <p14:creationId xmlns:p14="http://schemas.microsoft.com/office/powerpoint/2010/main" val="33347620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539750" y="115888"/>
            <a:ext cx="8208963" cy="892175"/>
          </a:xfrm>
        </p:spPr>
        <p:txBody>
          <a:bodyPr/>
          <a:lstStyle/>
          <a:p>
            <a:pPr eaLnBrk="1" hangingPunct="1"/>
            <a:r>
              <a:rPr lang="en-US" altLang="zh-CN" sz="3200" dirty="0" smtClean="0">
                <a:ea typeface="黑体" pitchFamily="49" charset="-122"/>
              </a:rPr>
              <a:t>2.1 </a:t>
            </a:r>
            <a:r>
              <a:rPr lang="zh-CN" altLang="en-US" sz="3200" dirty="0" smtClean="0">
                <a:ea typeface="黑体" pitchFamily="49" charset="-122"/>
              </a:rPr>
              <a:t>研究与应用目标</a:t>
            </a:r>
            <a:endParaRPr lang="zh-CN" dirty="0" smtClean="0">
              <a:latin typeface="黑体" pitchFamily="49" charset="-122"/>
              <a:ea typeface="黑体" pitchFamily="49" charset="-122"/>
            </a:endParaRPr>
          </a:p>
        </p:txBody>
      </p:sp>
      <p:sp>
        <p:nvSpPr>
          <p:cNvPr id="24581" name="灯片编号占位符 9"/>
          <p:cNvSpPr txBox="1">
            <a:spLocks noGrp="1"/>
          </p:cNvSpPr>
          <p:nvPr/>
        </p:nvSpPr>
        <p:spPr bwMode="auto">
          <a:xfrm>
            <a:off x="7000875" y="6453188"/>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r" eaLnBrk="1" hangingPunct="1"/>
            <a:fld id="{0ECE3887-C8AC-4F07-8C00-043E1D69DED4}" type="slidenum">
              <a:rPr kumimoji="0" lang="zh-CN" altLang="en-US" sz="1200" b="0">
                <a:latin typeface="Verdana" pitchFamily="34" charset="0"/>
              </a:rPr>
              <a:pPr algn="r" eaLnBrk="1" hangingPunct="1"/>
              <a:t>10</a:t>
            </a:fld>
            <a:endParaRPr kumimoji="0" lang="en-US" altLang="zh-CN" sz="1200" b="0">
              <a:latin typeface="Verdana" pitchFamily="34" charset="0"/>
            </a:endParaRPr>
          </a:p>
        </p:txBody>
      </p:sp>
      <p:pic>
        <p:nvPicPr>
          <p:cNvPr id="31" name="图片 30"/>
          <p:cNvPicPr/>
          <p:nvPr/>
        </p:nvPicPr>
        <p:blipFill>
          <a:blip r:embed="rId3">
            <a:extLst>
              <a:ext uri="{28A0092B-C50C-407E-A947-70E740481C1C}">
                <a14:useLocalDpi xmlns:a14="http://schemas.microsoft.com/office/drawing/2010/main" val="0"/>
              </a:ext>
            </a:extLst>
          </a:blip>
          <a:srcRect/>
          <a:stretch>
            <a:fillRect/>
          </a:stretch>
        </p:blipFill>
        <p:spPr bwMode="auto">
          <a:xfrm>
            <a:off x="1659265" y="2060848"/>
            <a:ext cx="6081087" cy="4039900"/>
          </a:xfrm>
          <a:prstGeom prst="rect">
            <a:avLst/>
          </a:prstGeom>
          <a:noFill/>
          <a:ln>
            <a:noFill/>
          </a:ln>
        </p:spPr>
      </p:pic>
      <p:sp>
        <p:nvSpPr>
          <p:cNvPr id="32" name="矩形 31"/>
          <p:cNvSpPr/>
          <p:nvPr/>
        </p:nvSpPr>
        <p:spPr>
          <a:xfrm>
            <a:off x="1331640" y="1340768"/>
            <a:ext cx="6609522" cy="533455"/>
          </a:xfrm>
          <a:prstGeom prst="rect">
            <a:avLst/>
          </a:prstGeom>
          <a:solidFill>
            <a:srgbClr val="C00000"/>
          </a:solidFill>
          <a:ln w="12700" cap="flat" cmpd="sng" algn="ctr">
            <a:noFill/>
            <a:prstDash val="solid"/>
            <a:miter lim="800000"/>
          </a:ln>
          <a:effectLst/>
        </p:spPr>
        <p:txBody>
          <a:bodyPr rtlCol="0" anchor="t"/>
          <a:lstStyle/>
          <a:p>
            <a:pPr algn="ctr" fontAlgn="auto">
              <a:spcBef>
                <a:spcPts val="0"/>
              </a:spcBef>
              <a:spcAft>
                <a:spcPts val="0"/>
              </a:spcAft>
              <a:defRPr/>
            </a:pPr>
            <a:r>
              <a:rPr kumimoji="0" lang="zh-CN" altLang="en-US" sz="2800" kern="0" dirty="0" smtClean="0">
                <a:solidFill>
                  <a:schemeClr val="bg1"/>
                </a:solidFill>
                <a:latin typeface="Arial"/>
                <a:ea typeface="微软雅黑"/>
                <a:cs typeface="+mn-ea"/>
                <a:sym typeface="+mn-lt"/>
              </a:rPr>
              <a:t>三位一体、三创融合、本研协同</a:t>
            </a:r>
            <a:endParaRPr kumimoji="0" lang="zh-CN" altLang="en-US" sz="2800" kern="0" dirty="0">
              <a:solidFill>
                <a:schemeClr val="bg1"/>
              </a:solidFill>
              <a:latin typeface="Arial"/>
              <a:ea typeface="微软雅黑"/>
              <a:cs typeface="+mn-ea"/>
              <a:sym typeface="+mn-lt"/>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8" name="灯片编号占位符 9"/>
          <p:cNvSpPr txBox="1">
            <a:spLocks noGrp="1"/>
          </p:cNvSpPr>
          <p:nvPr/>
        </p:nvSpPr>
        <p:spPr bwMode="auto">
          <a:xfrm>
            <a:off x="7000875" y="6453188"/>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r" eaLnBrk="1" hangingPunct="1"/>
            <a:fld id="{23D834A6-57CA-417D-9800-30D562657451}" type="slidenum">
              <a:rPr kumimoji="0" lang="zh-CN" altLang="en-US" sz="1200" b="0">
                <a:latin typeface="Verdana" pitchFamily="34" charset="0"/>
              </a:rPr>
              <a:pPr algn="r" eaLnBrk="1" hangingPunct="1"/>
              <a:t>11</a:t>
            </a:fld>
            <a:endParaRPr kumimoji="0" lang="en-US" altLang="zh-CN" sz="1200" b="0">
              <a:latin typeface="Verdana" pitchFamily="34" charset="0"/>
            </a:endParaRPr>
          </a:p>
        </p:txBody>
      </p:sp>
      <p:sp>
        <p:nvSpPr>
          <p:cNvPr id="21" name="Rectangle 2"/>
          <p:cNvSpPr txBox="1">
            <a:spLocks noChangeArrowheads="1"/>
          </p:cNvSpPr>
          <p:nvPr/>
        </p:nvSpPr>
        <p:spPr bwMode="auto">
          <a:xfrm>
            <a:off x="550862" y="115888"/>
            <a:ext cx="86042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defRPr/>
            </a:pPr>
            <a:r>
              <a:rPr lang="en-US" altLang="zh-CN" dirty="0">
                <a:ea typeface="黑体" pitchFamily="49" charset="-122"/>
              </a:rPr>
              <a:t>2.1 </a:t>
            </a:r>
            <a:r>
              <a:rPr lang="zh-CN" altLang="en-US" dirty="0">
                <a:ea typeface="黑体" pitchFamily="49" charset="-122"/>
              </a:rPr>
              <a:t>研究与应用目标</a:t>
            </a:r>
            <a:endParaRPr lang="zh-CN" altLang="zh-CN" dirty="0">
              <a:solidFill>
                <a:schemeClr val="tx2"/>
              </a:solidFill>
              <a:latin typeface="黑体" pitchFamily="49" charset="-122"/>
              <a:ea typeface="黑体" pitchFamily="49" charset="-122"/>
            </a:endParaRPr>
          </a:p>
        </p:txBody>
      </p:sp>
      <p:sp>
        <p:nvSpPr>
          <p:cNvPr id="41" name="矩形 40"/>
          <p:cNvSpPr/>
          <p:nvPr/>
        </p:nvSpPr>
        <p:spPr>
          <a:xfrm>
            <a:off x="4121790" y="1844743"/>
            <a:ext cx="1349445" cy="577079"/>
          </a:xfrm>
          <a:prstGeom prst="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i="0" u="none" strike="noStrike" kern="0" cap="none" spc="0" normalizeH="0" baseline="0" noProof="0" dirty="0">
              <a:ln>
                <a:noFill/>
              </a:ln>
              <a:effectLst/>
              <a:uLnTx/>
              <a:uFillTx/>
              <a:latin typeface="Arial"/>
              <a:ea typeface="微软雅黑"/>
              <a:cs typeface="+mn-ea"/>
              <a:sym typeface="+mn-lt"/>
            </a:endParaRPr>
          </a:p>
        </p:txBody>
      </p:sp>
      <p:sp>
        <p:nvSpPr>
          <p:cNvPr id="70" name="矩形 69"/>
          <p:cNvSpPr/>
          <p:nvPr/>
        </p:nvSpPr>
        <p:spPr>
          <a:xfrm>
            <a:off x="550862" y="1311369"/>
            <a:ext cx="8197602" cy="533455"/>
          </a:xfrm>
          <a:prstGeom prst="rect">
            <a:avLst/>
          </a:prstGeom>
          <a:noFill/>
          <a:ln w="12700" cap="flat" cmpd="sng" algn="ctr">
            <a:noFill/>
            <a:prstDash val="solid"/>
            <a:miter lim="800000"/>
          </a:ln>
          <a:effectLst/>
        </p:spPr>
        <p:txBody>
          <a:bodyPr rtlCol="0" anchor="t"/>
          <a:lstStyle/>
          <a:p>
            <a:pPr algn="ctr" fontAlgn="auto">
              <a:spcBef>
                <a:spcPts val="0"/>
              </a:spcBef>
              <a:spcAft>
                <a:spcPts val="0"/>
              </a:spcAft>
              <a:defRPr/>
            </a:pPr>
            <a:r>
              <a:rPr kumimoji="0" lang="en-US" altLang="zh-CN" sz="2800" kern="0" noProof="0" dirty="0" smtClean="0">
                <a:latin typeface="Arial"/>
                <a:ea typeface="微软雅黑"/>
                <a:cs typeface="+mn-ea"/>
                <a:sym typeface="+mn-lt"/>
              </a:rPr>
              <a:t>OBE (Outcome</a:t>
            </a:r>
            <a:r>
              <a:rPr kumimoji="0" lang="en-US" altLang="zh-CN" sz="2800" kern="0" noProof="0" dirty="0" smtClean="0">
                <a:latin typeface="Arial"/>
                <a:ea typeface="微软雅黑"/>
                <a:cs typeface="+mn-ea"/>
                <a:sym typeface="+mn-lt"/>
              </a:rPr>
              <a:t>-</a:t>
            </a:r>
            <a:r>
              <a:rPr kumimoji="0" lang="en-US" altLang="zh-CN" sz="2800" kern="0" noProof="0" dirty="0" smtClean="0">
                <a:latin typeface="Arial"/>
                <a:ea typeface="微软雅黑"/>
                <a:cs typeface="+mn-ea"/>
                <a:sym typeface="+mn-lt"/>
              </a:rPr>
              <a:t>B</a:t>
            </a:r>
            <a:r>
              <a:rPr kumimoji="0" lang="en-US" altLang="zh-CN" sz="2800" kern="0" noProof="0" dirty="0" smtClean="0">
                <a:latin typeface="Arial"/>
                <a:ea typeface="微软雅黑"/>
                <a:cs typeface="+mn-ea"/>
                <a:sym typeface="+mn-lt"/>
              </a:rPr>
              <a:t>ased </a:t>
            </a:r>
            <a:r>
              <a:rPr kumimoji="0" lang="en-US" altLang="zh-CN" sz="2800" kern="0" noProof="0" dirty="0" smtClean="0">
                <a:latin typeface="Arial"/>
                <a:ea typeface="微软雅黑"/>
                <a:cs typeface="+mn-ea"/>
                <a:sym typeface="+mn-lt"/>
              </a:rPr>
              <a:t>Education) </a:t>
            </a:r>
            <a:r>
              <a:rPr kumimoji="0" lang="zh-CN" altLang="en-US" sz="2800" kern="0" noProof="0" dirty="0" smtClean="0">
                <a:latin typeface="Arial"/>
                <a:ea typeface="微软雅黑"/>
                <a:cs typeface="+mn-ea"/>
                <a:sym typeface="+mn-lt"/>
              </a:rPr>
              <a:t>理论</a:t>
            </a:r>
            <a:r>
              <a:rPr kumimoji="0" lang="zh-CN" altLang="en-US" sz="2800" i="0" u="none" strike="noStrike" kern="0" cap="none" spc="0" normalizeH="0" baseline="0" noProof="0" dirty="0" smtClean="0">
                <a:ln>
                  <a:noFill/>
                </a:ln>
                <a:effectLst/>
                <a:uLnTx/>
                <a:uFillTx/>
                <a:latin typeface="Arial"/>
                <a:ea typeface="微软雅黑"/>
                <a:cs typeface="+mn-ea"/>
                <a:sym typeface="+mn-lt"/>
              </a:rPr>
              <a:t>体系架构</a:t>
            </a:r>
            <a:endParaRPr kumimoji="0" lang="zh-CN" altLang="en-US" sz="2800" i="0" u="none" strike="noStrike" kern="0" cap="none" spc="0" normalizeH="0" baseline="0" noProof="0" dirty="0">
              <a:ln>
                <a:noFill/>
              </a:ln>
              <a:effectLst/>
              <a:uLnTx/>
              <a:uFillTx/>
              <a:latin typeface="Arial"/>
              <a:ea typeface="微软雅黑"/>
              <a:cs typeface="+mn-ea"/>
              <a:sym typeface="+mn-lt"/>
            </a:endParaRPr>
          </a:p>
        </p:txBody>
      </p:sp>
      <p:grpSp>
        <p:nvGrpSpPr>
          <p:cNvPr id="8" name="组 7"/>
          <p:cNvGrpSpPr/>
          <p:nvPr/>
        </p:nvGrpSpPr>
        <p:grpSpPr>
          <a:xfrm>
            <a:off x="683568" y="2132856"/>
            <a:ext cx="7704856" cy="3888432"/>
            <a:chOff x="323528" y="1484784"/>
            <a:chExt cx="8568952" cy="4536504"/>
          </a:xfrm>
        </p:grpSpPr>
        <p:sp>
          <p:nvSpPr>
            <p:cNvPr id="9" name="矩形 8"/>
            <p:cNvSpPr/>
            <p:nvPr/>
          </p:nvSpPr>
          <p:spPr bwMode="auto">
            <a:xfrm>
              <a:off x="323528" y="2852936"/>
              <a:ext cx="1296144" cy="151216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dirty="0" smtClean="0">
                  <a:latin typeface="华文楷体"/>
                  <a:ea typeface="华文楷体"/>
                  <a:cs typeface="华文楷体"/>
                </a:rPr>
                <a:t>教育的愿景与任务</a:t>
              </a:r>
              <a:endParaRPr kumimoji="1" lang="zh-CN" altLang="en-US" sz="2800" b="1" i="0" u="none" strike="noStrike" cap="none" normalizeH="0" baseline="0" dirty="0" smtClean="0">
                <a:ln>
                  <a:noFill/>
                </a:ln>
                <a:solidFill>
                  <a:schemeClr val="tx1"/>
                </a:solidFill>
                <a:effectLst/>
                <a:latin typeface="华文楷体"/>
                <a:ea typeface="华文楷体"/>
                <a:cs typeface="华文楷体"/>
              </a:endParaRPr>
            </a:p>
          </p:txBody>
        </p:sp>
        <p:sp>
          <p:nvSpPr>
            <p:cNvPr id="10" name="矩形 9"/>
            <p:cNvSpPr/>
            <p:nvPr/>
          </p:nvSpPr>
          <p:spPr bwMode="auto">
            <a:xfrm>
              <a:off x="1979712" y="2852936"/>
              <a:ext cx="1296144" cy="15121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华文楷体"/>
                  <a:ea typeface="华文楷体"/>
                  <a:cs typeface="华文楷体"/>
                </a:rPr>
                <a:t>项目</a:t>
              </a:r>
              <a:endParaRPr kumimoji="1" lang="en-US" altLang="zh-CN" sz="2400" b="1" i="0" u="none" strike="noStrike" cap="none" normalizeH="0" baseline="0" dirty="0" smtClean="0">
                <a:ln>
                  <a:noFill/>
                </a:ln>
                <a:solidFill>
                  <a:schemeClr val="tx1"/>
                </a:solidFill>
                <a:effectLst/>
                <a:latin typeface="华文楷体"/>
                <a:ea typeface="华文楷体"/>
                <a:cs typeface="华文楷体"/>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华文楷体"/>
                  <a:ea typeface="华文楷体"/>
                  <a:cs typeface="华文楷体"/>
                </a:rPr>
                <a:t>目标</a:t>
              </a:r>
            </a:p>
          </p:txBody>
        </p:sp>
        <p:sp>
          <p:nvSpPr>
            <p:cNvPr id="11" name="矩形 10"/>
            <p:cNvSpPr/>
            <p:nvPr/>
          </p:nvSpPr>
          <p:spPr bwMode="auto">
            <a:xfrm>
              <a:off x="3707904" y="2852936"/>
              <a:ext cx="1296144" cy="15121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华文楷体"/>
                  <a:ea typeface="华文楷体"/>
                  <a:cs typeface="华文楷体"/>
                </a:rPr>
                <a:t>项目</a:t>
              </a:r>
            </a:p>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华文楷体"/>
                  <a:ea typeface="华文楷体"/>
                  <a:cs typeface="华文楷体"/>
                </a:rPr>
                <a:t>产出</a:t>
              </a:r>
              <a:endParaRPr kumimoji="1" lang="en-US" altLang="zh-CN" sz="2400" b="1" i="0" u="none" strike="noStrike" cap="none" normalizeH="0" baseline="0" dirty="0" smtClean="0">
                <a:ln>
                  <a:noFill/>
                </a:ln>
                <a:solidFill>
                  <a:schemeClr val="tx1"/>
                </a:solidFill>
                <a:effectLst/>
                <a:latin typeface="华文楷体"/>
                <a:ea typeface="华文楷体"/>
                <a:cs typeface="华文楷体"/>
              </a:endParaRPr>
            </a:p>
          </p:txBody>
        </p:sp>
        <p:sp>
          <p:nvSpPr>
            <p:cNvPr id="12" name="矩形 11"/>
            <p:cNvSpPr/>
            <p:nvPr/>
          </p:nvSpPr>
          <p:spPr bwMode="auto">
            <a:xfrm>
              <a:off x="5328084" y="2852936"/>
              <a:ext cx="1296144" cy="15121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华文楷体"/>
                  <a:ea typeface="华文楷体"/>
                  <a:cs typeface="华文楷体"/>
                </a:rPr>
                <a:t>个体的学习产出</a:t>
              </a:r>
              <a:endParaRPr kumimoji="1" lang="en-US" altLang="zh-CN" sz="2400" b="1" i="0" u="none" strike="noStrike" cap="none" normalizeH="0" baseline="0" dirty="0" smtClean="0">
                <a:ln>
                  <a:noFill/>
                </a:ln>
                <a:solidFill>
                  <a:schemeClr val="tx1"/>
                </a:solidFill>
                <a:effectLst/>
                <a:latin typeface="华文楷体"/>
                <a:ea typeface="华文楷体"/>
                <a:cs typeface="华文楷体"/>
              </a:endParaRPr>
            </a:p>
          </p:txBody>
        </p:sp>
        <p:sp>
          <p:nvSpPr>
            <p:cNvPr id="13" name="圆角矩形 12"/>
            <p:cNvSpPr/>
            <p:nvPr/>
          </p:nvSpPr>
          <p:spPr bwMode="auto">
            <a:xfrm>
              <a:off x="2051720" y="1484784"/>
              <a:ext cx="1152128" cy="43204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800" dirty="0" smtClean="0"/>
                <a:t>评估</a:t>
              </a:r>
              <a:endPar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4" name="圆角矩形 13"/>
            <p:cNvSpPr/>
            <p:nvPr/>
          </p:nvSpPr>
          <p:spPr bwMode="auto">
            <a:xfrm>
              <a:off x="3815916" y="1844824"/>
              <a:ext cx="1080120" cy="43204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800" dirty="0" smtClean="0"/>
                <a:t>评估</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5" name="圆角矩形 14"/>
            <p:cNvSpPr/>
            <p:nvPr/>
          </p:nvSpPr>
          <p:spPr bwMode="auto">
            <a:xfrm>
              <a:off x="5436096" y="2204864"/>
              <a:ext cx="1080120" cy="43204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800" dirty="0" smtClean="0"/>
                <a:t>评估</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6" name="圆角矩形 15"/>
            <p:cNvSpPr/>
            <p:nvPr/>
          </p:nvSpPr>
          <p:spPr bwMode="auto">
            <a:xfrm>
              <a:off x="6948264" y="3212976"/>
              <a:ext cx="504056" cy="79208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分析</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7" name="圆角矩形 16"/>
            <p:cNvSpPr/>
            <p:nvPr/>
          </p:nvSpPr>
          <p:spPr bwMode="auto">
            <a:xfrm>
              <a:off x="7668344" y="3212976"/>
              <a:ext cx="504056" cy="79208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分析</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8" name="圆角矩形 17"/>
            <p:cNvSpPr/>
            <p:nvPr/>
          </p:nvSpPr>
          <p:spPr bwMode="auto">
            <a:xfrm>
              <a:off x="8388424" y="3212976"/>
              <a:ext cx="504056" cy="79208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分析</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9" name="圆角矩形 18"/>
            <p:cNvSpPr/>
            <p:nvPr/>
          </p:nvSpPr>
          <p:spPr bwMode="auto">
            <a:xfrm>
              <a:off x="5328084" y="4725144"/>
              <a:ext cx="1296144" cy="43204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持续改善</a:t>
              </a:r>
              <a:endPar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0" name="圆角矩形 19"/>
            <p:cNvSpPr/>
            <p:nvPr/>
          </p:nvSpPr>
          <p:spPr bwMode="auto">
            <a:xfrm>
              <a:off x="3707904" y="5157192"/>
              <a:ext cx="1296144" cy="43204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持续改善</a:t>
              </a:r>
              <a:endPar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2" name="圆角矩形 21"/>
            <p:cNvSpPr/>
            <p:nvPr/>
          </p:nvSpPr>
          <p:spPr bwMode="auto">
            <a:xfrm>
              <a:off x="1979712" y="5589240"/>
              <a:ext cx="1296144" cy="432048"/>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持续改善</a:t>
              </a:r>
              <a:endPar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3" name="右箭头 22"/>
            <p:cNvSpPr/>
            <p:nvPr/>
          </p:nvSpPr>
          <p:spPr bwMode="auto">
            <a:xfrm>
              <a:off x="1619672" y="3501008"/>
              <a:ext cx="360040" cy="216024"/>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左右箭头 23"/>
            <p:cNvSpPr/>
            <p:nvPr/>
          </p:nvSpPr>
          <p:spPr bwMode="auto">
            <a:xfrm>
              <a:off x="3275856" y="3501008"/>
              <a:ext cx="432048" cy="216024"/>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左右箭头 24"/>
            <p:cNvSpPr/>
            <p:nvPr/>
          </p:nvSpPr>
          <p:spPr bwMode="auto">
            <a:xfrm>
              <a:off x="4932040" y="3501008"/>
              <a:ext cx="432048" cy="216024"/>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6" name="直线箭头连接符 25"/>
            <p:cNvCxnSpPr>
              <a:stCxn id="10" idx="0"/>
              <a:endCxn id="13" idx="2"/>
            </p:cNvCxnSpPr>
            <p:nvPr/>
          </p:nvCxnSpPr>
          <p:spPr bwMode="auto">
            <a:xfrm flipV="1">
              <a:off x="2627784" y="1916832"/>
              <a:ext cx="0" cy="936104"/>
            </a:xfrm>
            <a:prstGeom prst="straightConnector1">
              <a:avLst/>
            </a:prstGeom>
            <a:noFill/>
            <a:ln w="28575" cap="flat" cmpd="sng" algn="ctr">
              <a:solidFill>
                <a:srgbClr val="000000"/>
              </a:solidFill>
              <a:prstDash val="solid"/>
              <a:miter lim="800000"/>
              <a:headEnd type="none" w="med" len="med"/>
              <a:tailEnd type="triangle"/>
            </a:ln>
            <a:effectLst/>
          </p:spPr>
        </p:cxnSp>
        <p:cxnSp>
          <p:nvCxnSpPr>
            <p:cNvPr id="27" name="肘形连接符 26"/>
            <p:cNvCxnSpPr>
              <a:stCxn id="13" idx="3"/>
              <a:endCxn id="18" idx="0"/>
            </p:cNvCxnSpPr>
            <p:nvPr/>
          </p:nvCxnSpPr>
          <p:spPr bwMode="auto">
            <a:xfrm>
              <a:off x="3203848" y="1700808"/>
              <a:ext cx="5436604" cy="1512168"/>
            </a:xfrm>
            <a:prstGeom prst="bentConnector2">
              <a:avLst/>
            </a:prstGeom>
            <a:noFill/>
            <a:ln w="28575" cap="flat" cmpd="sng" algn="ctr">
              <a:solidFill>
                <a:srgbClr val="000000"/>
              </a:solidFill>
              <a:prstDash val="solid"/>
              <a:miter lim="800000"/>
              <a:headEnd type="none" w="med" len="med"/>
              <a:tailEnd type="triangle"/>
            </a:ln>
            <a:effectLst/>
          </p:spPr>
        </p:cxnSp>
        <p:cxnSp>
          <p:nvCxnSpPr>
            <p:cNvPr id="28" name="肘形连接符 27"/>
            <p:cNvCxnSpPr>
              <a:stCxn id="14" idx="3"/>
              <a:endCxn id="17" idx="0"/>
            </p:cNvCxnSpPr>
            <p:nvPr/>
          </p:nvCxnSpPr>
          <p:spPr bwMode="auto">
            <a:xfrm>
              <a:off x="4896036" y="2060848"/>
              <a:ext cx="3024336" cy="1152128"/>
            </a:xfrm>
            <a:prstGeom prst="bentConnector2">
              <a:avLst/>
            </a:prstGeom>
            <a:noFill/>
            <a:ln w="28575" cap="flat" cmpd="sng" algn="ctr">
              <a:solidFill>
                <a:srgbClr val="000000"/>
              </a:solidFill>
              <a:prstDash val="solid"/>
              <a:miter lim="800000"/>
              <a:headEnd type="none" w="med" len="med"/>
              <a:tailEnd type="triangle"/>
            </a:ln>
            <a:effectLst/>
          </p:spPr>
        </p:cxnSp>
        <p:cxnSp>
          <p:nvCxnSpPr>
            <p:cNvPr id="29" name="肘形连接符 28"/>
            <p:cNvCxnSpPr>
              <a:stCxn id="15" idx="3"/>
              <a:endCxn id="16" idx="0"/>
            </p:cNvCxnSpPr>
            <p:nvPr/>
          </p:nvCxnSpPr>
          <p:spPr bwMode="auto">
            <a:xfrm>
              <a:off x="6516216" y="2420888"/>
              <a:ext cx="684076" cy="792088"/>
            </a:xfrm>
            <a:prstGeom prst="bentConnector2">
              <a:avLst/>
            </a:prstGeom>
            <a:noFill/>
            <a:ln w="28575" cap="flat" cmpd="sng" algn="ctr">
              <a:solidFill>
                <a:srgbClr val="000000"/>
              </a:solidFill>
              <a:prstDash val="solid"/>
              <a:miter lim="800000"/>
              <a:headEnd type="none" w="med" len="med"/>
              <a:tailEnd type="triangle"/>
            </a:ln>
            <a:effectLst/>
          </p:spPr>
        </p:cxnSp>
        <p:cxnSp>
          <p:nvCxnSpPr>
            <p:cNvPr id="30" name="肘形连接符 29"/>
            <p:cNvCxnSpPr>
              <a:stCxn id="18" idx="2"/>
              <a:endCxn id="22" idx="3"/>
            </p:cNvCxnSpPr>
            <p:nvPr/>
          </p:nvCxnSpPr>
          <p:spPr bwMode="auto">
            <a:xfrm rot="5400000">
              <a:off x="5058054" y="2222866"/>
              <a:ext cx="1800200" cy="5364596"/>
            </a:xfrm>
            <a:prstGeom prst="bentConnector2">
              <a:avLst/>
            </a:prstGeom>
            <a:noFill/>
            <a:ln w="28575" cap="flat" cmpd="sng" algn="ctr">
              <a:solidFill>
                <a:srgbClr val="000000"/>
              </a:solidFill>
              <a:prstDash val="solid"/>
              <a:miter lim="800000"/>
              <a:headEnd type="none" w="med" len="med"/>
              <a:tailEnd type="triangle"/>
            </a:ln>
            <a:effectLst/>
          </p:spPr>
        </p:cxnSp>
        <p:cxnSp>
          <p:nvCxnSpPr>
            <p:cNvPr id="31" name="肘形连接符 30"/>
            <p:cNvCxnSpPr>
              <a:stCxn id="17" idx="2"/>
              <a:endCxn id="20" idx="3"/>
            </p:cNvCxnSpPr>
            <p:nvPr/>
          </p:nvCxnSpPr>
          <p:spPr bwMode="auto">
            <a:xfrm rot="5400000">
              <a:off x="5778134" y="3230978"/>
              <a:ext cx="1368152" cy="2916324"/>
            </a:xfrm>
            <a:prstGeom prst="bentConnector2">
              <a:avLst/>
            </a:prstGeom>
            <a:noFill/>
            <a:ln w="28575" cap="flat" cmpd="sng" algn="ctr">
              <a:solidFill>
                <a:srgbClr val="000000"/>
              </a:solidFill>
              <a:prstDash val="solid"/>
              <a:miter lim="800000"/>
              <a:headEnd type="none" w="med" len="med"/>
              <a:tailEnd type="triangle"/>
            </a:ln>
            <a:effectLst/>
          </p:spPr>
        </p:cxnSp>
        <p:cxnSp>
          <p:nvCxnSpPr>
            <p:cNvPr id="32" name="肘形连接符 31"/>
            <p:cNvCxnSpPr>
              <a:stCxn id="16" idx="2"/>
              <a:endCxn id="19" idx="3"/>
            </p:cNvCxnSpPr>
            <p:nvPr/>
          </p:nvCxnSpPr>
          <p:spPr bwMode="auto">
            <a:xfrm rot="5400000">
              <a:off x="6444208" y="4185084"/>
              <a:ext cx="936104" cy="576064"/>
            </a:xfrm>
            <a:prstGeom prst="bentConnector2">
              <a:avLst/>
            </a:prstGeom>
            <a:noFill/>
            <a:ln w="28575" cap="flat" cmpd="sng" algn="ctr">
              <a:solidFill>
                <a:srgbClr val="000000"/>
              </a:solidFill>
              <a:prstDash val="solid"/>
              <a:miter lim="800000"/>
              <a:headEnd type="none" w="med" len="med"/>
              <a:tailEnd type="triangle"/>
            </a:ln>
            <a:effectLst/>
          </p:spPr>
        </p:cxnSp>
        <p:cxnSp>
          <p:nvCxnSpPr>
            <p:cNvPr id="33" name="直线箭头连接符 32"/>
            <p:cNvCxnSpPr>
              <a:stCxn id="11" idx="0"/>
              <a:endCxn id="14" idx="2"/>
            </p:cNvCxnSpPr>
            <p:nvPr/>
          </p:nvCxnSpPr>
          <p:spPr bwMode="auto">
            <a:xfrm flipV="1">
              <a:off x="4355976" y="2276872"/>
              <a:ext cx="0" cy="576064"/>
            </a:xfrm>
            <a:prstGeom prst="straightConnector1">
              <a:avLst/>
            </a:prstGeom>
            <a:noFill/>
            <a:ln w="28575" cap="flat" cmpd="sng" algn="ctr">
              <a:solidFill>
                <a:srgbClr val="000000"/>
              </a:solidFill>
              <a:prstDash val="solid"/>
              <a:miter lim="800000"/>
              <a:headEnd type="none" w="med" len="med"/>
              <a:tailEnd type="triangle"/>
            </a:ln>
            <a:effectLst/>
          </p:spPr>
        </p:cxnSp>
        <p:cxnSp>
          <p:nvCxnSpPr>
            <p:cNvPr id="34" name="直线箭头连接符 33"/>
            <p:cNvCxnSpPr>
              <a:stCxn id="12" idx="0"/>
              <a:endCxn id="15" idx="2"/>
            </p:cNvCxnSpPr>
            <p:nvPr/>
          </p:nvCxnSpPr>
          <p:spPr bwMode="auto">
            <a:xfrm flipV="1">
              <a:off x="5976156" y="2636912"/>
              <a:ext cx="0" cy="216024"/>
            </a:xfrm>
            <a:prstGeom prst="straightConnector1">
              <a:avLst/>
            </a:prstGeom>
            <a:noFill/>
            <a:ln w="28575" cap="flat" cmpd="sng" algn="ctr">
              <a:solidFill>
                <a:srgbClr val="000000"/>
              </a:solidFill>
              <a:prstDash val="solid"/>
              <a:miter lim="800000"/>
              <a:headEnd type="none" w="med" len="med"/>
              <a:tailEnd type="triangle"/>
            </a:ln>
            <a:effectLst/>
          </p:spPr>
        </p:cxnSp>
        <p:cxnSp>
          <p:nvCxnSpPr>
            <p:cNvPr id="36" name="直线箭头连接符 35"/>
            <p:cNvCxnSpPr>
              <a:stCxn id="22" idx="0"/>
              <a:endCxn id="10" idx="2"/>
            </p:cNvCxnSpPr>
            <p:nvPr/>
          </p:nvCxnSpPr>
          <p:spPr bwMode="auto">
            <a:xfrm flipV="1">
              <a:off x="2627784" y="4365104"/>
              <a:ext cx="0" cy="1224136"/>
            </a:xfrm>
            <a:prstGeom prst="straightConnector1">
              <a:avLst/>
            </a:prstGeom>
            <a:noFill/>
            <a:ln w="28575" cap="flat" cmpd="sng" algn="ctr">
              <a:solidFill>
                <a:srgbClr val="000000"/>
              </a:solidFill>
              <a:prstDash val="solid"/>
              <a:miter lim="800000"/>
              <a:headEnd type="none" w="med" len="med"/>
              <a:tailEnd type="triangle"/>
            </a:ln>
            <a:effectLst/>
          </p:spPr>
        </p:cxnSp>
        <p:cxnSp>
          <p:nvCxnSpPr>
            <p:cNvPr id="37" name="直线箭头连接符 36"/>
            <p:cNvCxnSpPr>
              <a:stCxn id="20" idx="0"/>
              <a:endCxn id="11" idx="2"/>
            </p:cNvCxnSpPr>
            <p:nvPr/>
          </p:nvCxnSpPr>
          <p:spPr bwMode="auto">
            <a:xfrm flipV="1">
              <a:off x="4355976" y="4365104"/>
              <a:ext cx="0" cy="792088"/>
            </a:xfrm>
            <a:prstGeom prst="straightConnector1">
              <a:avLst/>
            </a:prstGeom>
            <a:noFill/>
            <a:ln w="28575" cap="flat" cmpd="sng" algn="ctr">
              <a:solidFill>
                <a:srgbClr val="000000"/>
              </a:solidFill>
              <a:prstDash val="solid"/>
              <a:miter lim="800000"/>
              <a:headEnd type="none" w="med" len="med"/>
              <a:tailEnd type="triangle"/>
            </a:ln>
            <a:effectLst/>
          </p:spPr>
        </p:cxnSp>
        <p:cxnSp>
          <p:nvCxnSpPr>
            <p:cNvPr id="38" name="直线箭头连接符 37"/>
            <p:cNvCxnSpPr>
              <a:stCxn id="19" idx="0"/>
              <a:endCxn id="12" idx="2"/>
            </p:cNvCxnSpPr>
            <p:nvPr/>
          </p:nvCxnSpPr>
          <p:spPr bwMode="auto">
            <a:xfrm flipV="1">
              <a:off x="5976156" y="4365104"/>
              <a:ext cx="0" cy="360040"/>
            </a:xfrm>
            <a:prstGeom prst="straightConnector1">
              <a:avLst/>
            </a:prstGeom>
            <a:noFill/>
            <a:ln w="28575" cap="flat" cmpd="sng" algn="ctr">
              <a:solidFill>
                <a:srgbClr val="000000"/>
              </a:solidFill>
              <a:prstDash val="solid"/>
              <a:miter lim="800000"/>
              <a:headEnd type="none" w="med" len="med"/>
              <a:tailEnd type="triangle"/>
            </a:ln>
            <a:effectLst/>
          </p:spPr>
        </p:cxnSp>
      </p:grpSp>
    </p:spTree>
    <p:extLst>
      <p:ext uri="{BB962C8B-B14F-4D97-AF65-F5344CB8AC3E}">
        <p14:creationId xmlns:p14="http://schemas.microsoft.com/office/powerpoint/2010/main" val="1513172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txBox="1">
            <a:spLocks noChangeArrowheads="1"/>
          </p:cNvSpPr>
          <p:nvPr/>
        </p:nvSpPr>
        <p:spPr bwMode="auto">
          <a:xfrm>
            <a:off x="539750" y="115888"/>
            <a:ext cx="82089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defRPr/>
            </a:pPr>
            <a:r>
              <a:rPr lang="en-US" altLang="zh-CN" dirty="0" smtClean="0">
                <a:solidFill>
                  <a:schemeClr val="tx2"/>
                </a:solidFill>
                <a:latin typeface="+mj-lt"/>
                <a:ea typeface="黑体" pitchFamily="49" charset="-122"/>
              </a:rPr>
              <a:t>2.2 </a:t>
            </a:r>
            <a:r>
              <a:rPr lang="zh-CN" altLang="en-US" dirty="0" smtClean="0">
                <a:solidFill>
                  <a:schemeClr val="tx2"/>
                </a:solidFill>
                <a:latin typeface="黑体" pitchFamily="49" charset="-122"/>
                <a:ea typeface="黑体" pitchFamily="49" charset="-122"/>
              </a:rPr>
              <a:t>研究内容关系</a:t>
            </a:r>
            <a:endParaRPr lang="zh-CN" altLang="zh-CN" dirty="0">
              <a:solidFill>
                <a:schemeClr val="tx2"/>
              </a:solidFill>
              <a:latin typeface="黑体" pitchFamily="49" charset="-122"/>
              <a:ea typeface="黑体" pitchFamily="49" charset="-122"/>
            </a:endParaRPr>
          </a:p>
        </p:txBody>
      </p:sp>
      <p:sp>
        <p:nvSpPr>
          <p:cNvPr id="30723"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5F6529D3-F85E-427D-AB1D-BEE906EB00F4}" type="slidenum">
              <a:rPr kumimoji="0" lang="zh-CN" altLang="en-US" sz="1200" b="0" smtClean="0">
                <a:latin typeface="Verdana" pitchFamily="34" charset="0"/>
              </a:rPr>
              <a:pPr eaLnBrk="1" hangingPunct="1"/>
              <a:t>12</a:t>
            </a:fld>
            <a:endParaRPr kumimoji="0" lang="en-US" altLang="zh-CN" sz="1200" b="0" smtClean="0">
              <a:latin typeface="Verdana" pitchFamily="34" charset="0"/>
            </a:endParaRPr>
          </a:p>
        </p:txBody>
      </p:sp>
      <p:grpSp>
        <p:nvGrpSpPr>
          <p:cNvPr id="33" name="组合 32"/>
          <p:cNvGrpSpPr/>
          <p:nvPr/>
        </p:nvGrpSpPr>
        <p:grpSpPr>
          <a:xfrm>
            <a:off x="827583" y="1545219"/>
            <a:ext cx="7704857" cy="4372123"/>
            <a:chOff x="827583" y="1545219"/>
            <a:chExt cx="7704857" cy="4372123"/>
          </a:xfrm>
        </p:grpSpPr>
        <p:sp>
          <p:nvSpPr>
            <p:cNvPr id="34" name="矩形 33"/>
            <p:cNvSpPr/>
            <p:nvPr/>
          </p:nvSpPr>
          <p:spPr>
            <a:xfrm>
              <a:off x="97160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基本要求</a:t>
              </a:r>
              <a:endParaRPr lang="zh-CN" altLang="en-US" sz="2000" b="1" dirty="0">
                <a:solidFill>
                  <a:srgbClr val="FCFCFC"/>
                </a:solidFill>
                <a:ea typeface="黑体" pitchFamily="2" charset="-122"/>
              </a:endParaRPr>
            </a:p>
          </p:txBody>
        </p:sp>
        <p:sp>
          <p:nvSpPr>
            <p:cNvPr id="35" name="矩形 34"/>
            <p:cNvSpPr/>
            <p:nvPr/>
          </p:nvSpPr>
          <p:spPr>
            <a:xfrm>
              <a:off x="313184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训练体系</a:t>
              </a:r>
              <a:endParaRPr lang="zh-CN" altLang="en-US" sz="2000" b="1" dirty="0">
                <a:solidFill>
                  <a:srgbClr val="FCFCFC"/>
                </a:solidFill>
                <a:ea typeface="黑体" pitchFamily="2" charset="-122"/>
              </a:endParaRPr>
            </a:p>
          </p:txBody>
        </p:sp>
        <p:sp>
          <p:nvSpPr>
            <p:cNvPr id="36" name="矩形 35"/>
            <p:cNvSpPr/>
            <p:nvPr/>
          </p:nvSpPr>
          <p:spPr>
            <a:xfrm>
              <a:off x="5118081" y="2780928"/>
              <a:ext cx="125411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示范应用</a:t>
              </a:r>
              <a:endParaRPr lang="zh-CN" altLang="en-US" sz="2000" b="1" dirty="0">
                <a:solidFill>
                  <a:srgbClr val="FCFCFC"/>
                </a:solidFill>
                <a:ea typeface="黑体" pitchFamily="2" charset="-122"/>
              </a:endParaRPr>
            </a:p>
          </p:txBody>
        </p:sp>
        <p:cxnSp>
          <p:nvCxnSpPr>
            <p:cNvPr id="37" name="直接箭头连接符 107"/>
            <p:cNvCxnSpPr>
              <a:stCxn id="34" idx="3"/>
              <a:endCxn id="35" idx="1"/>
            </p:cNvCxnSpPr>
            <p:nvPr/>
          </p:nvCxnSpPr>
          <p:spPr>
            <a:xfrm>
              <a:off x="2309769" y="3014928"/>
              <a:ext cx="822071"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107"/>
            <p:cNvCxnSpPr>
              <a:stCxn id="35" idx="3"/>
              <a:endCxn id="36" idx="1"/>
            </p:cNvCxnSpPr>
            <p:nvPr/>
          </p:nvCxnSpPr>
          <p:spPr>
            <a:xfrm>
              <a:off x="4470009" y="3014928"/>
              <a:ext cx="648072" cy="158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203848" y="3969112"/>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评价体系</a:t>
              </a:r>
              <a:endParaRPr lang="zh-CN" altLang="en-US" sz="2000" b="1" dirty="0">
                <a:solidFill>
                  <a:srgbClr val="FCFCFC"/>
                </a:solidFill>
                <a:ea typeface="黑体" pitchFamily="2" charset="-122"/>
              </a:endParaRPr>
            </a:p>
          </p:txBody>
        </p:sp>
        <p:cxnSp>
          <p:nvCxnSpPr>
            <p:cNvPr id="40" name="肘形连接符 16"/>
            <p:cNvCxnSpPr>
              <a:endCxn id="39" idx="3"/>
            </p:cNvCxnSpPr>
            <p:nvPr/>
          </p:nvCxnSpPr>
          <p:spPr>
            <a:xfrm rot="10800000" flipV="1">
              <a:off x="4542018" y="3140968"/>
              <a:ext cx="1830183" cy="1062144"/>
            </a:xfrm>
            <a:prstGeom prst="bentConnector3">
              <a:avLst>
                <a:gd name="adj1" fmla="val -897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肘形连接符 18"/>
            <p:cNvCxnSpPr>
              <a:stCxn id="39" idx="1"/>
            </p:cNvCxnSpPr>
            <p:nvPr/>
          </p:nvCxnSpPr>
          <p:spPr>
            <a:xfrm rot="10800000">
              <a:off x="2699792" y="3068960"/>
              <a:ext cx="504056" cy="1134152"/>
            </a:xfrm>
            <a:prstGeom prst="bent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2" name="文本框 19"/>
            <p:cNvSpPr txBox="1"/>
            <p:nvPr/>
          </p:nvSpPr>
          <p:spPr>
            <a:xfrm>
              <a:off x="3203848" y="3501008"/>
              <a:ext cx="1349828" cy="400110"/>
            </a:xfrm>
            <a:prstGeom prst="rect">
              <a:avLst/>
            </a:prstGeom>
            <a:noFill/>
          </p:spPr>
          <p:txBody>
            <a:bodyPr wrap="square" rtlCol="0">
              <a:spAutoFit/>
            </a:bodyPr>
            <a:lstStyle/>
            <a:p>
              <a:r>
                <a:rPr kumimoji="1" lang="zh-CN" altLang="en-US" sz="2000" dirty="0" smtClean="0">
                  <a:latin typeface="+mn-lt"/>
                  <a:ea typeface="黑体" pitchFamily="2" charset="-122"/>
                </a:rPr>
                <a:t>持续改进</a:t>
              </a:r>
              <a:endParaRPr kumimoji="1" lang="zh-CN" altLang="en-US" sz="2000" dirty="0">
                <a:latin typeface="+mn-lt"/>
                <a:ea typeface="黑体" pitchFamily="2" charset="-122"/>
              </a:endParaRPr>
            </a:p>
          </p:txBody>
        </p:sp>
        <p:sp>
          <p:nvSpPr>
            <p:cNvPr id="43" name="矩形 42"/>
            <p:cNvSpPr/>
            <p:nvPr/>
          </p:nvSpPr>
          <p:spPr>
            <a:xfrm>
              <a:off x="7206313" y="2780928"/>
              <a:ext cx="1326127" cy="46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CFCFC"/>
                  </a:solidFill>
                  <a:ea typeface="黑体" pitchFamily="2" charset="-122"/>
                </a:rPr>
                <a:t>发展跟踪</a:t>
              </a:r>
              <a:endParaRPr lang="zh-CN" altLang="en-US" sz="2000" b="1" dirty="0">
                <a:solidFill>
                  <a:srgbClr val="FCFCFC"/>
                </a:solidFill>
                <a:ea typeface="黑体" pitchFamily="2" charset="-122"/>
              </a:endParaRPr>
            </a:p>
          </p:txBody>
        </p:sp>
        <p:cxnSp>
          <p:nvCxnSpPr>
            <p:cNvPr id="44" name="直接箭头连接符 43"/>
            <p:cNvCxnSpPr>
              <a:stCxn id="36" idx="3"/>
              <a:endCxn id="43" idx="1"/>
            </p:cNvCxnSpPr>
            <p:nvPr/>
          </p:nvCxnSpPr>
          <p:spPr bwMode="auto">
            <a:xfrm>
              <a:off x="6372200" y="3014928"/>
              <a:ext cx="834113" cy="1588"/>
            </a:xfrm>
            <a:prstGeom prst="straightConnector1">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5" name="形状 23"/>
            <p:cNvCxnSpPr>
              <a:stCxn id="43" idx="3"/>
              <a:endCxn id="34" idx="1"/>
            </p:cNvCxnSpPr>
            <p:nvPr/>
          </p:nvCxnSpPr>
          <p:spPr bwMode="auto">
            <a:xfrm flipH="1">
              <a:off x="971600" y="3014928"/>
              <a:ext cx="7560840" cy="1588"/>
            </a:xfrm>
            <a:prstGeom prst="bentConnector5">
              <a:avLst>
                <a:gd name="adj1" fmla="val -4411"/>
                <a:gd name="adj2" fmla="val 181109502"/>
                <a:gd name="adj3" fmla="val 108574"/>
              </a:avLst>
            </a:prstGeom>
            <a:ln w="28575">
              <a:prstDash val="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46" name="文本框 19"/>
            <p:cNvSpPr txBox="1"/>
            <p:nvPr/>
          </p:nvSpPr>
          <p:spPr>
            <a:xfrm>
              <a:off x="3491880" y="5517232"/>
              <a:ext cx="2160240" cy="400110"/>
            </a:xfrm>
            <a:prstGeom prst="rect">
              <a:avLst/>
            </a:prstGeom>
            <a:noFill/>
          </p:spPr>
          <p:txBody>
            <a:bodyPr wrap="square" rtlCol="0">
              <a:spAutoFit/>
            </a:bodyPr>
            <a:lstStyle/>
            <a:p>
              <a:r>
                <a:rPr kumimoji="1" lang="zh-CN" altLang="en-US" sz="2000" dirty="0" smtClean="0">
                  <a:latin typeface="+mn-lt"/>
                  <a:ea typeface="黑体" pitchFamily="2" charset="-122"/>
                </a:rPr>
                <a:t>长期（</a:t>
              </a:r>
              <a:r>
                <a:rPr kumimoji="1" lang="en-US" altLang="zh-CN" sz="2000" dirty="0" smtClean="0">
                  <a:latin typeface="+mn-lt"/>
                  <a:ea typeface="黑体" pitchFamily="2" charset="-122"/>
                </a:rPr>
                <a:t>10-15</a:t>
              </a:r>
              <a:r>
                <a:rPr kumimoji="1" lang="zh-CN" altLang="en-US" sz="2000" dirty="0" smtClean="0">
                  <a:latin typeface="+mn-lt"/>
                  <a:ea typeface="黑体" pitchFamily="2" charset="-122"/>
                </a:rPr>
                <a:t>年）</a:t>
              </a:r>
              <a:endParaRPr kumimoji="1" lang="zh-CN" altLang="en-US" sz="2000" dirty="0">
                <a:latin typeface="+mn-lt"/>
                <a:ea typeface="黑体" pitchFamily="2" charset="-122"/>
              </a:endParaRPr>
            </a:p>
          </p:txBody>
        </p:sp>
        <p:sp>
          <p:nvSpPr>
            <p:cNvPr id="47" name="矩形 46"/>
            <p:cNvSpPr/>
            <p:nvPr/>
          </p:nvSpPr>
          <p:spPr bwMode="auto">
            <a:xfrm>
              <a:off x="827583" y="1988840"/>
              <a:ext cx="6120681" cy="3024336"/>
            </a:xfrm>
            <a:prstGeom prst="rect">
              <a:avLst/>
            </a:prstGeom>
            <a:noFill/>
            <a:ln>
              <a:solidFill>
                <a:srgbClr val="CC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文本框 19"/>
            <p:cNvSpPr txBox="1"/>
            <p:nvPr/>
          </p:nvSpPr>
          <p:spPr>
            <a:xfrm>
              <a:off x="3214422" y="1545219"/>
              <a:ext cx="1728192" cy="400110"/>
            </a:xfrm>
            <a:prstGeom prst="rect">
              <a:avLst/>
            </a:prstGeom>
            <a:noFill/>
          </p:spPr>
          <p:txBody>
            <a:bodyPr wrap="square" rtlCol="0">
              <a:spAutoFit/>
            </a:bodyPr>
            <a:lstStyle/>
            <a:p>
              <a:r>
                <a:rPr lang="zh-CN" altLang="en-US" sz="2000" dirty="0" smtClean="0">
                  <a:latin typeface="+mn-lt"/>
                  <a:ea typeface="黑体" pitchFamily="2" charset="-122"/>
                </a:rPr>
                <a:t>项目期：</a:t>
              </a:r>
              <a:r>
                <a:rPr lang="en-US" altLang="zh-CN" sz="2000" dirty="0" smtClean="0">
                  <a:latin typeface="+mn-lt"/>
                  <a:ea typeface="黑体" pitchFamily="2" charset="-122"/>
                </a:rPr>
                <a:t>2</a:t>
              </a:r>
              <a:r>
                <a:rPr lang="zh-CN" altLang="en-US" sz="2000" dirty="0" smtClean="0">
                  <a:latin typeface="+mn-lt"/>
                  <a:ea typeface="黑体" pitchFamily="2" charset="-122"/>
                </a:rPr>
                <a:t>年</a:t>
              </a:r>
              <a:endParaRPr kumimoji="1" lang="zh-CN" altLang="en-US" sz="2000" dirty="0">
                <a:latin typeface="+mn-lt"/>
                <a:ea typeface="黑体" pitchFamily="2" charset="-122"/>
              </a:endParaRPr>
            </a:p>
          </p:txBody>
        </p:sp>
        <p:grpSp>
          <p:nvGrpSpPr>
            <p:cNvPr id="49" name="组合 48"/>
            <p:cNvGrpSpPr/>
            <p:nvPr/>
          </p:nvGrpSpPr>
          <p:grpSpPr>
            <a:xfrm>
              <a:off x="5508104" y="2257708"/>
              <a:ext cx="504056" cy="523220"/>
              <a:chOff x="3635896" y="4437111"/>
              <a:chExt cx="504056" cy="523220"/>
            </a:xfrm>
            <a:effectLst>
              <a:outerShdw blurRad="50800" dist="38100" dir="18900000" algn="bl" rotWithShape="0">
                <a:prstClr val="black">
                  <a:alpha val="40000"/>
                </a:prstClr>
              </a:outerShdw>
            </a:effectLst>
          </p:grpSpPr>
          <p:sp>
            <p:nvSpPr>
              <p:cNvPr id="60" name="流程图: 联系 59"/>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61" name="矩形 60"/>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0" name="组合 49"/>
            <p:cNvGrpSpPr/>
            <p:nvPr/>
          </p:nvGrpSpPr>
          <p:grpSpPr>
            <a:xfrm>
              <a:off x="1403648" y="2257708"/>
              <a:ext cx="504056" cy="523220"/>
              <a:chOff x="3635896" y="4437111"/>
              <a:chExt cx="504056" cy="523220"/>
            </a:xfrm>
            <a:effectLst>
              <a:outerShdw blurRad="50800" dist="38100" dir="18900000" algn="bl" rotWithShape="0">
                <a:prstClr val="black">
                  <a:alpha val="40000"/>
                </a:prstClr>
              </a:outerShdw>
            </a:effectLst>
          </p:grpSpPr>
          <p:sp>
            <p:nvSpPr>
              <p:cNvPr id="58" name="流程图: 联系 57"/>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9" name="矩形 58"/>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1" name="组合 50"/>
            <p:cNvGrpSpPr/>
            <p:nvPr/>
          </p:nvGrpSpPr>
          <p:grpSpPr>
            <a:xfrm>
              <a:off x="3563888" y="2257708"/>
              <a:ext cx="504056" cy="523220"/>
              <a:chOff x="3635896" y="4437111"/>
              <a:chExt cx="504056" cy="523220"/>
            </a:xfrm>
            <a:effectLst>
              <a:outerShdw blurRad="50800" dist="38100" dir="18900000" algn="bl" rotWithShape="0">
                <a:prstClr val="black">
                  <a:alpha val="40000"/>
                </a:prstClr>
              </a:outerShdw>
            </a:effectLst>
          </p:grpSpPr>
          <p:sp>
            <p:nvSpPr>
              <p:cNvPr id="56" name="流程图: 联系 55"/>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7" name="矩形 56"/>
              <p:cNvSpPr/>
              <p:nvPr/>
            </p:nvSpPr>
            <p:spPr>
              <a:xfrm>
                <a:off x="3707904" y="4437111"/>
                <a:ext cx="364203"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2" name="组合 51"/>
            <p:cNvGrpSpPr/>
            <p:nvPr/>
          </p:nvGrpSpPr>
          <p:grpSpPr>
            <a:xfrm>
              <a:off x="3635896" y="4417948"/>
              <a:ext cx="504056" cy="523220"/>
              <a:chOff x="3635896" y="4437111"/>
              <a:chExt cx="504056" cy="523220"/>
            </a:xfrm>
            <a:effectLst>
              <a:outerShdw blurRad="50800" dist="38100" dir="18900000" algn="bl" rotWithShape="0">
                <a:prstClr val="black">
                  <a:alpha val="40000"/>
                </a:prstClr>
              </a:outerShdw>
            </a:effectLst>
          </p:grpSpPr>
          <p:sp>
            <p:nvSpPr>
              <p:cNvPr id="54" name="流程图: 联系 53"/>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5" name="矩形 54"/>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spTree>
    <p:extLst>
      <p:ext uri="{BB962C8B-B14F-4D97-AF65-F5344CB8AC3E}">
        <p14:creationId xmlns:p14="http://schemas.microsoft.com/office/powerpoint/2010/main" val="83315200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txBox="1">
            <a:spLocks noChangeArrowheads="1"/>
          </p:cNvSpPr>
          <p:nvPr/>
        </p:nvSpPr>
        <p:spPr bwMode="auto">
          <a:xfrm>
            <a:off x="539750" y="115888"/>
            <a:ext cx="82089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defRPr/>
            </a:pPr>
            <a:r>
              <a:rPr lang="en-US" altLang="zh-CN" dirty="0">
                <a:latin typeface="+mn-lt"/>
                <a:ea typeface="黑体" pitchFamily="49" charset="-122"/>
              </a:rPr>
              <a:t>2.3</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基本要求</a:t>
            </a:r>
            <a:endParaRPr lang="zh-CN" altLang="zh-CN" dirty="0">
              <a:solidFill>
                <a:schemeClr val="tx2"/>
              </a:solidFill>
              <a:latin typeface="黑体" pitchFamily="49" charset="-122"/>
              <a:ea typeface="黑体" pitchFamily="49" charset="-122"/>
            </a:endParaRPr>
          </a:p>
        </p:txBody>
      </p:sp>
      <p:sp>
        <p:nvSpPr>
          <p:cNvPr id="30723"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5F6529D3-F85E-427D-AB1D-BEE906EB00F4}" type="slidenum">
              <a:rPr kumimoji="0" lang="zh-CN" altLang="en-US" sz="1200" b="0" smtClean="0">
                <a:latin typeface="Verdana" pitchFamily="34" charset="0"/>
              </a:rPr>
              <a:pPr eaLnBrk="1" hangingPunct="1"/>
              <a:t>13</a:t>
            </a:fld>
            <a:endParaRPr kumimoji="0" lang="en-US" altLang="zh-CN" sz="1200" b="0" smtClean="0">
              <a:latin typeface="Verdana" pitchFamily="34" charset="0"/>
            </a:endParaRPr>
          </a:p>
        </p:txBody>
      </p:sp>
      <p:grpSp>
        <p:nvGrpSpPr>
          <p:cNvPr id="33" name="组合 32"/>
          <p:cNvGrpSpPr/>
          <p:nvPr/>
        </p:nvGrpSpPr>
        <p:grpSpPr>
          <a:xfrm>
            <a:off x="827583" y="1545219"/>
            <a:ext cx="7704857" cy="4372123"/>
            <a:chOff x="827583" y="1545219"/>
            <a:chExt cx="7704857" cy="4372123"/>
          </a:xfrm>
        </p:grpSpPr>
        <p:sp>
          <p:nvSpPr>
            <p:cNvPr id="34" name="矩形 33"/>
            <p:cNvSpPr/>
            <p:nvPr/>
          </p:nvSpPr>
          <p:spPr>
            <a:xfrm>
              <a:off x="97160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基本要求</a:t>
              </a:r>
              <a:endParaRPr lang="zh-CN" altLang="en-US" sz="2000" b="1" dirty="0">
                <a:solidFill>
                  <a:srgbClr val="FCFCFC"/>
                </a:solidFill>
                <a:ea typeface="黑体" pitchFamily="2" charset="-122"/>
              </a:endParaRPr>
            </a:p>
          </p:txBody>
        </p:sp>
        <p:sp>
          <p:nvSpPr>
            <p:cNvPr id="35" name="矩形 34"/>
            <p:cNvSpPr/>
            <p:nvPr/>
          </p:nvSpPr>
          <p:spPr>
            <a:xfrm>
              <a:off x="313184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训练体系</a:t>
              </a:r>
              <a:endParaRPr lang="zh-CN" altLang="en-US" sz="2000" b="1" dirty="0">
                <a:solidFill>
                  <a:srgbClr val="FCFCFC"/>
                </a:solidFill>
                <a:ea typeface="黑体" pitchFamily="2" charset="-122"/>
              </a:endParaRPr>
            </a:p>
          </p:txBody>
        </p:sp>
        <p:sp>
          <p:nvSpPr>
            <p:cNvPr id="36" name="矩形 35"/>
            <p:cNvSpPr/>
            <p:nvPr/>
          </p:nvSpPr>
          <p:spPr>
            <a:xfrm>
              <a:off x="5118081" y="2780928"/>
              <a:ext cx="125411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示范应用</a:t>
              </a:r>
              <a:endParaRPr lang="zh-CN" altLang="en-US" sz="2000" b="1" dirty="0">
                <a:solidFill>
                  <a:srgbClr val="FCFCFC"/>
                </a:solidFill>
                <a:ea typeface="黑体" pitchFamily="2" charset="-122"/>
              </a:endParaRPr>
            </a:p>
          </p:txBody>
        </p:sp>
        <p:cxnSp>
          <p:nvCxnSpPr>
            <p:cNvPr id="37" name="直接箭头连接符 107"/>
            <p:cNvCxnSpPr>
              <a:stCxn id="34" idx="3"/>
              <a:endCxn id="35" idx="1"/>
            </p:cNvCxnSpPr>
            <p:nvPr/>
          </p:nvCxnSpPr>
          <p:spPr>
            <a:xfrm>
              <a:off x="2309769" y="3014928"/>
              <a:ext cx="822071"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107"/>
            <p:cNvCxnSpPr>
              <a:stCxn id="35" idx="3"/>
              <a:endCxn id="36" idx="1"/>
            </p:cNvCxnSpPr>
            <p:nvPr/>
          </p:nvCxnSpPr>
          <p:spPr>
            <a:xfrm>
              <a:off x="4470009" y="3014928"/>
              <a:ext cx="648072" cy="158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203848" y="3969112"/>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评价体系</a:t>
              </a:r>
              <a:endParaRPr lang="zh-CN" altLang="en-US" sz="2000" b="1" dirty="0">
                <a:solidFill>
                  <a:srgbClr val="FCFCFC"/>
                </a:solidFill>
                <a:ea typeface="黑体" pitchFamily="2" charset="-122"/>
              </a:endParaRPr>
            </a:p>
          </p:txBody>
        </p:sp>
        <p:cxnSp>
          <p:nvCxnSpPr>
            <p:cNvPr id="40" name="肘形连接符 16"/>
            <p:cNvCxnSpPr>
              <a:endCxn id="39" idx="3"/>
            </p:cNvCxnSpPr>
            <p:nvPr/>
          </p:nvCxnSpPr>
          <p:spPr>
            <a:xfrm rot="10800000" flipV="1">
              <a:off x="4542018" y="3140968"/>
              <a:ext cx="1830183" cy="1062144"/>
            </a:xfrm>
            <a:prstGeom prst="bentConnector3">
              <a:avLst>
                <a:gd name="adj1" fmla="val -897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肘形连接符 18"/>
            <p:cNvCxnSpPr>
              <a:stCxn id="39" idx="1"/>
            </p:cNvCxnSpPr>
            <p:nvPr/>
          </p:nvCxnSpPr>
          <p:spPr>
            <a:xfrm rot="10800000">
              <a:off x="2699792" y="3068960"/>
              <a:ext cx="504056" cy="1134152"/>
            </a:xfrm>
            <a:prstGeom prst="bent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2" name="文本框 19"/>
            <p:cNvSpPr txBox="1"/>
            <p:nvPr/>
          </p:nvSpPr>
          <p:spPr>
            <a:xfrm>
              <a:off x="3203848" y="3501008"/>
              <a:ext cx="1349828" cy="400110"/>
            </a:xfrm>
            <a:prstGeom prst="rect">
              <a:avLst/>
            </a:prstGeom>
            <a:noFill/>
          </p:spPr>
          <p:txBody>
            <a:bodyPr wrap="square" rtlCol="0">
              <a:spAutoFit/>
            </a:bodyPr>
            <a:lstStyle/>
            <a:p>
              <a:r>
                <a:rPr kumimoji="1" lang="zh-CN" altLang="en-US" sz="2000" dirty="0" smtClean="0">
                  <a:latin typeface="+mn-lt"/>
                  <a:ea typeface="黑体" pitchFamily="2" charset="-122"/>
                </a:rPr>
                <a:t>持续改进</a:t>
              </a:r>
              <a:endParaRPr kumimoji="1" lang="zh-CN" altLang="en-US" sz="2000" dirty="0">
                <a:latin typeface="+mn-lt"/>
                <a:ea typeface="黑体" pitchFamily="2" charset="-122"/>
              </a:endParaRPr>
            </a:p>
          </p:txBody>
        </p:sp>
        <p:sp>
          <p:nvSpPr>
            <p:cNvPr id="43" name="矩形 42"/>
            <p:cNvSpPr/>
            <p:nvPr/>
          </p:nvSpPr>
          <p:spPr>
            <a:xfrm>
              <a:off x="7206313" y="2780928"/>
              <a:ext cx="1326127" cy="46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CFCFC"/>
                  </a:solidFill>
                  <a:ea typeface="黑体" pitchFamily="2" charset="-122"/>
                </a:rPr>
                <a:t>发展跟踪</a:t>
              </a:r>
              <a:endParaRPr lang="zh-CN" altLang="en-US" sz="2000" b="1" dirty="0">
                <a:solidFill>
                  <a:srgbClr val="FCFCFC"/>
                </a:solidFill>
                <a:ea typeface="黑体" pitchFamily="2" charset="-122"/>
              </a:endParaRPr>
            </a:p>
          </p:txBody>
        </p:sp>
        <p:cxnSp>
          <p:nvCxnSpPr>
            <p:cNvPr id="44" name="直接箭头连接符 43"/>
            <p:cNvCxnSpPr>
              <a:stCxn id="36" idx="3"/>
              <a:endCxn id="43" idx="1"/>
            </p:cNvCxnSpPr>
            <p:nvPr/>
          </p:nvCxnSpPr>
          <p:spPr bwMode="auto">
            <a:xfrm>
              <a:off x="6372200" y="3014928"/>
              <a:ext cx="834113" cy="1588"/>
            </a:xfrm>
            <a:prstGeom prst="straightConnector1">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5" name="形状 23"/>
            <p:cNvCxnSpPr>
              <a:stCxn id="43" idx="3"/>
              <a:endCxn id="34" idx="1"/>
            </p:cNvCxnSpPr>
            <p:nvPr/>
          </p:nvCxnSpPr>
          <p:spPr bwMode="auto">
            <a:xfrm flipH="1">
              <a:off x="971600" y="3014928"/>
              <a:ext cx="7560840" cy="1588"/>
            </a:xfrm>
            <a:prstGeom prst="bentConnector5">
              <a:avLst>
                <a:gd name="adj1" fmla="val -4411"/>
                <a:gd name="adj2" fmla="val 181109502"/>
                <a:gd name="adj3" fmla="val 108574"/>
              </a:avLst>
            </a:prstGeom>
            <a:ln w="28575">
              <a:prstDash val="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46" name="文本框 19"/>
            <p:cNvSpPr txBox="1"/>
            <p:nvPr/>
          </p:nvSpPr>
          <p:spPr>
            <a:xfrm>
              <a:off x="3491880" y="5517232"/>
              <a:ext cx="2160240" cy="400110"/>
            </a:xfrm>
            <a:prstGeom prst="rect">
              <a:avLst/>
            </a:prstGeom>
            <a:noFill/>
          </p:spPr>
          <p:txBody>
            <a:bodyPr wrap="square" rtlCol="0">
              <a:spAutoFit/>
            </a:bodyPr>
            <a:lstStyle/>
            <a:p>
              <a:r>
                <a:rPr kumimoji="1" lang="zh-CN" altLang="en-US" sz="2000" dirty="0" smtClean="0">
                  <a:latin typeface="+mn-lt"/>
                  <a:ea typeface="黑体" pitchFamily="2" charset="-122"/>
                </a:rPr>
                <a:t>长期（</a:t>
              </a:r>
              <a:r>
                <a:rPr kumimoji="1" lang="en-US" altLang="zh-CN" sz="2000" dirty="0" smtClean="0">
                  <a:latin typeface="+mn-lt"/>
                  <a:ea typeface="黑体" pitchFamily="2" charset="-122"/>
                </a:rPr>
                <a:t>10-15</a:t>
              </a:r>
              <a:r>
                <a:rPr kumimoji="1" lang="zh-CN" altLang="en-US" sz="2000" dirty="0" smtClean="0">
                  <a:latin typeface="+mn-lt"/>
                  <a:ea typeface="黑体" pitchFamily="2" charset="-122"/>
                </a:rPr>
                <a:t>年）</a:t>
              </a:r>
              <a:endParaRPr kumimoji="1" lang="zh-CN" altLang="en-US" sz="2000" dirty="0">
                <a:latin typeface="+mn-lt"/>
                <a:ea typeface="黑体" pitchFamily="2" charset="-122"/>
              </a:endParaRPr>
            </a:p>
          </p:txBody>
        </p:sp>
        <p:sp>
          <p:nvSpPr>
            <p:cNvPr id="47" name="矩形 46"/>
            <p:cNvSpPr/>
            <p:nvPr/>
          </p:nvSpPr>
          <p:spPr bwMode="auto">
            <a:xfrm>
              <a:off x="827583" y="1988840"/>
              <a:ext cx="6120681" cy="3024336"/>
            </a:xfrm>
            <a:prstGeom prst="rect">
              <a:avLst/>
            </a:prstGeom>
            <a:noFill/>
            <a:ln>
              <a:solidFill>
                <a:srgbClr val="CC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文本框 19"/>
            <p:cNvSpPr txBox="1"/>
            <p:nvPr/>
          </p:nvSpPr>
          <p:spPr>
            <a:xfrm>
              <a:off x="3214422" y="1545219"/>
              <a:ext cx="1728192" cy="400110"/>
            </a:xfrm>
            <a:prstGeom prst="rect">
              <a:avLst/>
            </a:prstGeom>
            <a:noFill/>
          </p:spPr>
          <p:txBody>
            <a:bodyPr wrap="square" rtlCol="0">
              <a:spAutoFit/>
            </a:bodyPr>
            <a:lstStyle/>
            <a:p>
              <a:r>
                <a:rPr lang="zh-CN" altLang="en-US" sz="2000" dirty="0" smtClean="0">
                  <a:latin typeface="+mn-lt"/>
                  <a:ea typeface="黑体" pitchFamily="2" charset="-122"/>
                </a:rPr>
                <a:t>项目期：</a:t>
              </a:r>
              <a:r>
                <a:rPr lang="en-US" altLang="zh-CN" sz="2000" dirty="0" smtClean="0">
                  <a:latin typeface="+mn-lt"/>
                  <a:ea typeface="黑体" pitchFamily="2" charset="-122"/>
                </a:rPr>
                <a:t>2</a:t>
              </a:r>
              <a:r>
                <a:rPr lang="zh-CN" altLang="en-US" sz="2000" dirty="0" smtClean="0">
                  <a:latin typeface="+mn-lt"/>
                  <a:ea typeface="黑体" pitchFamily="2" charset="-122"/>
                </a:rPr>
                <a:t>年</a:t>
              </a:r>
              <a:endParaRPr kumimoji="1" lang="zh-CN" altLang="en-US" sz="2000" dirty="0">
                <a:latin typeface="+mn-lt"/>
                <a:ea typeface="黑体" pitchFamily="2" charset="-122"/>
              </a:endParaRPr>
            </a:p>
          </p:txBody>
        </p:sp>
        <p:grpSp>
          <p:nvGrpSpPr>
            <p:cNvPr id="49" name="组合 48"/>
            <p:cNvGrpSpPr/>
            <p:nvPr/>
          </p:nvGrpSpPr>
          <p:grpSpPr>
            <a:xfrm>
              <a:off x="5508104" y="2257708"/>
              <a:ext cx="504056" cy="523220"/>
              <a:chOff x="3635896" y="4437111"/>
              <a:chExt cx="504056" cy="523220"/>
            </a:xfrm>
            <a:effectLst>
              <a:outerShdw blurRad="50800" dist="38100" dir="18900000" algn="bl" rotWithShape="0">
                <a:prstClr val="black">
                  <a:alpha val="40000"/>
                </a:prstClr>
              </a:outerShdw>
            </a:effectLst>
          </p:grpSpPr>
          <p:sp>
            <p:nvSpPr>
              <p:cNvPr id="60" name="流程图: 联系 59"/>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61" name="矩形 60"/>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0" name="组合 49"/>
            <p:cNvGrpSpPr/>
            <p:nvPr/>
          </p:nvGrpSpPr>
          <p:grpSpPr>
            <a:xfrm>
              <a:off x="1403648" y="2257708"/>
              <a:ext cx="504056" cy="523220"/>
              <a:chOff x="3635896" y="4437111"/>
              <a:chExt cx="504056" cy="523220"/>
            </a:xfrm>
            <a:effectLst>
              <a:outerShdw blurRad="50800" dist="38100" dir="18900000" algn="bl" rotWithShape="0">
                <a:prstClr val="black">
                  <a:alpha val="40000"/>
                </a:prstClr>
              </a:outerShdw>
            </a:effectLst>
          </p:grpSpPr>
          <p:sp>
            <p:nvSpPr>
              <p:cNvPr id="58" name="流程图: 联系 57"/>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9" name="矩形 58"/>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1" name="组合 50"/>
            <p:cNvGrpSpPr/>
            <p:nvPr/>
          </p:nvGrpSpPr>
          <p:grpSpPr>
            <a:xfrm>
              <a:off x="3563888" y="2257708"/>
              <a:ext cx="504056" cy="523220"/>
              <a:chOff x="3635896" y="4437111"/>
              <a:chExt cx="504056" cy="523220"/>
            </a:xfrm>
            <a:effectLst>
              <a:outerShdw blurRad="50800" dist="38100" dir="18900000" algn="bl" rotWithShape="0">
                <a:prstClr val="black">
                  <a:alpha val="40000"/>
                </a:prstClr>
              </a:outerShdw>
            </a:effectLst>
          </p:grpSpPr>
          <p:sp>
            <p:nvSpPr>
              <p:cNvPr id="56" name="流程图: 联系 55"/>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7" name="矩形 56"/>
              <p:cNvSpPr/>
              <p:nvPr/>
            </p:nvSpPr>
            <p:spPr>
              <a:xfrm>
                <a:off x="3707904" y="4437111"/>
                <a:ext cx="364203"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2" name="组合 51"/>
            <p:cNvGrpSpPr/>
            <p:nvPr/>
          </p:nvGrpSpPr>
          <p:grpSpPr>
            <a:xfrm>
              <a:off x="3635896" y="4417948"/>
              <a:ext cx="504056" cy="523220"/>
              <a:chOff x="3635896" y="4437111"/>
              <a:chExt cx="504056" cy="523220"/>
            </a:xfrm>
            <a:effectLst>
              <a:outerShdw blurRad="50800" dist="38100" dir="18900000" algn="bl" rotWithShape="0">
                <a:prstClr val="black">
                  <a:alpha val="40000"/>
                </a:prstClr>
              </a:outerShdw>
            </a:effectLst>
          </p:grpSpPr>
          <p:sp>
            <p:nvSpPr>
              <p:cNvPr id="54" name="流程图: 联系 53"/>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5" name="矩形 54"/>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53" name="Rounded Rectangle 1"/>
            <p:cNvSpPr/>
            <p:nvPr/>
          </p:nvSpPr>
          <p:spPr bwMode="auto">
            <a:xfrm>
              <a:off x="869609" y="2204864"/>
              <a:ext cx="1512168" cy="1152128"/>
            </a:xfrm>
            <a:prstGeom prst="roundRect">
              <a:avLst/>
            </a:prstGeom>
            <a:noFill/>
            <a:ln w="57150" cap="flat" cmpd="sng" algn="ctr">
              <a:solidFill>
                <a:srgbClr val="CC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800" b="1" i="0"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31201953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zh-CN" sz="3200" dirty="0" smtClean="0">
                <a:latin typeface="+mn-lt"/>
                <a:ea typeface="黑体" pitchFamily="49" charset="-122"/>
              </a:rPr>
              <a:t>2.3</a:t>
            </a:r>
            <a:r>
              <a:rPr lang="en-US" altLang="zh-CN" sz="3200" dirty="0">
                <a:latin typeface="黑体" pitchFamily="49" charset="-122"/>
                <a:ea typeface="黑体" pitchFamily="49" charset="-122"/>
              </a:rPr>
              <a:t> </a:t>
            </a:r>
            <a:r>
              <a:rPr lang="zh-CN" altLang="en-US" sz="3200" dirty="0" smtClean="0">
                <a:latin typeface="黑体" pitchFamily="49" charset="-122"/>
                <a:ea typeface="黑体" pitchFamily="49" charset="-122"/>
              </a:rPr>
              <a:t>基本要求</a:t>
            </a:r>
            <a:endParaRPr lang="zh-CN" sz="3200" dirty="0" smtClean="0">
              <a:latin typeface="黑体" pitchFamily="49" charset="-122"/>
              <a:ea typeface="黑体" pitchFamily="49" charset="-122"/>
            </a:endParaRPr>
          </a:p>
        </p:txBody>
      </p:sp>
      <p:sp>
        <p:nvSpPr>
          <p:cNvPr id="2" name="Content Placeholder 1"/>
          <p:cNvSpPr>
            <a:spLocks noGrp="1"/>
          </p:cNvSpPr>
          <p:nvPr>
            <p:ph idx="1"/>
          </p:nvPr>
        </p:nvSpPr>
        <p:spPr/>
        <p:txBody>
          <a:bodyPr/>
          <a:lstStyle/>
          <a:p>
            <a:endParaRPr lang="en-US" altLang="zh-CN" sz="2800" dirty="0" smtClean="0">
              <a:latin typeface="黑体" pitchFamily="49" charset="-122"/>
              <a:ea typeface="黑体" pitchFamily="49" charset="-122"/>
            </a:endParaRPr>
          </a:p>
          <a:p>
            <a:r>
              <a:rPr lang="zh-CN" altLang="en-US" sz="2800" b="0" dirty="0">
                <a:latin typeface="微软雅黑" panose="020B0503020204020204" pitchFamily="34" charset="-122"/>
                <a:ea typeface="微软雅黑" panose="020B0503020204020204" pitchFamily="34" charset="-122"/>
              </a:rPr>
              <a:t>研究内容</a:t>
            </a:r>
            <a:endParaRPr lang="en-US" altLang="zh-CN" sz="2800" b="0" dirty="0">
              <a:latin typeface="微软雅黑" panose="020B0503020204020204" pitchFamily="34" charset="-122"/>
              <a:ea typeface="微软雅黑" panose="020B0503020204020204" pitchFamily="34" charset="-122"/>
            </a:endParaRPr>
          </a:p>
          <a:p>
            <a:pPr lvl="1"/>
            <a:r>
              <a:rPr lang="zh-CN" altLang="en-US" b="0" dirty="0">
                <a:latin typeface="微软雅黑" panose="020B0503020204020204" pitchFamily="34" charset="-122"/>
                <a:ea typeface="微软雅黑" panose="020B0503020204020204" pitchFamily="34" charset="-122"/>
              </a:rPr>
              <a:t>大学生创新方法训练的需求分析</a:t>
            </a:r>
            <a:endParaRPr lang="en-US" altLang="zh-CN" b="0" dirty="0">
              <a:latin typeface="微软雅黑" panose="020B0503020204020204" pitchFamily="34" charset="-122"/>
              <a:ea typeface="微软雅黑" panose="020B0503020204020204" pitchFamily="34" charset="-122"/>
            </a:endParaRPr>
          </a:p>
          <a:p>
            <a:pPr lvl="1"/>
            <a:r>
              <a:rPr lang="zh-CN" altLang="en-US" b="0" dirty="0">
                <a:latin typeface="微软雅黑" panose="020B0503020204020204" pitchFamily="34" charset="-122"/>
                <a:ea typeface="微软雅黑" panose="020B0503020204020204" pitchFamily="34" charset="-122"/>
              </a:rPr>
              <a:t>基本要求的分阶段架构设计</a:t>
            </a:r>
            <a:endParaRPr lang="en-US" altLang="zh-CN" b="0" dirty="0">
              <a:latin typeface="微软雅黑" panose="020B0503020204020204" pitchFamily="34" charset="-122"/>
              <a:ea typeface="微软雅黑" panose="020B0503020204020204" pitchFamily="34" charset="-122"/>
            </a:endParaRPr>
          </a:p>
          <a:p>
            <a:pPr lvl="2"/>
            <a:r>
              <a:rPr lang="en-US" altLang="en-US" b="0" dirty="0">
                <a:latin typeface="微软雅黑" panose="020B0503020204020204" pitchFamily="34" charset="-122"/>
                <a:ea typeface="微软雅黑" panose="020B0503020204020204" pitchFamily="34" charset="-122"/>
              </a:rPr>
              <a:t>三个方面：</a:t>
            </a:r>
            <a:r>
              <a:rPr lang="zh-CN" altLang="en-US" b="0" dirty="0">
                <a:latin typeface="微软雅黑" panose="020B0503020204020204" pitchFamily="34" charset="-122"/>
                <a:ea typeface="微软雅黑" panose="020B0503020204020204" pitchFamily="34" charset="-122"/>
              </a:rPr>
              <a:t> “价值塑造”、“能力培养”、 </a:t>
            </a:r>
            <a:endParaRPr lang="en-US" altLang="zh-CN" b="0" dirty="0" smtClean="0">
              <a:latin typeface="微软雅黑" panose="020B0503020204020204" pitchFamily="34" charset="-122"/>
              <a:ea typeface="微软雅黑" panose="020B0503020204020204" pitchFamily="34" charset="-122"/>
            </a:endParaRPr>
          </a:p>
          <a:p>
            <a:pPr marL="909637" lvl="2" indent="0">
              <a:buNone/>
            </a:pPr>
            <a:r>
              <a:rPr lang="zh-CN" altLang="zh-CN" b="0" dirty="0">
                <a:latin typeface="微软雅黑" panose="020B0503020204020204" pitchFamily="34" charset="-122"/>
                <a:ea typeface="微软雅黑" panose="020B0503020204020204" pitchFamily="34" charset="-122"/>
              </a:rPr>
              <a:t> </a:t>
            </a:r>
            <a:r>
              <a:rPr lang="zh-CN" altLang="en-US" b="0" dirty="0" smtClean="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知识传授”</a:t>
            </a:r>
            <a:endParaRPr lang="en-US" altLang="zh-CN" b="0" dirty="0">
              <a:latin typeface="微软雅黑" panose="020B0503020204020204" pitchFamily="34" charset="-122"/>
              <a:ea typeface="微软雅黑" panose="020B0503020204020204" pitchFamily="34" charset="-122"/>
            </a:endParaRPr>
          </a:p>
          <a:p>
            <a:pPr lvl="2"/>
            <a:r>
              <a:rPr lang="zh-CN" altLang="en-US" b="0" dirty="0">
                <a:latin typeface="微软雅黑" panose="020B0503020204020204" pitchFamily="34" charset="-122"/>
                <a:ea typeface="微软雅黑" panose="020B0503020204020204" pitchFamily="34" charset="-122"/>
              </a:rPr>
              <a:t>全面覆盖创新方法知识体系</a:t>
            </a:r>
            <a:endParaRPr lang="en-US" altLang="zh-CN" b="0" dirty="0">
              <a:latin typeface="微软雅黑" panose="020B0503020204020204" pitchFamily="34" charset="-122"/>
              <a:ea typeface="微软雅黑" panose="020B0503020204020204" pitchFamily="34" charset="-122"/>
            </a:endParaRPr>
          </a:p>
          <a:p>
            <a:pPr lvl="1"/>
            <a:endParaRPr lang="en-US" altLang="zh-CN" dirty="0" smtClean="0"/>
          </a:p>
          <a:p>
            <a:pPr lvl="1"/>
            <a:endParaRPr lang="en-US" altLang="zh-CN" dirty="0" smtClean="0"/>
          </a:p>
          <a:p>
            <a:pPr lvl="1"/>
            <a:endParaRPr lang="en-US" dirty="0"/>
          </a:p>
        </p:txBody>
      </p:sp>
      <p:sp>
        <p:nvSpPr>
          <p:cNvPr id="31748"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C8ECB75-962E-412C-91A0-E7216D23BFCA}" type="slidenum">
              <a:rPr kumimoji="0" lang="zh-CN" altLang="en-US" sz="1200" b="0" smtClean="0">
                <a:latin typeface="Verdana" pitchFamily="34" charset="0"/>
              </a:rPr>
              <a:pPr eaLnBrk="1" hangingPunct="1"/>
              <a:t>14</a:t>
            </a:fld>
            <a:endParaRPr kumimoji="0" lang="en-US" altLang="zh-CN" sz="1200" b="0" smtClean="0">
              <a:latin typeface="Verdana" pitchFamily="34" charset="0"/>
            </a:endParaRPr>
          </a:p>
        </p:txBody>
      </p:sp>
      <p:sp>
        <p:nvSpPr>
          <p:cNvPr id="6" name="矩形 35"/>
          <p:cNvSpPr/>
          <p:nvPr/>
        </p:nvSpPr>
        <p:spPr>
          <a:xfrm>
            <a:off x="611560" y="1268760"/>
            <a:ext cx="8136904" cy="533455"/>
          </a:xfrm>
          <a:prstGeom prst="rect">
            <a:avLst/>
          </a:prstGeom>
          <a:solidFill>
            <a:srgbClr val="C00000"/>
          </a:solidFill>
          <a:ln w="12700" cap="flat" cmpd="sng" algn="ctr">
            <a:noFill/>
            <a:prstDash val="solid"/>
            <a:miter lim="800000"/>
          </a:ln>
          <a:effectLst/>
        </p:spPr>
        <p:txBody>
          <a:bodyPr rtlCol="0" anchor="t"/>
          <a:lstStyle/>
          <a:p>
            <a:pPr algn="ctr" fontAlgn="auto">
              <a:spcBef>
                <a:spcPts val="0"/>
              </a:spcBef>
              <a:spcAft>
                <a:spcPts val="0"/>
              </a:spcAft>
              <a:defRPr/>
            </a:pPr>
            <a:r>
              <a:rPr kumimoji="0" lang="zh-CN" altLang="en-US" sz="2800" kern="0" dirty="0" smtClean="0">
                <a:solidFill>
                  <a:schemeClr val="bg1"/>
                </a:solidFill>
                <a:latin typeface="Arial"/>
                <a:ea typeface="微软雅黑"/>
                <a:cs typeface="+mn-ea"/>
                <a:sym typeface="+mn-lt"/>
              </a:rPr>
              <a:t>指南：提出大学生创新方法训练、应用的基本要求</a:t>
            </a:r>
            <a:endParaRPr kumimoji="0" lang="zh-CN" altLang="en-US" sz="2800" kern="0" dirty="0">
              <a:solidFill>
                <a:schemeClr val="bg1"/>
              </a:solidFill>
              <a:latin typeface="Arial"/>
              <a:ea typeface="微软雅黑"/>
              <a:cs typeface="+mn-ea"/>
              <a:sym typeface="+mn-lt"/>
            </a:endParaRPr>
          </a:p>
        </p:txBody>
      </p:sp>
    </p:spTree>
    <p:extLst>
      <p:ext uri="{BB962C8B-B14F-4D97-AF65-F5344CB8AC3E}">
        <p14:creationId xmlns:p14="http://schemas.microsoft.com/office/powerpoint/2010/main" val="34162305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idx="4294967295"/>
          </p:nvPr>
        </p:nvSpPr>
        <p:spPr>
          <a:xfrm>
            <a:off x="575940" y="103977"/>
            <a:ext cx="8964612" cy="892175"/>
          </a:xfrm>
        </p:spPr>
        <p:txBody>
          <a:bodyPr/>
          <a:lstStyle/>
          <a:p>
            <a:pPr eaLnBrk="1" hangingPunct="1"/>
            <a:r>
              <a:rPr lang="en-US" altLang="zh-CN" sz="3200" dirty="0" smtClean="0">
                <a:latin typeface="+mn-lt"/>
                <a:ea typeface="黑体" pitchFamily="49" charset="-122"/>
              </a:rPr>
              <a:t>2.3</a:t>
            </a:r>
            <a:r>
              <a:rPr lang="en-US" altLang="zh-CN" sz="3200" dirty="0">
                <a:latin typeface="黑体" pitchFamily="49" charset="-122"/>
                <a:ea typeface="黑体" pitchFamily="49" charset="-122"/>
              </a:rPr>
              <a:t> </a:t>
            </a:r>
            <a:r>
              <a:rPr lang="zh-CN" altLang="en-US" sz="3200" dirty="0" smtClean="0">
                <a:latin typeface="黑体" pitchFamily="49" charset="-122"/>
                <a:ea typeface="黑体" pitchFamily="49" charset="-122"/>
              </a:rPr>
              <a:t>基本要求</a:t>
            </a:r>
            <a:endParaRPr lang="zh-CN" sz="3200" dirty="0" smtClean="0">
              <a:latin typeface="黑体" pitchFamily="49" charset="-122"/>
              <a:ea typeface="黑体" pitchFamily="49" charset="-122"/>
            </a:endParaRPr>
          </a:p>
        </p:txBody>
      </p:sp>
      <p:sp>
        <p:nvSpPr>
          <p:cNvPr id="31748"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C8ECB75-962E-412C-91A0-E7216D23BFCA}" type="slidenum">
              <a:rPr kumimoji="0" lang="zh-CN" altLang="en-US" sz="1200" b="0" smtClean="0">
                <a:latin typeface="Verdana" pitchFamily="34" charset="0"/>
              </a:rPr>
              <a:pPr eaLnBrk="1" hangingPunct="1"/>
              <a:t>15</a:t>
            </a:fld>
            <a:endParaRPr kumimoji="0" lang="en-US" altLang="zh-CN" sz="1200" b="0" smtClean="0">
              <a:latin typeface="Verdana" pitchFamily="34" charset="0"/>
            </a:endParaRP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971600" y="1772816"/>
            <a:ext cx="7056784" cy="4464496"/>
          </a:xfrm>
          <a:prstGeom prst="rect">
            <a:avLst/>
          </a:prstGeom>
          <a:noFill/>
          <a:ln>
            <a:noFill/>
          </a:ln>
        </p:spPr>
      </p:pic>
      <p:sp>
        <p:nvSpPr>
          <p:cNvPr id="2" name="TextBox 1"/>
          <p:cNvSpPr txBox="1"/>
          <p:nvPr/>
        </p:nvSpPr>
        <p:spPr>
          <a:xfrm>
            <a:off x="539552" y="1196752"/>
            <a:ext cx="3096344" cy="461665"/>
          </a:xfrm>
          <a:prstGeom prst="rect">
            <a:avLst/>
          </a:prstGeom>
          <a:noFill/>
        </p:spPr>
        <p:txBody>
          <a:bodyPr wrap="square" rtlCol="0">
            <a:spAutoFit/>
          </a:bodyPr>
          <a:lstStyle/>
          <a:p>
            <a:r>
              <a:rPr lang="zh-CN" altLang="en-US" sz="2400" dirty="0">
                <a:latin typeface="黑体" pitchFamily="49" charset="-122"/>
                <a:ea typeface="黑体" pitchFamily="49" charset="-122"/>
              </a:rPr>
              <a:t>研究方</a:t>
            </a:r>
            <a:r>
              <a:rPr lang="zh-CN" altLang="en-US" sz="2400" dirty="0" smtClean="0">
                <a:latin typeface="黑体" pitchFamily="49" charset="-122"/>
                <a:ea typeface="黑体" pitchFamily="49" charset="-122"/>
              </a:rPr>
              <a:t>案</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需求分析</a:t>
            </a:r>
            <a:endParaRPr lang="en-US" sz="2400" dirty="0"/>
          </a:p>
        </p:txBody>
      </p:sp>
    </p:spTree>
    <p:extLst>
      <p:ext uri="{BB962C8B-B14F-4D97-AF65-F5344CB8AC3E}">
        <p14:creationId xmlns:p14="http://schemas.microsoft.com/office/powerpoint/2010/main" val="13082164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idx="4294967295"/>
          </p:nvPr>
        </p:nvSpPr>
        <p:spPr>
          <a:xfrm>
            <a:off x="575940" y="103977"/>
            <a:ext cx="8964612" cy="892175"/>
          </a:xfrm>
        </p:spPr>
        <p:txBody>
          <a:bodyPr/>
          <a:lstStyle/>
          <a:p>
            <a:pPr eaLnBrk="1" hangingPunct="1"/>
            <a:r>
              <a:rPr lang="en-US" altLang="zh-CN" sz="3200" dirty="0" smtClean="0">
                <a:latin typeface="+mn-lt"/>
                <a:ea typeface="黑体" pitchFamily="49" charset="-122"/>
              </a:rPr>
              <a:t>2.3</a:t>
            </a:r>
            <a:r>
              <a:rPr lang="en-US" altLang="zh-CN" sz="3200" dirty="0">
                <a:latin typeface="黑体" pitchFamily="49" charset="-122"/>
                <a:ea typeface="黑体" pitchFamily="49" charset="-122"/>
              </a:rPr>
              <a:t> </a:t>
            </a:r>
            <a:r>
              <a:rPr lang="zh-CN" altLang="en-US" sz="3200" dirty="0" smtClean="0">
                <a:latin typeface="黑体" pitchFamily="49" charset="-122"/>
                <a:ea typeface="黑体" pitchFamily="49" charset="-122"/>
              </a:rPr>
              <a:t>基本要求</a:t>
            </a:r>
            <a:endParaRPr lang="zh-CN" sz="3200" dirty="0" smtClean="0">
              <a:latin typeface="黑体" pitchFamily="49" charset="-122"/>
              <a:ea typeface="黑体" pitchFamily="49" charset="-122"/>
            </a:endParaRPr>
          </a:p>
        </p:txBody>
      </p:sp>
      <p:sp>
        <p:nvSpPr>
          <p:cNvPr id="31748"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C8ECB75-962E-412C-91A0-E7216D23BFCA}" type="slidenum">
              <a:rPr kumimoji="0" lang="zh-CN" altLang="en-US" sz="1200" b="0" smtClean="0">
                <a:latin typeface="Verdana" pitchFamily="34" charset="0"/>
              </a:rPr>
              <a:pPr eaLnBrk="1" hangingPunct="1"/>
              <a:t>16</a:t>
            </a:fld>
            <a:endParaRPr kumimoji="0" lang="en-US" altLang="zh-CN" sz="1200" b="0" smtClean="0">
              <a:latin typeface="Verdana" pitchFamily="34" charset="0"/>
            </a:endParaRPr>
          </a:p>
        </p:txBody>
      </p:sp>
      <p:pic>
        <p:nvPicPr>
          <p:cNvPr id="6" name="图片 36"/>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844824"/>
            <a:ext cx="7200800" cy="4392488"/>
          </a:xfrm>
          <a:prstGeom prst="rect">
            <a:avLst/>
          </a:prstGeom>
          <a:noFill/>
          <a:ln>
            <a:noFill/>
          </a:ln>
        </p:spPr>
      </p:pic>
      <p:sp>
        <p:nvSpPr>
          <p:cNvPr id="7" name="TextBox 6"/>
          <p:cNvSpPr txBox="1"/>
          <p:nvPr/>
        </p:nvSpPr>
        <p:spPr>
          <a:xfrm>
            <a:off x="539552" y="1196752"/>
            <a:ext cx="3384376" cy="461665"/>
          </a:xfrm>
          <a:prstGeom prst="rect">
            <a:avLst/>
          </a:prstGeom>
          <a:noFill/>
        </p:spPr>
        <p:txBody>
          <a:bodyPr wrap="square" rtlCol="0">
            <a:spAutoFit/>
          </a:bodyPr>
          <a:lstStyle/>
          <a:p>
            <a:r>
              <a:rPr lang="zh-CN" altLang="en-US" sz="2400" dirty="0">
                <a:latin typeface="黑体" pitchFamily="49" charset="-122"/>
                <a:ea typeface="黑体" pitchFamily="49" charset="-122"/>
              </a:rPr>
              <a:t>研究方</a:t>
            </a:r>
            <a:r>
              <a:rPr lang="zh-CN" altLang="en-US" sz="2400" dirty="0" smtClean="0">
                <a:latin typeface="黑体" pitchFamily="49" charset="-122"/>
                <a:ea typeface="黑体" pitchFamily="49" charset="-122"/>
              </a:rPr>
              <a:t>案</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分阶段定制</a:t>
            </a:r>
            <a:endParaRPr lang="en-US" sz="2400" dirty="0"/>
          </a:p>
        </p:txBody>
      </p:sp>
    </p:spTree>
    <p:extLst>
      <p:ext uri="{BB962C8B-B14F-4D97-AF65-F5344CB8AC3E}">
        <p14:creationId xmlns:p14="http://schemas.microsoft.com/office/powerpoint/2010/main" val="625863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idx="4294967295"/>
          </p:nvPr>
        </p:nvSpPr>
        <p:spPr>
          <a:xfrm>
            <a:off x="575940" y="103977"/>
            <a:ext cx="8964612" cy="892175"/>
          </a:xfrm>
        </p:spPr>
        <p:txBody>
          <a:bodyPr/>
          <a:lstStyle/>
          <a:p>
            <a:pPr eaLnBrk="1" hangingPunct="1"/>
            <a:r>
              <a:rPr lang="en-US" altLang="zh-CN" sz="3200" dirty="0" smtClean="0">
                <a:latin typeface="+mn-lt"/>
                <a:ea typeface="黑体" pitchFamily="49" charset="-122"/>
              </a:rPr>
              <a:t>2.3</a:t>
            </a:r>
            <a:r>
              <a:rPr lang="en-US" altLang="zh-CN" sz="3200" dirty="0">
                <a:latin typeface="黑体" pitchFamily="49" charset="-122"/>
                <a:ea typeface="黑体" pitchFamily="49" charset="-122"/>
              </a:rPr>
              <a:t> </a:t>
            </a:r>
            <a:r>
              <a:rPr lang="zh-CN" altLang="en-US" sz="3200" dirty="0" smtClean="0">
                <a:latin typeface="黑体" pitchFamily="49" charset="-122"/>
                <a:ea typeface="黑体" pitchFamily="49" charset="-122"/>
              </a:rPr>
              <a:t>基本要求</a:t>
            </a:r>
            <a:endParaRPr lang="zh-CN" sz="3200" dirty="0" smtClean="0">
              <a:latin typeface="黑体" pitchFamily="49" charset="-122"/>
              <a:ea typeface="黑体" pitchFamily="49" charset="-122"/>
            </a:endParaRPr>
          </a:p>
        </p:txBody>
      </p:sp>
      <p:sp>
        <p:nvSpPr>
          <p:cNvPr id="31748"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C8ECB75-962E-412C-91A0-E7216D23BFCA}" type="slidenum">
              <a:rPr kumimoji="0" lang="zh-CN" altLang="en-US" sz="1200" b="0" smtClean="0">
                <a:latin typeface="Verdana" pitchFamily="34" charset="0"/>
              </a:rPr>
              <a:pPr eaLnBrk="1" hangingPunct="1"/>
              <a:t>17</a:t>
            </a:fld>
            <a:endParaRPr kumimoji="0" lang="en-US" altLang="zh-CN" sz="1200" b="0" smtClean="0">
              <a:latin typeface="Verdana" pitchFamily="34" charset="0"/>
            </a:endParaRPr>
          </a:p>
        </p:txBody>
      </p:sp>
      <p:sp>
        <p:nvSpPr>
          <p:cNvPr id="7" name="TextBox 6"/>
          <p:cNvSpPr txBox="1"/>
          <p:nvPr/>
        </p:nvSpPr>
        <p:spPr>
          <a:xfrm>
            <a:off x="539552" y="1196752"/>
            <a:ext cx="3384376"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预期成果示意</a:t>
            </a:r>
            <a:endParaRPr lang="en-US" sz="2400" dirty="0"/>
          </a:p>
        </p:txBody>
      </p:sp>
      <p:graphicFrame>
        <p:nvGraphicFramePr>
          <p:cNvPr id="2" name="Object 1"/>
          <p:cNvGraphicFramePr>
            <a:graphicFrameLocks noChangeAspect="1"/>
          </p:cNvGraphicFramePr>
          <p:nvPr>
            <p:extLst>
              <p:ext uri="{D42A27DB-BD31-4B8C-83A1-F6EECF244321}">
                <p14:modId xmlns:p14="http://schemas.microsoft.com/office/powerpoint/2010/main" val="864701405"/>
              </p:ext>
            </p:extLst>
          </p:nvPr>
        </p:nvGraphicFramePr>
        <p:xfrm>
          <a:off x="684213" y="1628800"/>
          <a:ext cx="7775575" cy="5441355"/>
        </p:xfrm>
        <a:graphic>
          <a:graphicData uri="http://schemas.openxmlformats.org/presentationml/2006/ole">
            <mc:AlternateContent xmlns:mc="http://schemas.openxmlformats.org/markup-compatibility/2006">
              <mc:Choice xmlns:v="urn:schemas-microsoft-com:vml" Requires="v">
                <p:oleObj spid="_x0000_s1225" name="文档" r:id="rId4" imgW="5613400" imgH="4953000" progId="Word.Document.12">
                  <p:embed/>
                </p:oleObj>
              </mc:Choice>
              <mc:Fallback>
                <p:oleObj name="文档" r:id="rId4" imgW="5613400" imgH="4953000" progId="Word.Document.12">
                  <p:embed/>
                  <p:pic>
                    <p:nvPicPr>
                      <p:cNvPr id="0" name=""/>
                      <p:cNvPicPr/>
                      <p:nvPr/>
                    </p:nvPicPr>
                    <p:blipFill>
                      <a:blip r:embed="rId5"/>
                      <a:stretch>
                        <a:fillRect/>
                      </a:stretch>
                    </p:blipFill>
                    <p:spPr>
                      <a:xfrm>
                        <a:off x="684213" y="1628800"/>
                        <a:ext cx="7775575" cy="5441355"/>
                      </a:xfrm>
                      <a:prstGeom prst="rect">
                        <a:avLst/>
                      </a:prstGeom>
                    </p:spPr>
                  </p:pic>
                </p:oleObj>
              </mc:Fallback>
            </mc:AlternateContent>
          </a:graphicData>
        </a:graphic>
      </p:graphicFrame>
      <p:sp>
        <p:nvSpPr>
          <p:cNvPr id="6" name="Rounded Rectangle 5"/>
          <p:cNvSpPr/>
          <p:nvPr/>
        </p:nvSpPr>
        <p:spPr bwMode="auto">
          <a:xfrm>
            <a:off x="5436096" y="3717032"/>
            <a:ext cx="2808312" cy="1512168"/>
          </a:xfrm>
          <a:prstGeom prst="roundRect">
            <a:avLst/>
          </a:prstGeom>
          <a:noFill/>
          <a:ln w="57150" cap="flat" cmpd="sng" algn="ctr">
            <a:solidFill>
              <a:srgbClr val="FF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063517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txBox="1">
            <a:spLocks noChangeArrowheads="1"/>
          </p:cNvSpPr>
          <p:nvPr/>
        </p:nvSpPr>
        <p:spPr bwMode="auto">
          <a:xfrm>
            <a:off x="539750" y="115888"/>
            <a:ext cx="82089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defRPr/>
            </a:pPr>
            <a:r>
              <a:rPr lang="en-US" altLang="zh-CN" dirty="0">
                <a:latin typeface="+mn-lt"/>
                <a:ea typeface="黑体" pitchFamily="49" charset="-122"/>
              </a:rPr>
              <a:t>2.4</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训练体系</a:t>
            </a:r>
            <a:endParaRPr lang="zh-CN" altLang="zh-CN" dirty="0">
              <a:solidFill>
                <a:schemeClr val="tx2"/>
              </a:solidFill>
              <a:latin typeface="黑体" pitchFamily="49" charset="-122"/>
              <a:ea typeface="黑体" pitchFamily="49" charset="-122"/>
            </a:endParaRPr>
          </a:p>
        </p:txBody>
      </p:sp>
      <p:sp>
        <p:nvSpPr>
          <p:cNvPr id="30723"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5F6529D3-F85E-427D-AB1D-BEE906EB00F4}" type="slidenum">
              <a:rPr kumimoji="0" lang="zh-CN" altLang="en-US" sz="1200" b="0" smtClean="0">
                <a:latin typeface="Verdana" pitchFamily="34" charset="0"/>
              </a:rPr>
              <a:pPr eaLnBrk="1" hangingPunct="1"/>
              <a:t>18</a:t>
            </a:fld>
            <a:endParaRPr kumimoji="0" lang="en-US" altLang="zh-CN" sz="1200" b="0" smtClean="0">
              <a:latin typeface="Verdana" pitchFamily="34" charset="0"/>
            </a:endParaRPr>
          </a:p>
        </p:txBody>
      </p:sp>
      <p:grpSp>
        <p:nvGrpSpPr>
          <p:cNvPr id="33" name="组合 32"/>
          <p:cNvGrpSpPr/>
          <p:nvPr/>
        </p:nvGrpSpPr>
        <p:grpSpPr>
          <a:xfrm>
            <a:off x="827583" y="1545219"/>
            <a:ext cx="7704857" cy="4372123"/>
            <a:chOff x="827583" y="1545219"/>
            <a:chExt cx="7704857" cy="4372123"/>
          </a:xfrm>
        </p:grpSpPr>
        <p:sp>
          <p:nvSpPr>
            <p:cNvPr id="34" name="矩形 33"/>
            <p:cNvSpPr/>
            <p:nvPr/>
          </p:nvSpPr>
          <p:spPr>
            <a:xfrm>
              <a:off x="97160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基本要求</a:t>
              </a:r>
              <a:endParaRPr lang="zh-CN" altLang="en-US" sz="2000" b="1" dirty="0">
                <a:solidFill>
                  <a:srgbClr val="FCFCFC"/>
                </a:solidFill>
                <a:ea typeface="黑体" pitchFamily="2" charset="-122"/>
              </a:endParaRPr>
            </a:p>
          </p:txBody>
        </p:sp>
        <p:sp>
          <p:nvSpPr>
            <p:cNvPr id="35" name="矩形 34"/>
            <p:cNvSpPr/>
            <p:nvPr/>
          </p:nvSpPr>
          <p:spPr>
            <a:xfrm>
              <a:off x="313184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训练体系</a:t>
              </a:r>
              <a:endParaRPr lang="zh-CN" altLang="en-US" sz="2000" b="1" dirty="0">
                <a:solidFill>
                  <a:srgbClr val="FCFCFC"/>
                </a:solidFill>
                <a:ea typeface="黑体" pitchFamily="2" charset="-122"/>
              </a:endParaRPr>
            </a:p>
          </p:txBody>
        </p:sp>
        <p:sp>
          <p:nvSpPr>
            <p:cNvPr id="36" name="矩形 35"/>
            <p:cNvSpPr/>
            <p:nvPr/>
          </p:nvSpPr>
          <p:spPr>
            <a:xfrm>
              <a:off x="5118081" y="2780928"/>
              <a:ext cx="125411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示范应用</a:t>
              </a:r>
              <a:endParaRPr lang="zh-CN" altLang="en-US" sz="2000" b="1" dirty="0">
                <a:solidFill>
                  <a:srgbClr val="FCFCFC"/>
                </a:solidFill>
                <a:ea typeface="黑体" pitchFamily="2" charset="-122"/>
              </a:endParaRPr>
            </a:p>
          </p:txBody>
        </p:sp>
        <p:cxnSp>
          <p:nvCxnSpPr>
            <p:cNvPr id="37" name="直接箭头连接符 107"/>
            <p:cNvCxnSpPr>
              <a:stCxn id="34" idx="3"/>
              <a:endCxn id="35" idx="1"/>
            </p:cNvCxnSpPr>
            <p:nvPr/>
          </p:nvCxnSpPr>
          <p:spPr>
            <a:xfrm>
              <a:off x="2309769" y="3014928"/>
              <a:ext cx="822071"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107"/>
            <p:cNvCxnSpPr>
              <a:stCxn id="35" idx="3"/>
              <a:endCxn id="36" idx="1"/>
            </p:cNvCxnSpPr>
            <p:nvPr/>
          </p:nvCxnSpPr>
          <p:spPr>
            <a:xfrm>
              <a:off x="4470009" y="3014928"/>
              <a:ext cx="648072" cy="158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203848" y="3969112"/>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评价体系</a:t>
              </a:r>
              <a:endParaRPr lang="zh-CN" altLang="en-US" sz="2000" b="1" dirty="0">
                <a:solidFill>
                  <a:srgbClr val="FCFCFC"/>
                </a:solidFill>
                <a:ea typeface="黑体" pitchFamily="2" charset="-122"/>
              </a:endParaRPr>
            </a:p>
          </p:txBody>
        </p:sp>
        <p:cxnSp>
          <p:nvCxnSpPr>
            <p:cNvPr id="40" name="肘形连接符 16"/>
            <p:cNvCxnSpPr>
              <a:endCxn id="39" idx="3"/>
            </p:cNvCxnSpPr>
            <p:nvPr/>
          </p:nvCxnSpPr>
          <p:spPr>
            <a:xfrm rot="10800000" flipV="1">
              <a:off x="4542018" y="3140968"/>
              <a:ext cx="1830183" cy="1062144"/>
            </a:xfrm>
            <a:prstGeom prst="bentConnector3">
              <a:avLst>
                <a:gd name="adj1" fmla="val -897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肘形连接符 18"/>
            <p:cNvCxnSpPr>
              <a:stCxn id="39" idx="1"/>
            </p:cNvCxnSpPr>
            <p:nvPr/>
          </p:nvCxnSpPr>
          <p:spPr>
            <a:xfrm rot="10800000">
              <a:off x="2699792" y="3068960"/>
              <a:ext cx="504056" cy="1134152"/>
            </a:xfrm>
            <a:prstGeom prst="bent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2" name="文本框 19"/>
            <p:cNvSpPr txBox="1"/>
            <p:nvPr/>
          </p:nvSpPr>
          <p:spPr>
            <a:xfrm>
              <a:off x="3203848" y="3501008"/>
              <a:ext cx="1349828" cy="400110"/>
            </a:xfrm>
            <a:prstGeom prst="rect">
              <a:avLst/>
            </a:prstGeom>
            <a:noFill/>
          </p:spPr>
          <p:txBody>
            <a:bodyPr wrap="square" rtlCol="0">
              <a:spAutoFit/>
            </a:bodyPr>
            <a:lstStyle/>
            <a:p>
              <a:r>
                <a:rPr kumimoji="1" lang="zh-CN" altLang="en-US" sz="2000" dirty="0" smtClean="0">
                  <a:latin typeface="+mn-lt"/>
                  <a:ea typeface="黑体" pitchFamily="2" charset="-122"/>
                </a:rPr>
                <a:t>持续改进</a:t>
              </a:r>
              <a:endParaRPr kumimoji="1" lang="zh-CN" altLang="en-US" sz="2000" dirty="0">
                <a:latin typeface="+mn-lt"/>
                <a:ea typeface="黑体" pitchFamily="2" charset="-122"/>
              </a:endParaRPr>
            </a:p>
          </p:txBody>
        </p:sp>
        <p:sp>
          <p:nvSpPr>
            <p:cNvPr id="43" name="矩形 42"/>
            <p:cNvSpPr/>
            <p:nvPr/>
          </p:nvSpPr>
          <p:spPr>
            <a:xfrm>
              <a:off x="7206313" y="2780928"/>
              <a:ext cx="1326127" cy="46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CFCFC"/>
                  </a:solidFill>
                  <a:ea typeface="黑体" pitchFamily="2" charset="-122"/>
                </a:rPr>
                <a:t>发展跟踪</a:t>
              </a:r>
              <a:endParaRPr lang="zh-CN" altLang="en-US" sz="2000" b="1" dirty="0">
                <a:solidFill>
                  <a:srgbClr val="FCFCFC"/>
                </a:solidFill>
                <a:ea typeface="黑体" pitchFamily="2" charset="-122"/>
              </a:endParaRPr>
            </a:p>
          </p:txBody>
        </p:sp>
        <p:cxnSp>
          <p:nvCxnSpPr>
            <p:cNvPr id="44" name="直接箭头连接符 43"/>
            <p:cNvCxnSpPr>
              <a:stCxn id="36" idx="3"/>
              <a:endCxn id="43" idx="1"/>
            </p:cNvCxnSpPr>
            <p:nvPr/>
          </p:nvCxnSpPr>
          <p:spPr bwMode="auto">
            <a:xfrm>
              <a:off x="6372200" y="3014928"/>
              <a:ext cx="834113" cy="1588"/>
            </a:xfrm>
            <a:prstGeom prst="straightConnector1">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5" name="形状 23"/>
            <p:cNvCxnSpPr>
              <a:stCxn id="43" idx="3"/>
              <a:endCxn id="34" idx="1"/>
            </p:cNvCxnSpPr>
            <p:nvPr/>
          </p:nvCxnSpPr>
          <p:spPr bwMode="auto">
            <a:xfrm flipH="1">
              <a:off x="971600" y="3014928"/>
              <a:ext cx="7560840" cy="1588"/>
            </a:xfrm>
            <a:prstGeom prst="bentConnector5">
              <a:avLst>
                <a:gd name="adj1" fmla="val -4411"/>
                <a:gd name="adj2" fmla="val 181109502"/>
                <a:gd name="adj3" fmla="val 108574"/>
              </a:avLst>
            </a:prstGeom>
            <a:ln w="28575">
              <a:prstDash val="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46" name="文本框 19"/>
            <p:cNvSpPr txBox="1"/>
            <p:nvPr/>
          </p:nvSpPr>
          <p:spPr>
            <a:xfrm>
              <a:off x="3491880" y="5517232"/>
              <a:ext cx="2160240" cy="400110"/>
            </a:xfrm>
            <a:prstGeom prst="rect">
              <a:avLst/>
            </a:prstGeom>
            <a:noFill/>
          </p:spPr>
          <p:txBody>
            <a:bodyPr wrap="square" rtlCol="0">
              <a:spAutoFit/>
            </a:bodyPr>
            <a:lstStyle/>
            <a:p>
              <a:r>
                <a:rPr kumimoji="1" lang="zh-CN" altLang="en-US" sz="2000" dirty="0" smtClean="0">
                  <a:latin typeface="+mn-lt"/>
                  <a:ea typeface="黑体" pitchFamily="2" charset="-122"/>
                </a:rPr>
                <a:t>长期（</a:t>
              </a:r>
              <a:r>
                <a:rPr kumimoji="1" lang="en-US" altLang="zh-CN" sz="2000" dirty="0" smtClean="0">
                  <a:latin typeface="+mn-lt"/>
                  <a:ea typeface="黑体" pitchFamily="2" charset="-122"/>
                </a:rPr>
                <a:t>10-15</a:t>
              </a:r>
              <a:r>
                <a:rPr kumimoji="1" lang="zh-CN" altLang="en-US" sz="2000" dirty="0" smtClean="0">
                  <a:latin typeface="+mn-lt"/>
                  <a:ea typeface="黑体" pitchFamily="2" charset="-122"/>
                </a:rPr>
                <a:t>年）</a:t>
              </a:r>
              <a:endParaRPr kumimoji="1" lang="zh-CN" altLang="en-US" sz="2000" dirty="0">
                <a:latin typeface="+mn-lt"/>
                <a:ea typeface="黑体" pitchFamily="2" charset="-122"/>
              </a:endParaRPr>
            </a:p>
          </p:txBody>
        </p:sp>
        <p:sp>
          <p:nvSpPr>
            <p:cNvPr id="47" name="矩形 46"/>
            <p:cNvSpPr/>
            <p:nvPr/>
          </p:nvSpPr>
          <p:spPr bwMode="auto">
            <a:xfrm>
              <a:off x="827583" y="1988840"/>
              <a:ext cx="6120681" cy="3024336"/>
            </a:xfrm>
            <a:prstGeom prst="rect">
              <a:avLst/>
            </a:prstGeom>
            <a:noFill/>
            <a:ln>
              <a:solidFill>
                <a:srgbClr val="CC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文本框 19"/>
            <p:cNvSpPr txBox="1"/>
            <p:nvPr/>
          </p:nvSpPr>
          <p:spPr>
            <a:xfrm>
              <a:off x="3214422" y="1545219"/>
              <a:ext cx="1728192" cy="400110"/>
            </a:xfrm>
            <a:prstGeom prst="rect">
              <a:avLst/>
            </a:prstGeom>
            <a:noFill/>
          </p:spPr>
          <p:txBody>
            <a:bodyPr wrap="square" rtlCol="0">
              <a:spAutoFit/>
            </a:bodyPr>
            <a:lstStyle/>
            <a:p>
              <a:r>
                <a:rPr lang="zh-CN" altLang="en-US" sz="2000" dirty="0" smtClean="0">
                  <a:latin typeface="+mn-lt"/>
                  <a:ea typeface="黑体" pitchFamily="2" charset="-122"/>
                </a:rPr>
                <a:t>项目期：</a:t>
              </a:r>
              <a:r>
                <a:rPr lang="en-US" altLang="zh-CN" sz="2000" dirty="0" smtClean="0">
                  <a:latin typeface="+mn-lt"/>
                  <a:ea typeface="黑体" pitchFamily="2" charset="-122"/>
                </a:rPr>
                <a:t>2</a:t>
              </a:r>
              <a:r>
                <a:rPr lang="zh-CN" altLang="en-US" sz="2000" dirty="0" smtClean="0">
                  <a:latin typeface="+mn-lt"/>
                  <a:ea typeface="黑体" pitchFamily="2" charset="-122"/>
                </a:rPr>
                <a:t>年</a:t>
              </a:r>
              <a:endParaRPr kumimoji="1" lang="zh-CN" altLang="en-US" sz="2000" dirty="0">
                <a:latin typeface="+mn-lt"/>
                <a:ea typeface="黑体" pitchFamily="2" charset="-122"/>
              </a:endParaRPr>
            </a:p>
          </p:txBody>
        </p:sp>
        <p:grpSp>
          <p:nvGrpSpPr>
            <p:cNvPr id="49" name="组合 48"/>
            <p:cNvGrpSpPr/>
            <p:nvPr/>
          </p:nvGrpSpPr>
          <p:grpSpPr>
            <a:xfrm>
              <a:off x="5508104" y="2257708"/>
              <a:ext cx="504056" cy="523220"/>
              <a:chOff x="3635896" y="4437111"/>
              <a:chExt cx="504056" cy="523220"/>
            </a:xfrm>
            <a:effectLst>
              <a:outerShdw blurRad="50800" dist="38100" dir="18900000" algn="bl" rotWithShape="0">
                <a:prstClr val="black">
                  <a:alpha val="40000"/>
                </a:prstClr>
              </a:outerShdw>
            </a:effectLst>
          </p:grpSpPr>
          <p:sp>
            <p:nvSpPr>
              <p:cNvPr id="60" name="流程图: 联系 59"/>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61" name="矩形 60"/>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0" name="组合 49"/>
            <p:cNvGrpSpPr/>
            <p:nvPr/>
          </p:nvGrpSpPr>
          <p:grpSpPr>
            <a:xfrm>
              <a:off x="1403648" y="2257708"/>
              <a:ext cx="504056" cy="523220"/>
              <a:chOff x="3635896" y="4437111"/>
              <a:chExt cx="504056" cy="523220"/>
            </a:xfrm>
            <a:effectLst>
              <a:outerShdw blurRad="50800" dist="38100" dir="18900000" algn="bl" rotWithShape="0">
                <a:prstClr val="black">
                  <a:alpha val="40000"/>
                </a:prstClr>
              </a:outerShdw>
            </a:effectLst>
          </p:grpSpPr>
          <p:sp>
            <p:nvSpPr>
              <p:cNvPr id="58" name="流程图: 联系 57"/>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9" name="矩形 58"/>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1" name="组合 50"/>
            <p:cNvGrpSpPr/>
            <p:nvPr/>
          </p:nvGrpSpPr>
          <p:grpSpPr>
            <a:xfrm>
              <a:off x="3563888" y="2257708"/>
              <a:ext cx="504056" cy="523220"/>
              <a:chOff x="3635896" y="4437111"/>
              <a:chExt cx="504056" cy="523220"/>
            </a:xfrm>
            <a:effectLst>
              <a:outerShdw blurRad="50800" dist="38100" dir="18900000" algn="bl" rotWithShape="0">
                <a:prstClr val="black">
                  <a:alpha val="40000"/>
                </a:prstClr>
              </a:outerShdw>
            </a:effectLst>
          </p:grpSpPr>
          <p:sp>
            <p:nvSpPr>
              <p:cNvPr id="56" name="流程图: 联系 55"/>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7" name="矩形 56"/>
              <p:cNvSpPr/>
              <p:nvPr/>
            </p:nvSpPr>
            <p:spPr>
              <a:xfrm>
                <a:off x="3707904" y="4437111"/>
                <a:ext cx="364203"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2" name="组合 51"/>
            <p:cNvGrpSpPr/>
            <p:nvPr/>
          </p:nvGrpSpPr>
          <p:grpSpPr>
            <a:xfrm>
              <a:off x="3635896" y="4417948"/>
              <a:ext cx="504056" cy="523220"/>
              <a:chOff x="3635896" y="4437111"/>
              <a:chExt cx="504056" cy="523220"/>
            </a:xfrm>
            <a:effectLst>
              <a:outerShdw blurRad="50800" dist="38100" dir="18900000" algn="bl" rotWithShape="0">
                <a:prstClr val="black">
                  <a:alpha val="40000"/>
                </a:prstClr>
              </a:outerShdw>
            </a:effectLst>
          </p:grpSpPr>
          <p:sp>
            <p:nvSpPr>
              <p:cNvPr id="54" name="流程图: 联系 53"/>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5" name="矩形 54"/>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53" name="Rounded Rectangle 1"/>
            <p:cNvSpPr/>
            <p:nvPr/>
          </p:nvSpPr>
          <p:spPr bwMode="auto">
            <a:xfrm>
              <a:off x="3008837" y="2204864"/>
              <a:ext cx="1512168" cy="1152128"/>
            </a:xfrm>
            <a:prstGeom prst="roundRect">
              <a:avLst/>
            </a:prstGeom>
            <a:noFill/>
            <a:ln w="57150" cap="flat" cmpd="sng" algn="ctr">
              <a:solidFill>
                <a:srgbClr val="CC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800" b="1" i="0"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42482554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zh-CN" sz="3200" dirty="0" smtClean="0">
                <a:latin typeface="+mn-lt"/>
                <a:ea typeface="黑体" pitchFamily="49" charset="-122"/>
              </a:rPr>
              <a:t>2.4</a:t>
            </a:r>
            <a:r>
              <a:rPr lang="en-US" altLang="zh-CN" sz="3200" dirty="0" smtClean="0">
                <a:latin typeface="黑体" pitchFamily="49" charset="-122"/>
                <a:ea typeface="黑体" pitchFamily="49" charset="-122"/>
              </a:rPr>
              <a:t> </a:t>
            </a:r>
            <a:r>
              <a:rPr lang="zh-CN" altLang="en-US" sz="3200" dirty="0" smtClean="0">
                <a:latin typeface="黑体" pitchFamily="49" charset="-122"/>
                <a:ea typeface="黑体" pitchFamily="49" charset="-122"/>
              </a:rPr>
              <a:t>训练体系</a:t>
            </a:r>
            <a:endParaRPr lang="zh-CN" sz="3200" dirty="0" smtClean="0">
              <a:latin typeface="黑体" pitchFamily="49" charset="-122"/>
              <a:ea typeface="黑体" pitchFamily="49" charset="-122"/>
            </a:endParaRPr>
          </a:p>
        </p:txBody>
      </p:sp>
      <p:sp>
        <p:nvSpPr>
          <p:cNvPr id="2" name="Content Placeholder 1"/>
          <p:cNvSpPr>
            <a:spLocks noGrp="1"/>
          </p:cNvSpPr>
          <p:nvPr>
            <p:ph idx="1"/>
          </p:nvPr>
        </p:nvSpPr>
        <p:spPr>
          <a:xfrm>
            <a:off x="539750" y="1772816"/>
            <a:ext cx="8001000" cy="4267200"/>
          </a:xfrm>
        </p:spPr>
        <p:txBody>
          <a:bodyPr/>
          <a:lstStyle/>
          <a:p>
            <a:endParaRPr lang="en-US" altLang="zh-CN" sz="2800" dirty="0" smtClean="0">
              <a:latin typeface="黑体" pitchFamily="49" charset="-122"/>
              <a:ea typeface="黑体" pitchFamily="49" charset="-122"/>
            </a:endParaRPr>
          </a:p>
          <a:p>
            <a:r>
              <a:rPr lang="zh-CN" altLang="en-US" sz="2800" b="0" dirty="0" smtClean="0">
                <a:latin typeface="微软雅黑" panose="020B0503020204020204" pitchFamily="34" charset="-122"/>
                <a:ea typeface="微软雅黑" panose="020B0503020204020204" pitchFamily="34" charset="-122"/>
              </a:rPr>
              <a:t>研究内容</a:t>
            </a:r>
            <a:endParaRPr lang="en-US" altLang="zh-CN" sz="2800" b="0" dirty="0" smtClean="0">
              <a:latin typeface="微软雅黑" panose="020B0503020204020204" pitchFamily="34" charset="-122"/>
              <a:ea typeface="微软雅黑" panose="020B0503020204020204" pitchFamily="34" charset="-122"/>
            </a:endParaRPr>
          </a:p>
          <a:p>
            <a:pPr lvl="1"/>
            <a:r>
              <a:rPr lang="zh-CN" altLang="en-US" b="0" dirty="0" smtClean="0">
                <a:latin typeface="微软雅黑" panose="020B0503020204020204" pitchFamily="34" charset="-122"/>
                <a:ea typeface="微软雅黑" panose="020B0503020204020204" pitchFamily="34" charset="-122"/>
              </a:rPr>
              <a:t>大学生创新方法培养体系顶层设计</a:t>
            </a:r>
            <a:endParaRPr lang="en-US" altLang="zh-CN" b="0" dirty="0" smtClean="0">
              <a:latin typeface="微软雅黑" panose="020B0503020204020204" pitchFamily="34" charset="-122"/>
              <a:ea typeface="微软雅黑" panose="020B0503020204020204" pitchFamily="34" charset="-122"/>
            </a:endParaRPr>
          </a:p>
          <a:p>
            <a:pPr lvl="1"/>
            <a:r>
              <a:rPr lang="zh-CN" altLang="en-US" b="0" dirty="0" smtClean="0">
                <a:latin typeface="微软雅黑" panose="020B0503020204020204" pitchFamily="34" charset="-122"/>
                <a:ea typeface="微软雅黑" panose="020B0503020204020204" pitchFamily="34" charset="-122"/>
              </a:rPr>
              <a:t>分阶段融合人才培养方案</a:t>
            </a:r>
            <a:endParaRPr lang="en-US" altLang="zh-CN" b="0" dirty="0" smtClean="0">
              <a:latin typeface="微软雅黑" panose="020B0503020204020204" pitchFamily="34" charset="-122"/>
              <a:ea typeface="微软雅黑" panose="020B0503020204020204" pitchFamily="34" charset="-122"/>
            </a:endParaRPr>
          </a:p>
          <a:p>
            <a:pPr lvl="1"/>
            <a:r>
              <a:rPr lang="zh-CN" altLang="en-US" b="0" dirty="0">
                <a:latin typeface="微软雅黑" panose="020B0503020204020204" pitchFamily="34" charset="-122"/>
                <a:ea typeface="微软雅黑" panose="020B0503020204020204" pitchFamily="34" charset="-122"/>
              </a:rPr>
              <a:t>互联网</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创新创业教育共享协同信息化系统设计</a:t>
            </a:r>
            <a:endParaRPr lang="en-US" altLang="zh-CN" b="0" dirty="0">
              <a:latin typeface="微软雅黑" panose="020B0503020204020204" pitchFamily="34" charset="-122"/>
              <a:ea typeface="微软雅黑" panose="020B0503020204020204" pitchFamily="34" charset="-122"/>
            </a:endParaRPr>
          </a:p>
          <a:p>
            <a:pPr lvl="1"/>
            <a:endParaRPr lang="en-US" altLang="zh-CN" dirty="0" smtClean="0"/>
          </a:p>
          <a:p>
            <a:pPr lvl="1"/>
            <a:endParaRPr lang="en-US" altLang="zh-CN" dirty="0" smtClean="0"/>
          </a:p>
          <a:p>
            <a:pPr lvl="1"/>
            <a:endParaRPr lang="en-US" dirty="0"/>
          </a:p>
        </p:txBody>
      </p:sp>
      <p:sp>
        <p:nvSpPr>
          <p:cNvPr id="31748"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C8ECB75-962E-412C-91A0-E7216D23BFCA}" type="slidenum">
              <a:rPr kumimoji="0" lang="zh-CN" altLang="en-US" sz="1200" b="0" smtClean="0">
                <a:latin typeface="Verdana" pitchFamily="34" charset="0"/>
              </a:rPr>
              <a:pPr eaLnBrk="1" hangingPunct="1"/>
              <a:t>19</a:t>
            </a:fld>
            <a:endParaRPr kumimoji="0" lang="en-US" altLang="zh-CN" sz="1200" b="0" smtClean="0">
              <a:latin typeface="Verdana" pitchFamily="34" charset="0"/>
            </a:endParaRPr>
          </a:p>
        </p:txBody>
      </p:sp>
      <p:sp>
        <p:nvSpPr>
          <p:cNvPr id="6" name="矩形 35"/>
          <p:cNvSpPr/>
          <p:nvPr/>
        </p:nvSpPr>
        <p:spPr>
          <a:xfrm>
            <a:off x="611560" y="1268760"/>
            <a:ext cx="8136904" cy="936104"/>
          </a:xfrm>
          <a:prstGeom prst="rect">
            <a:avLst/>
          </a:prstGeom>
          <a:solidFill>
            <a:srgbClr val="CC0000"/>
          </a:solidFill>
          <a:ln w="12700" cap="flat" cmpd="sng" algn="ctr">
            <a:solidFill>
              <a:srgbClr val="CC0000"/>
            </a:solidFill>
            <a:prstDash val="solid"/>
            <a:miter lim="800000"/>
          </a:ln>
          <a:effectLst/>
        </p:spPr>
        <p:txBody>
          <a:bodyPr rtlCol="0" anchor="t"/>
          <a:lstStyle/>
          <a:p>
            <a:pPr algn="ctr" fontAlgn="auto">
              <a:spcBef>
                <a:spcPts val="0"/>
              </a:spcBef>
              <a:spcAft>
                <a:spcPts val="0"/>
              </a:spcAft>
              <a:defRPr/>
            </a:pPr>
            <a:r>
              <a:rPr kumimoji="0" lang="zh-CN" altLang="en-US" sz="2800" kern="0" dirty="0" smtClean="0">
                <a:solidFill>
                  <a:schemeClr val="bg1"/>
                </a:solidFill>
                <a:latin typeface="Arial"/>
                <a:ea typeface="微软雅黑"/>
                <a:cs typeface="+mn-ea"/>
                <a:sym typeface="+mn-lt"/>
              </a:rPr>
              <a:t>指南：</a:t>
            </a:r>
            <a:r>
              <a:rPr kumimoji="0" lang="zh-CN" altLang="en-US" sz="2800" kern="0" dirty="0">
                <a:solidFill>
                  <a:schemeClr val="bg1"/>
                </a:solidFill>
                <a:latin typeface="Arial"/>
                <a:ea typeface="微软雅黑"/>
                <a:cs typeface="+mn-ea"/>
              </a:rPr>
              <a:t>构建覆盖全校学生并与人才培养方案有机融合的创新方法培养</a:t>
            </a:r>
            <a:r>
              <a:rPr kumimoji="0" lang="zh-CN" altLang="en-US" sz="2800" kern="0" dirty="0" smtClean="0">
                <a:solidFill>
                  <a:schemeClr val="bg1"/>
                </a:solidFill>
                <a:latin typeface="Arial"/>
                <a:ea typeface="微软雅黑"/>
                <a:cs typeface="+mn-ea"/>
              </a:rPr>
              <a:t>体系</a:t>
            </a:r>
            <a:endParaRPr kumimoji="0" lang="zh-CN" altLang="en-US" sz="2800" kern="0" dirty="0">
              <a:solidFill>
                <a:schemeClr val="bg1"/>
              </a:solidFill>
              <a:latin typeface="Arial"/>
              <a:ea typeface="微软雅黑"/>
              <a:cs typeface="+mn-ea"/>
              <a:sym typeface="+mn-lt"/>
            </a:endParaRPr>
          </a:p>
        </p:txBody>
      </p:sp>
    </p:spTree>
    <p:extLst>
      <p:ext uri="{BB962C8B-B14F-4D97-AF65-F5344CB8AC3E}">
        <p14:creationId xmlns:p14="http://schemas.microsoft.com/office/powerpoint/2010/main" val="1613416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3"/>
          <p:cNvGrpSpPr>
            <a:grpSpLocks/>
          </p:cNvGrpSpPr>
          <p:nvPr/>
        </p:nvGrpSpPr>
        <p:grpSpPr bwMode="auto">
          <a:xfrm>
            <a:off x="755650" y="1954213"/>
            <a:ext cx="7920038" cy="3544887"/>
            <a:chOff x="476" y="1117"/>
            <a:chExt cx="4805" cy="2233"/>
          </a:xfrm>
        </p:grpSpPr>
        <p:sp>
          <p:nvSpPr>
            <p:cNvPr id="15365" name="Text Box 4"/>
            <p:cNvSpPr txBox="1">
              <a:spLocks noChangeArrowheads="1"/>
            </p:cNvSpPr>
            <p:nvPr/>
          </p:nvSpPr>
          <p:spPr bwMode="gray">
            <a:xfrm>
              <a:off x="562" y="2336"/>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三</a:t>
              </a:r>
            </a:p>
          </p:txBody>
        </p:sp>
        <p:grpSp>
          <p:nvGrpSpPr>
            <p:cNvPr id="15366" name="Group 5"/>
            <p:cNvGrpSpPr>
              <a:grpSpLocks/>
            </p:cNvGrpSpPr>
            <p:nvPr/>
          </p:nvGrpSpPr>
          <p:grpSpPr bwMode="auto">
            <a:xfrm>
              <a:off x="476" y="1117"/>
              <a:ext cx="4805" cy="419"/>
              <a:chOff x="476" y="1117"/>
              <a:chExt cx="4805" cy="419"/>
            </a:xfrm>
          </p:grpSpPr>
          <p:sp>
            <p:nvSpPr>
              <p:cNvPr id="15405" name="Line 6"/>
              <p:cNvSpPr>
                <a:spLocks noChangeShapeType="1"/>
              </p:cNvSpPr>
              <p:nvPr/>
            </p:nvSpPr>
            <p:spPr bwMode="auto">
              <a:xfrm flipV="1">
                <a:off x="839" y="1525"/>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47" name="Text Box 7"/>
              <p:cNvSpPr txBox="1">
                <a:spLocks noChangeArrowheads="1"/>
              </p:cNvSpPr>
              <p:nvPr/>
            </p:nvSpPr>
            <p:spPr bwMode="auto">
              <a:xfrm>
                <a:off x="975" y="1121"/>
                <a:ext cx="4306" cy="330"/>
              </a:xfrm>
              <a:prstGeom prst="rect">
                <a:avLst/>
              </a:prstGeom>
              <a:noFill/>
              <a:ln w="9525" algn="ctr">
                <a:noFill/>
                <a:miter lim="800000"/>
                <a:headEnd/>
                <a:tailEnd/>
              </a:ln>
              <a:effectLst/>
            </p:spPr>
            <p:txBody>
              <a:bodyPr>
                <a:spAutoFit/>
              </a:bodyPr>
              <a:lstStyle/>
              <a:p>
                <a:pPr eaLnBrk="0" hangingPunct="0">
                  <a:defRPr/>
                </a:pPr>
                <a:r>
                  <a:rPr kumimoji="0" lang="zh-CN" altLang="en-US" sz="2800" dirty="0" smtClean="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研究背景与现状</a:t>
                </a:r>
                <a:endPar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407" name="Group 8"/>
              <p:cNvGrpSpPr>
                <a:grpSpLocks/>
              </p:cNvGrpSpPr>
              <p:nvPr/>
            </p:nvGrpSpPr>
            <p:grpSpPr bwMode="auto">
              <a:xfrm>
                <a:off x="476" y="1117"/>
                <a:ext cx="499" cy="419"/>
                <a:chOff x="476" y="890"/>
                <a:chExt cx="499" cy="419"/>
              </a:xfrm>
            </p:grpSpPr>
            <p:grpSp>
              <p:nvGrpSpPr>
                <p:cNvPr id="15408" name="Group 9"/>
                <p:cNvGrpSpPr>
                  <a:grpSpLocks/>
                </p:cNvGrpSpPr>
                <p:nvPr/>
              </p:nvGrpSpPr>
              <p:grpSpPr bwMode="auto">
                <a:xfrm>
                  <a:off x="476" y="890"/>
                  <a:ext cx="499" cy="419"/>
                  <a:chOff x="476" y="890"/>
                  <a:chExt cx="499" cy="419"/>
                </a:xfrm>
              </p:grpSpPr>
              <p:sp>
                <p:nvSpPr>
                  <p:cNvPr id="15410" name="AutoShape 1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1" name="AutoShape 1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2" name="AutoShape 1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9" name="Text Box 1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一</a:t>
                  </a:r>
                </a:p>
              </p:txBody>
            </p:sp>
          </p:grpSp>
        </p:grpSp>
        <p:grpSp>
          <p:nvGrpSpPr>
            <p:cNvPr id="15367" name="Group 14"/>
            <p:cNvGrpSpPr>
              <a:grpSpLocks/>
            </p:cNvGrpSpPr>
            <p:nvPr/>
          </p:nvGrpSpPr>
          <p:grpSpPr bwMode="auto">
            <a:xfrm>
              <a:off x="476" y="1570"/>
              <a:ext cx="4639" cy="475"/>
              <a:chOff x="476" y="1570"/>
              <a:chExt cx="4639" cy="475"/>
            </a:xfrm>
          </p:grpSpPr>
          <p:sp>
            <p:nvSpPr>
              <p:cNvPr id="15396" name="Line 15"/>
              <p:cNvSpPr>
                <a:spLocks noChangeShapeType="1"/>
              </p:cNvSpPr>
              <p:nvPr/>
            </p:nvSpPr>
            <p:spPr bwMode="auto">
              <a:xfrm>
                <a:off x="839" y="1979"/>
                <a:ext cx="4276" cy="9"/>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56" name="Text Box 16"/>
              <p:cNvSpPr txBox="1">
                <a:spLocks noChangeArrowheads="1"/>
              </p:cNvSpPr>
              <p:nvPr/>
            </p:nvSpPr>
            <p:spPr bwMode="auto">
              <a:xfrm>
                <a:off x="975" y="1616"/>
                <a:ext cx="4114" cy="330"/>
              </a:xfrm>
              <a:prstGeom prst="rect">
                <a:avLst/>
              </a:prstGeom>
              <a:noFill/>
              <a:ln w="9525" algn="ctr">
                <a:noFill/>
                <a:miter lim="800000"/>
                <a:headEnd/>
                <a:tailEnd/>
              </a:ln>
              <a:effectLst/>
            </p:spPr>
            <p:txBody>
              <a:bodyPr>
                <a:spAutoFit/>
              </a:bodyPr>
              <a:lstStyle/>
              <a:p>
                <a:pPr eaLnBrk="0" hangingPunct="0">
                  <a:defRPr/>
                </a:pPr>
                <a:r>
                  <a:rPr kumimoji="0" lang="zh-CN" altLang="en-US" sz="2800" dirty="0" smtClean="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研究与应用的目标、内容与方法</a:t>
                </a:r>
                <a:endPar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98" name="Text Box 17"/>
              <p:cNvSpPr txBox="1">
                <a:spLocks noChangeArrowheads="1"/>
              </p:cNvSpPr>
              <p:nvPr/>
            </p:nvSpPr>
            <p:spPr bwMode="gray">
              <a:xfrm>
                <a:off x="562" y="1757"/>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二</a:t>
                </a:r>
              </a:p>
            </p:txBody>
          </p:sp>
          <p:grpSp>
            <p:nvGrpSpPr>
              <p:cNvPr id="15399" name="Group 18"/>
              <p:cNvGrpSpPr>
                <a:grpSpLocks/>
              </p:cNvGrpSpPr>
              <p:nvPr/>
            </p:nvGrpSpPr>
            <p:grpSpPr bwMode="auto">
              <a:xfrm>
                <a:off x="476" y="1570"/>
                <a:ext cx="499" cy="419"/>
                <a:chOff x="476" y="890"/>
                <a:chExt cx="499" cy="419"/>
              </a:xfrm>
            </p:grpSpPr>
            <p:grpSp>
              <p:nvGrpSpPr>
                <p:cNvPr id="15400" name="Group 19"/>
                <p:cNvGrpSpPr>
                  <a:grpSpLocks/>
                </p:cNvGrpSpPr>
                <p:nvPr/>
              </p:nvGrpSpPr>
              <p:grpSpPr bwMode="auto">
                <a:xfrm>
                  <a:off x="476" y="890"/>
                  <a:ext cx="499" cy="419"/>
                  <a:chOff x="476" y="890"/>
                  <a:chExt cx="499" cy="419"/>
                </a:xfrm>
              </p:grpSpPr>
              <p:sp>
                <p:nvSpPr>
                  <p:cNvPr id="15402" name="AutoShape 2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3" name="AutoShape 2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4" name="AutoShape 2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1" name="Text Box 2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二</a:t>
                  </a:r>
                </a:p>
              </p:txBody>
            </p:sp>
          </p:grpSp>
        </p:grpSp>
        <p:grpSp>
          <p:nvGrpSpPr>
            <p:cNvPr id="15368" name="Group 24"/>
            <p:cNvGrpSpPr>
              <a:grpSpLocks/>
            </p:cNvGrpSpPr>
            <p:nvPr/>
          </p:nvGrpSpPr>
          <p:grpSpPr bwMode="auto">
            <a:xfrm>
              <a:off x="476" y="2024"/>
              <a:ext cx="4639" cy="419"/>
              <a:chOff x="476" y="2024"/>
              <a:chExt cx="4639" cy="419"/>
            </a:xfrm>
          </p:grpSpPr>
          <p:sp>
            <p:nvSpPr>
              <p:cNvPr id="240665" name="Text Box 25"/>
              <p:cNvSpPr txBox="1">
                <a:spLocks noChangeArrowheads="1"/>
              </p:cNvSpPr>
              <p:nvPr/>
            </p:nvSpPr>
            <p:spPr bwMode="auto">
              <a:xfrm>
                <a:off x="975" y="2068"/>
                <a:ext cx="3800"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smtClean="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项目特色</a:t>
                </a:r>
                <a:r>
                  <a:rPr kumimoji="0" lang="en-US"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a:t>
                </a:r>
                <a:r>
                  <a:rPr kumimoji="0" lang="zh-CN" altLang="en-US" sz="2800" dirty="0" smtClean="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可行性及预期成果</a:t>
                </a:r>
                <a:endPar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89" name="Line 26"/>
              <p:cNvSpPr>
                <a:spLocks noChangeShapeType="1"/>
              </p:cNvSpPr>
              <p:nvPr/>
            </p:nvSpPr>
            <p:spPr bwMode="auto">
              <a:xfrm flipV="1">
                <a:off x="839" y="2432"/>
                <a:ext cx="4276" cy="8"/>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grpSp>
            <p:nvGrpSpPr>
              <p:cNvPr id="15390" name="Group 27"/>
              <p:cNvGrpSpPr>
                <a:grpSpLocks/>
              </p:cNvGrpSpPr>
              <p:nvPr/>
            </p:nvGrpSpPr>
            <p:grpSpPr bwMode="auto">
              <a:xfrm>
                <a:off x="476" y="2024"/>
                <a:ext cx="499" cy="419"/>
                <a:chOff x="476" y="890"/>
                <a:chExt cx="499" cy="419"/>
              </a:xfrm>
            </p:grpSpPr>
            <p:grpSp>
              <p:nvGrpSpPr>
                <p:cNvPr id="15391" name="Group 28"/>
                <p:cNvGrpSpPr>
                  <a:grpSpLocks/>
                </p:cNvGrpSpPr>
                <p:nvPr/>
              </p:nvGrpSpPr>
              <p:grpSpPr bwMode="auto">
                <a:xfrm>
                  <a:off x="476" y="890"/>
                  <a:ext cx="499" cy="419"/>
                  <a:chOff x="476" y="890"/>
                  <a:chExt cx="499" cy="419"/>
                </a:xfrm>
              </p:grpSpPr>
              <p:sp>
                <p:nvSpPr>
                  <p:cNvPr id="15393" name="AutoShape 29"/>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4" name="AutoShape 30"/>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5" name="AutoShape 31"/>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92" name="Text Box 32"/>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三</a:t>
                  </a:r>
                </a:p>
              </p:txBody>
            </p:sp>
          </p:grpSp>
        </p:grpSp>
        <p:grpSp>
          <p:nvGrpSpPr>
            <p:cNvPr id="15369" name="Group 33"/>
            <p:cNvGrpSpPr>
              <a:grpSpLocks/>
            </p:cNvGrpSpPr>
            <p:nvPr/>
          </p:nvGrpSpPr>
          <p:grpSpPr bwMode="auto">
            <a:xfrm>
              <a:off x="476" y="2478"/>
              <a:ext cx="4762" cy="419"/>
              <a:chOff x="476" y="2478"/>
              <a:chExt cx="4762" cy="419"/>
            </a:xfrm>
          </p:grpSpPr>
          <p:sp>
            <p:nvSpPr>
              <p:cNvPr id="15380" name="Line 34"/>
              <p:cNvSpPr>
                <a:spLocks noChangeShapeType="1"/>
              </p:cNvSpPr>
              <p:nvPr/>
            </p:nvSpPr>
            <p:spPr bwMode="auto">
              <a:xfrm>
                <a:off x="839" y="2886"/>
                <a:ext cx="4276" cy="5"/>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75" name="Text Box 35"/>
              <p:cNvSpPr txBox="1">
                <a:spLocks noChangeArrowheads="1"/>
              </p:cNvSpPr>
              <p:nvPr/>
            </p:nvSpPr>
            <p:spPr bwMode="auto">
              <a:xfrm>
                <a:off x="975" y="2522"/>
                <a:ext cx="4263"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smtClean="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项目申请人及主要参与人</a:t>
                </a:r>
                <a:endPar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382" name="Group 36"/>
              <p:cNvGrpSpPr>
                <a:grpSpLocks/>
              </p:cNvGrpSpPr>
              <p:nvPr/>
            </p:nvGrpSpPr>
            <p:grpSpPr bwMode="auto">
              <a:xfrm>
                <a:off x="476" y="2478"/>
                <a:ext cx="499" cy="419"/>
                <a:chOff x="476" y="890"/>
                <a:chExt cx="499" cy="419"/>
              </a:xfrm>
            </p:grpSpPr>
            <p:grpSp>
              <p:nvGrpSpPr>
                <p:cNvPr id="15383" name="Group 37"/>
                <p:cNvGrpSpPr>
                  <a:grpSpLocks/>
                </p:cNvGrpSpPr>
                <p:nvPr/>
              </p:nvGrpSpPr>
              <p:grpSpPr bwMode="auto">
                <a:xfrm>
                  <a:off x="476" y="890"/>
                  <a:ext cx="499" cy="419"/>
                  <a:chOff x="476" y="890"/>
                  <a:chExt cx="499" cy="419"/>
                </a:xfrm>
              </p:grpSpPr>
              <p:sp>
                <p:nvSpPr>
                  <p:cNvPr id="15385" name="AutoShape 3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6" name="AutoShape 3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7" name="AutoShape 4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84" name="Text Box 4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四</a:t>
                  </a:r>
                </a:p>
              </p:txBody>
            </p:sp>
          </p:grpSp>
        </p:grpSp>
        <p:grpSp>
          <p:nvGrpSpPr>
            <p:cNvPr id="15370" name="Group 42"/>
            <p:cNvGrpSpPr>
              <a:grpSpLocks/>
            </p:cNvGrpSpPr>
            <p:nvPr/>
          </p:nvGrpSpPr>
          <p:grpSpPr bwMode="auto">
            <a:xfrm>
              <a:off x="476" y="2931"/>
              <a:ext cx="4639" cy="419"/>
              <a:chOff x="476" y="2931"/>
              <a:chExt cx="4639" cy="419"/>
            </a:xfrm>
          </p:grpSpPr>
          <p:sp>
            <p:nvSpPr>
              <p:cNvPr id="15371" name="Text Box 43"/>
              <p:cNvSpPr txBox="1">
                <a:spLocks noChangeArrowheads="1"/>
              </p:cNvSpPr>
              <p:nvPr/>
            </p:nvSpPr>
            <p:spPr bwMode="gray">
              <a:xfrm>
                <a:off x="607" y="2973"/>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en-US" altLang="zh-CN" sz="2400">
                    <a:solidFill>
                      <a:schemeClr val="bg1"/>
                    </a:solidFill>
                    <a:latin typeface="黑体" panose="02010609060101010101" pitchFamily="49" charset="-122"/>
                    <a:ea typeface="黑体" panose="02010609060101010101" pitchFamily="49" charset="-122"/>
                  </a:rPr>
                  <a:t>4</a:t>
                </a:r>
              </a:p>
            </p:txBody>
          </p:sp>
          <p:sp>
            <p:nvSpPr>
              <p:cNvPr id="15372" name="Line 44"/>
              <p:cNvSpPr>
                <a:spLocks noChangeShapeType="1"/>
              </p:cNvSpPr>
              <p:nvPr/>
            </p:nvSpPr>
            <p:spPr bwMode="auto">
              <a:xfrm flipV="1">
                <a:off x="839" y="3339"/>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85" name="Text Box 45"/>
              <p:cNvSpPr txBox="1">
                <a:spLocks noChangeArrowheads="1"/>
              </p:cNvSpPr>
              <p:nvPr/>
            </p:nvSpPr>
            <p:spPr bwMode="auto">
              <a:xfrm>
                <a:off x="975" y="2975"/>
                <a:ext cx="3515" cy="327"/>
              </a:xfrm>
              <a:prstGeom prst="rect">
                <a:avLst/>
              </a:prstGeom>
              <a:noFill/>
              <a:ln w="9525" algn="ctr">
                <a:noFill/>
                <a:miter lim="800000"/>
                <a:headEnd/>
                <a:tailEnd/>
              </a:ln>
              <a:effectLst/>
            </p:spPr>
            <p:txBody>
              <a:bodyPr>
                <a:spAutoFit/>
              </a:bodyPr>
              <a:lstStyle/>
              <a:p>
                <a:pPr>
                  <a:spcBef>
                    <a:spcPct val="20000"/>
                  </a:spcBef>
                  <a:buClr>
                    <a:schemeClr val="accent2"/>
                  </a:buClr>
                  <a:buFont typeface="Wingdings" pitchFamily="2" charset="2"/>
                  <a:buNone/>
                  <a:defRPr/>
                </a:pPr>
                <a:r>
                  <a:rPr kumimoji="0" lang="zh-CN" altLang="en-US" sz="2800" dirty="0" smtClean="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相关研究基础与条件</a:t>
                </a:r>
                <a:endPar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374" name="Group 46"/>
              <p:cNvGrpSpPr>
                <a:grpSpLocks/>
              </p:cNvGrpSpPr>
              <p:nvPr/>
            </p:nvGrpSpPr>
            <p:grpSpPr bwMode="auto">
              <a:xfrm>
                <a:off x="476" y="2931"/>
                <a:ext cx="499" cy="419"/>
                <a:chOff x="476" y="890"/>
                <a:chExt cx="499" cy="419"/>
              </a:xfrm>
            </p:grpSpPr>
            <p:grpSp>
              <p:nvGrpSpPr>
                <p:cNvPr id="15375" name="Group 47"/>
                <p:cNvGrpSpPr>
                  <a:grpSpLocks/>
                </p:cNvGrpSpPr>
                <p:nvPr/>
              </p:nvGrpSpPr>
              <p:grpSpPr bwMode="auto">
                <a:xfrm>
                  <a:off x="476" y="890"/>
                  <a:ext cx="499" cy="419"/>
                  <a:chOff x="476" y="890"/>
                  <a:chExt cx="499" cy="419"/>
                </a:xfrm>
              </p:grpSpPr>
              <p:sp>
                <p:nvSpPr>
                  <p:cNvPr id="15377" name="AutoShape 4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8" name="AutoShape 4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9" name="AutoShape 5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76" name="Text Box 5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五</a:t>
                  </a:r>
                </a:p>
              </p:txBody>
            </p:sp>
          </p:grpSp>
        </p:grpSp>
      </p:grpSp>
      <p:sp>
        <p:nvSpPr>
          <p:cNvPr id="15364" name="灯片编号占位符 6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F9A9871C-9D17-4A78-BA31-FA0855EE29C1}" type="slidenum">
              <a:rPr kumimoji="0" lang="zh-CN" altLang="en-US" sz="1200" b="0" smtClean="0">
                <a:latin typeface="Verdana" pitchFamily="34" charset="0"/>
              </a:rPr>
              <a:pPr eaLnBrk="1" hangingPunct="1"/>
              <a:t>2</a:t>
            </a:fld>
            <a:endParaRPr kumimoji="0" lang="en-US" altLang="zh-CN" sz="1200" b="0" smtClean="0">
              <a:latin typeface="Verdana" pitchFamily="34" charset="0"/>
            </a:endParaRPr>
          </a:p>
        </p:txBody>
      </p:sp>
      <p:sp>
        <p:nvSpPr>
          <p:cNvPr id="53" name="Rectangle 2"/>
          <p:cNvSpPr>
            <a:spLocks noGrp="1" noChangeArrowheads="1"/>
          </p:cNvSpPr>
          <p:nvPr>
            <p:ph type="title" idx="4294967295"/>
          </p:nvPr>
        </p:nvSpPr>
        <p:spPr>
          <a:xfrm>
            <a:off x="539750" y="115888"/>
            <a:ext cx="8208963" cy="892175"/>
          </a:xfrm>
        </p:spPr>
        <p:txBody>
          <a:bodyPr/>
          <a:lstStyle/>
          <a:p>
            <a:pPr algn="ctr" eaLnBrk="1" hangingPunct="1"/>
            <a:r>
              <a:rPr lang="zh-CN" altLang="en-US" sz="3200" dirty="0" smtClean="0">
                <a:latin typeface="黑体" pitchFamily="49" charset="-122"/>
                <a:ea typeface="黑体" pitchFamily="49" charset="-122"/>
              </a:rPr>
              <a:t>汇报内容</a:t>
            </a:r>
            <a:endParaRPr lang="zh-CN" sz="3200" dirty="0" smtClean="0">
              <a:latin typeface="黑体" pitchFamily="49" charset="-122"/>
              <a:ea typeface="黑体" pitchFamily="49" charset="-122"/>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bwMode="auto">
          <a:xfrm>
            <a:off x="7055768" y="1268760"/>
            <a:ext cx="2088232" cy="1872208"/>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75" name="矩形 74"/>
          <p:cNvSpPr/>
          <p:nvPr/>
        </p:nvSpPr>
        <p:spPr bwMode="auto">
          <a:xfrm>
            <a:off x="827584" y="1268760"/>
            <a:ext cx="2088232" cy="1872208"/>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4" name="灯片编号占位符 3"/>
          <p:cNvSpPr>
            <a:spLocks noGrp="1"/>
          </p:cNvSpPr>
          <p:nvPr>
            <p:ph type="sldNum" sz="quarter" idx="12"/>
          </p:nvPr>
        </p:nvSpPr>
        <p:spPr/>
        <p:txBody>
          <a:bodyPr/>
          <a:lstStyle/>
          <a:p>
            <a:pPr>
              <a:defRPr/>
            </a:pPr>
            <a:fld id="{647066C3-AE5E-47DF-89AE-DB1FD1B74AD0}" type="slidenum">
              <a:rPr lang="zh-CN" altLang="en-US" smtClean="0">
                <a:latin typeface="微软雅黑 Light" panose="020B0502040204020203" pitchFamily="34" charset="-122"/>
                <a:ea typeface="微软雅黑 Light" panose="020B0502040204020203" pitchFamily="34" charset="-122"/>
              </a:rPr>
              <a:pPr>
                <a:defRPr/>
              </a:pPr>
              <a:t>20</a:t>
            </a:fld>
            <a:endParaRPr lang="en-US" altLang="zh-CN">
              <a:latin typeface="微软雅黑 Light" panose="020B0502040204020203" pitchFamily="34" charset="-122"/>
              <a:ea typeface="微软雅黑 Light" panose="020B0502040204020203" pitchFamily="34" charset="-122"/>
            </a:endParaRPr>
          </a:p>
        </p:txBody>
      </p:sp>
      <p:grpSp>
        <p:nvGrpSpPr>
          <p:cNvPr id="14" name="组 13"/>
          <p:cNvGrpSpPr/>
          <p:nvPr/>
        </p:nvGrpSpPr>
        <p:grpSpPr>
          <a:xfrm>
            <a:off x="179512" y="-99392"/>
            <a:ext cx="8966301" cy="6957392"/>
            <a:chOff x="179512" y="-99392"/>
            <a:chExt cx="8966301" cy="6957392"/>
          </a:xfrm>
        </p:grpSpPr>
        <p:sp>
          <p:nvSpPr>
            <p:cNvPr id="5" name="矩形 4"/>
            <p:cNvSpPr/>
            <p:nvPr/>
          </p:nvSpPr>
          <p:spPr>
            <a:xfrm>
              <a:off x="179512" y="-99392"/>
              <a:ext cx="8966300" cy="483631"/>
            </a:xfrm>
            <a:prstGeom prst="rect">
              <a:avLst/>
            </a:prstGeom>
            <a:solidFill>
              <a:srgbClr val="2C7AA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800" b="1" dirty="0">
                  <a:latin typeface="微软雅黑 Light" panose="020B0502040204020203" pitchFamily="34" charset="-122"/>
                  <a:ea typeface="微软雅黑 Light" panose="020B0502040204020203" pitchFamily="34" charset="-122"/>
                </a:rPr>
                <a:t>高校</a:t>
              </a:r>
              <a:r>
                <a:rPr lang="zh-CN" altLang="en-US" sz="1800" b="1" dirty="0" smtClean="0">
                  <a:latin typeface="微软雅黑 Light" panose="020B0502040204020203" pitchFamily="34" charset="-122"/>
                  <a:ea typeface="微软雅黑 Light" panose="020B0502040204020203" pitchFamily="34" charset="-122"/>
                </a:rPr>
                <a:t>创新</a:t>
              </a:r>
              <a:r>
                <a:rPr lang="zh-CN" altLang="en-US" sz="1800" b="1" dirty="0">
                  <a:latin typeface="微软雅黑 Light" panose="020B0502040204020203" pitchFamily="34" charset="-122"/>
                  <a:ea typeface="微软雅黑 Light" panose="020B0502040204020203" pitchFamily="34" charset="-122"/>
                </a:rPr>
                <a:t>创业</a:t>
              </a:r>
              <a:r>
                <a:rPr lang="zh-CN" altLang="en-US" sz="1800" b="1" dirty="0" smtClean="0">
                  <a:latin typeface="微软雅黑 Light" panose="020B0502040204020203" pitchFamily="34" charset="-122"/>
                  <a:ea typeface="微软雅黑 Light" panose="020B0502040204020203" pitchFamily="34" charset="-122"/>
                </a:rPr>
                <a:t>培养体系顶层设计</a:t>
              </a:r>
              <a:endParaRPr lang="zh-CN" altLang="en-US" sz="1800" b="1" dirty="0">
                <a:latin typeface="微软雅黑 Light" panose="020B0502040204020203" pitchFamily="34" charset="-122"/>
                <a:ea typeface="微软雅黑 Light" panose="020B0502040204020203" pitchFamily="34" charset="-122"/>
              </a:endParaRPr>
            </a:p>
          </p:txBody>
        </p:sp>
        <p:sp>
          <p:nvSpPr>
            <p:cNvPr id="6" name="圆角矩形 5"/>
            <p:cNvSpPr/>
            <p:nvPr/>
          </p:nvSpPr>
          <p:spPr>
            <a:xfrm>
              <a:off x="7471121" y="1340768"/>
              <a:ext cx="1351164" cy="483631"/>
            </a:xfrm>
            <a:prstGeom prst="round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spcFirstLastPara="0" vert="horz" wrap="square" lIns="72000" tIns="180000" rIns="72000" bIns="180000" numCol="1" spcCol="1270" anchor="ctr" anchorCtr="0">
              <a:noAutofit/>
            </a:bodyPr>
            <a:lstStyle/>
            <a:p>
              <a:pPr lvl="0" algn="ctr" defTabSz="2355850">
                <a:lnSpc>
                  <a:spcPct val="90000"/>
                </a:lnSpc>
                <a:spcBef>
                  <a:spcPct val="0"/>
                </a:spcBef>
                <a:spcAft>
                  <a:spcPct val="35000"/>
                </a:spcAft>
              </a:pPr>
              <a:r>
                <a:rPr lang="zh-CN" altLang="en-US" sz="1800" b="1" kern="1200" dirty="0" smtClean="0">
                  <a:latin typeface="微软雅黑 Light" panose="020B0502040204020203" pitchFamily="34" charset="-122"/>
                  <a:ea typeface="微软雅黑 Light" panose="020B0502040204020203" pitchFamily="34" charset="-122"/>
                </a:rPr>
                <a:t>价值塑造</a:t>
              </a:r>
              <a:endParaRPr lang="zh-CN" altLang="en-US" sz="1800" b="1" kern="1200" dirty="0">
                <a:latin typeface="微软雅黑 Light" panose="020B0502040204020203" pitchFamily="34" charset="-122"/>
                <a:ea typeface="微软雅黑 Light" panose="020B0502040204020203" pitchFamily="34" charset="-122"/>
              </a:endParaRPr>
            </a:p>
          </p:txBody>
        </p:sp>
        <p:sp>
          <p:nvSpPr>
            <p:cNvPr id="8" name="圆角矩形 7"/>
            <p:cNvSpPr/>
            <p:nvPr/>
          </p:nvSpPr>
          <p:spPr>
            <a:xfrm>
              <a:off x="1268742" y="1340768"/>
              <a:ext cx="1216839" cy="483631"/>
            </a:xfrm>
            <a:prstGeom prst="round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spcFirstLastPara="0" vert="horz" wrap="square" lIns="72000" tIns="180000" rIns="72000" bIns="180000" numCol="1" spcCol="1270" anchor="ctr" anchorCtr="0">
              <a:noAutofit/>
            </a:bodyPr>
            <a:lstStyle/>
            <a:p>
              <a:pPr lvl="0" algn="ctr" defTabSz="2355850">
                <a:lnSpc>
                  <a:spcPct val="90000"/>
                </a:lnSpc>
                <a:spcBef>
                  <a:spcPct val="0"/>
                </a:spcBef>
                <a:spcAft>
                  <a:spcPct val="35000"/>
                </a:spcAft>
              </a:pPr>
              <a:r>
                <a:rPr lang="zh-CN" altLang="en-US" sz="1800" b="1" dirty="0" smtClean="0">
                  <a:latin typeface="微软雅黑 Light" panose="020B0502040204020203" pitchFamily="34" charset="-122"/>
                  <a:ea typeface="微软雅黑 Light" panose="020B0502040204020203" pitchFamily="34" charset="-122"/>
                </a:rPr>
                <a:t>知识传授</a:t>
              </a:r>
              <a:endParaRPr lang="zh-CN" altLang="en-US" sz="1800" b="1" kern="1200" dirty="0">
                <a:latin typeface="微软雅黑 Light" panose="020B0502040204020203" pitchFamily="34" charset="-122"/>
                <a:ea typeface="微软雅黑 Light" panose="020B0502040204020203" pitchFamily="34" charset="-122"/>
              </a:endParaRPr>
            </a:p>
          </p:txBody>
        </p:sp>
        <p:sp>
          <p:nvSpPr>
            <p:cNvPr id="9" name="圆角矩形 8"/>
            <p:cNvSpPr/>
            <p:nvPr/>
          </p:nvSpPr>
          <p:spPr>
            <a:xfrm>
              <a:off x="2882482" y="659798"/>
              <a:ext cx="3106591" cy="483631"/>
            </a:xfrm>
            <a:prstGeom prst="round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spcFirstLastPara="0" vert="horz" wrap="square" lIns="180000" tIns="180000" rIns="180000" bIns="180000" numCol="1" spcCol="1270" anchor="ctr" anchorCtr="0">
              <a:noAutofit/>
            </a:bodyPr>
            <a:lstStyle/>
            <a:p>
              <a:pPr lvl="0" algn="ctr" defTabSz="2355850">
                <a:lnSpc>
                  <a:spcPct val="90000"/>
                </a:lnSpc>
                <a:spcBef>
                  <a:spcPct val="0"/>
                </a:spcBef>
                <a:spcAft>
                  <a:spcPct val="35000"/>
                </a:spcAft>
              </a:pPr>
              <a:r>
                <a:rPr lang="zh-CN" altLang="en-US" sz="1800" b="1" kern="1200" dirty="0" smtClean="0">
                  <a:latin typeface="微软雅黑 Light" panose="020B0502040204020203" pitchFamily="34" charset="-122"/>
                  <a:ea typeface="微软雅黑 Light" panose="020B0502040204020203" pitchFamily="34" charset="-122"/>
                </a:rPr>
                <a:t>高校创新</a:t>
              </a:r>
              <a:r>
                <a:rPr lang="zh-CN" altLang="en-US" sz="1800" b="1" dirty="0">
                  <a:latin typeface="微软雅黑 Light" panose="020B0502040204020203" pitchFamily="34" charset="-122"/>
                  <a:ea typeface="微软雅黑 Light" panose="020B0502040204020203" pitchFamily="34" charset="-122"/>
                </a:rPr>
                <a:t>创业</a:t>
              </a:r>
              <a:r>
                <a:rPr lang="zh-CN" altLang="en-US" sz="1800" b="1" kern="1200" dirty="0" smtClean="0">
                  <a:latin typeface="微软雅黑 Light" panose="020B0502040204020203" pitchFamily="34" charset="-122"/>
                  <a:ea typeface="微软雅黑 Light" panose="020B0502040204020203" pitchFamily="34" charset="-122"/>
                </a:rPr>
                <a:t>培养需求</a:t>
              </a:r>
              <a:endParaRPr lang="zh-CN" altLang="en-US" sz="1800" b="1" kern="1200" dirty="0">
                <a:latin typeface="微软雅黑 Light" panose="020B0502040204020203" pitchFamily="34" charset="-122"/>
                <a:ea typeface="微软雅黑 Light" panose="020B0502040204020203" pitchFamily="34" charset="-122"/>
              </a:endParaRPr>
            </a:p>
          </p:txBody>
        </p:sp>
        <p:sp>
          <p:nvSpPr>
            <p:cNvPr id="15" name="矩形 14"/>
            <p:cNvSpPr/>
            <p:nvPr/>
          </p:nvSpPr>
          <p:spPr>
            <a:xfrm>
              <a:off x="179513" y="3196781"/>
              <a:ext cx="553079" cy="1421005"/>
            </a:xfrm>
            <a:prstGeom prst="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Light" panose="020B0502040204020203" pitchFamily="34" charset="-122"/>
                  <a:ea typeface="微软雅黑 Light" panose="020B0502040204020203" pitchFamily="34" charset="-122"/>
                </a:rPr>
                <a:t>培</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养</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形</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式</a:t>
              </a:r>
              <a:endParaRPr lang="zh-CN" altLang="en-US" sz="1600" b="1" dirty="0">
                <a:latin typeface="微软雅黑 Light" panose="020B0502040204020203" pitchFamily="34" charset="-122"/>
                <a:ea typeface="微软雅黑 Light" panose="020B0502040204020203" pitchFamily="34" charset="-122"/>
              </a:endParaRPr>
            </a:p>
          </p:txBody>
        </p:sp>
        <p:sp>
          <p:nvSpPr>
            <p:cNvPr id="16" name="矩形 15"/>
            <p:cNvSpPr/>
            <p:nvPr/>
          </p:nvSpPr>
          <p:spPr>
            <a:xfrm>
              <a:off x="2059839" y="3204417"/>
              <a:ext cx="927323"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学习团队</a:t>
              </a:r>
              <a:endParaRPr lang="zh-CN" altLang="en-US" sz="1400" dirty="0">
                <a:latin typeface="微软雅黑 Light" panose="020B0502040204020203" pitchFamily="34" charset="-122"/>
                <a:ea typeface="微软雅黑 Light" panose="020B0502040204020203" pitchFamily="34" charset="-122"/>
              </a:endParaRPr>
            </a:p>
          </p:txBody>
        </p:sp>
        <p:sp>
          <p:nvSpPr>
            <p:cNvPr id="17" name="矩形 16"/>
            <p:cNvSpPr/>
            <p:nvPr/>
          </p:nvSpPr>
          <p:spPr>
            <a:xfrm>
              <a:off x="3247808" y="3204417"/>
              <a:ext cx="927323"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项目团队</a:t>
              </a:r>
              <a:endParaRPr lang="zh-CN" altLang="en-US" sz="1400" dirty="0">
                <a:latin typeface="微软雅黑 Light" panose="020B0502040204020203" pitchFamily="34" charset="-122"/>
                <a:ea typeface="微软雅黑 Light" panose="020B0502040204020203" pitchFamily="34" charset="-122"/>
              </a:endParaRPr>
            </a:p>
          </p:txBody>
        </p:sp>
        <p:sp>
          <p:nvSpPr>
            <p:cNvPr id="18" name="矩形 17"/>
            <p:cNvSpPr/>
            <p:nvPr/>
          </p:nvSpPr>
          <p:spPr>
            <a:xfrm>
              <a:off x="4435777" y="3204417"/>
              <a:ext cx="927323"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创业团队</a:t>
              </a:r>
              <a:endParaRPr lang="zh-CN" altLang="en-US" sz="1400" dirty="0">
                <a:latin typeface="微软雅黑 Light" panose="020B0502040204020203" pitchFamily="34" charset="-122"/>
                <a:ea typeface="微软雅黑 Light" panose="020B0502040204020203" pitchFamily="34" charset="-122"/>
              </a:endParaRPr>
            </a:p>
          </p:txBody>
        </p:sp>
        <p:sp>
          <p:nvSpPr>
            <p:cNvPr id="19" name="矩形 18"/>
            <p:cNvSpPr/>
            <p:nvPr/>
          </p:nvSpPr>
          <p:spPr>
            <a:xfrm>
              <a:off x="855994" y="3196781"/>
              <a:ext cx="950041" cy="387840"/>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团队培养</a:t>
              </a:r>
              <a:endParaRPr lang="zh-CN" altLang="en-US" sz="1400" dirty="0">
                <a:latin typeface="微软雅黑 Light" panose="020B0502040204020203" pitchFamily="34" charset="-122"/>
                <a:ea typeface="微软雅黑 Light" panose="020B0502040204020203" pitchFamily="34" charset="-122"/>
              </a:endParaRPr>
            </a:p>
          </p:txBody>
        </p:sp>
        <p:sp>
          <p:nvSpPr>
            <p:cNvPr id="20" name="矩形 19"/>
            <p:cNvSpPr/>
            <p:nvPr/>
          </p:nvSpPr>
          <p:spPr>
            <a:xfrm>
              <a:off x="855131" y="3711549"/>
              <a:ext cx="950041" cy="387840"/>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学生培养</a:t>
              </a:r>
              <a:endParaRPr lang="zh-CN" altLang="en-US" sz="1400" dirty="0">
                <a:latin typeface="微软雅黑 Light" panose="020B0502040204020203" pitchFamily="34" charset="-122"/>
                <a:ea typeface="微软雅黑 Light" panose="020B0502040204020203" pitchFamily="34" charset="-122"/>
              </a:endParaRPr>
            </a:p>
          </p:txBody>
        </p:sp>
        <p:sp>
          <p:nvSpPr>
            <p:cNvPr id="21" name="右箭头 20"/>
            <p:cNvSpPr/>
            <p:nvPr/>
          </p:nvSpPr>
          <p:spPr>
            <a:xfrm>
              <a:off x="2059841" y="3664561"/>
              <a:ext cx="4794475" cy="481817"/>
            </a:xfrm>
            <a:prstGeom prst="rightArrow">
              <a:avLst>
                <a:gd name="adj1" fmla="val 72173"/>
                <a:gd name="adj2" fmla="val 50000"/>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学生培养</a:t>
              </a:r>
              <a:endParaRPr lang="zh-CN" altLang="en-US" sz="1400" dirty="0">
                <a:latin typeface="微软雅黑 Light" panose="020B0502040204020203" pitchFamily="34" charset="-122"/>
                <a:ea typeface="微软雅黑 Light" panose="020B0502040204020203" pitchFamily="34" charset="-122"/>
              </a:endParaRPr>
            </a:p>
          </p:txBody>
        </p:sp>
        <p:sp>
          <p:nvSpPr>
            <p:cNvPr id="22" name="矩形 21"/>
            <p:cNvSpPr/>
            <p:nvPr/>
          </p:nvSpPr>
          <p:spPr>
            <a:xfrm>
              <a:off x="5623745" y="3204417"/>
              <a:ext cx="927323"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latin typeface="微软雅黑 Light" panose="020B0502040204020203" pitchFamily="34" charset="-122"/>
                  <a:ea typeface="微软雅黑 Light" panose="020B0502040204020203" pitchFamily="34" charset="-122"/>
                </a:rPr>
                <a:t>…</a:t>
              </a:r>
              <a:endParaRPr lang="zh-CN" altLang="en-US" sz="1400" dirty="0">
                <a:latin typeface="微软雅黑 Light" panose="020B0502040204020203" pitchFamily="34" charset="-122"/>
                <a:ea typeface="微软雅黑 Light" panose="020B0502040204020203" pitchFamily="34" charset="-122"/>
              </a:endParaRPr>
            </a:p>
          </p:txBody>
        </p:sp>
        <p:sp>
          <p:nvSpPr>
            <p:cNvPr id="23" name="矩形 22"/>
            <p:cNvSpPr/>
            <p:nvPr/>
          </p:nvSpPr>
          <p:spPr>
            <a:xfrm>
              <a:off x="855131" y="4229947"/>
              <a:ext cx="950041" cy="387840"/>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组织支持</a:t>
              </a:r>
              <a:endParaRPr lang="zh-CN" altLang="en-US" sz="1400" dirty="0">
                <a:latin typeface="微软雅黑 Light" panose="020B0502040204020203" pitchFamily="34" charset="-122"/>
                <a:ea typeface="微软雅黑 Light" panose="020B0502040204020203" pitchFamily="34" charset="-122"/>
              </a:endParaRPr>
            </a:p>
          </p:txBody>
        </p:sp>
        <p:sp>
          <p:nvSpPr>
            <p:cNvPr id="24" name="椭圆 23"/>
            <p:cNvSpPr/>
            <p:nvPr/>
          </p:nvSpPr>
          <p:spPr>
            <a:xfrm>
              <a:off x="865213" y="4939901"/>
              <a:ext cx="838394" cy="838079"/>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smtClean="0">
                  <a:latin typeface="微软雅黑 Light" panose="020B0502040204020203" pitchFamily="34" charset="-122"/>
                  <a:ea typeface="微软雅黑 Light" panose="020B0502040204020203" pitchFamily="34" charset="-122"/>
                </a:rPr>
                <a:t>课程</a:t>
              </a:r>
              <a:endParaRPr lang="zh-CN" altLang="en-US" sz="1800" dirty="0">
                <a:latin typeface="微软雅黑 Light" panose="020B0502040204020203" pitchFamily="34" charset="-122"/>
                <a:ea typeface="微软雅黑 Light" panose="020B0502040204020203" pitchFamily="34" charset="-122"/>
              </a:endParaRPr>
            </a:p>
          </p:txBody>
        </p:sp>
        <p:sp>
          <p:nvSpPr>
            <p:cNvPr id="25" name="矩形 24"/>
            <p:cNvSpPr/>
            <p:nvPr/>
          </p:nvSpPr>
          <p:spPr>
            <a:xfrm>
              <a:off x="2059839" y="4239909"/>
              <a:ext cx="1228317"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课程体系</a:t>
              </a:r>
              <a:endParaRPr lang="zh-CN" altLang="en-US" sz="1400" dirty="0">
                <a:latin typeface="微软雅黑 Light" panose="020B0502040204020203" pitchFamily="34" charset="-122"/>
                <a:ea typeface="微软雅黑 Light" panose="020B0502040204020203" pitchFamily="34" charset="-122"/>
              </a:endParaRPr>
            </a:p>
          </p:txBody>
        </p:sp>
        <p:sp>
          <p:nvSpPr>
            <p:cNvPr id="26" name="矩形 25"/>
            <p:cNvSpPr/>
            <p:nvPr/>
          </p:nvSpPr>
          <p:spPr>
            <a:xfrm>
              <a:off x="5322750" y="4229947"/>
              <a:ext cx="1228317" cy="372686"/>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创新文化</a:t>
              </a:r>
              <a:endParaRPr lang="zh-CN" altLang="en-US" sz="1400" dirty="0">
                <a:latin typeface="微软雅黑 Light" panose="020B0502040204020203" pitchFamily="34" charset="-122"/>
                <a:ea typeface="微软雅黑 Light" panose="020B0502040204020203" pitchFamily="34" charset="-122"/>
              </a:endParaRPr>
            </a:p>
          </p:txBody>
        </p:sp>
        <p:sp>
          <p:nvSpPr>
            <p:cNvPr id="27" name="矩形 26"/>
            <p:cNvSpPr/>
            <p:nvPr/>
          </p:nvSpPr>
          <p:spPr>
            <a:xfrm>
              <a:off x="3553401" y="4229947"/>
              <a:ext cx="1504105" cy="372686"/>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latin typeface="微软雅黑 Light" panose="020B0502040204020203" pitchFamily="34" charset="-122"/>
                  <a:ea typeface="微软雅黑 Light" panose="020B0502040204020203" pitchFamily="34" charset="-122"/>
                </a:rPr>
                <a:t>创新创业</a:t>
              </a:r>
              <a:r>
                <a:rPr lang="zh-CN" altLang="en-US" sz="1400" dirty="0" smtClean="0">
                  <a:latin typeface="微软雅黑 Light" panose="020B0502040204020203" pitchFamily="34" charset="-122"/>
                  <a:ea typeface="微软雅黑 Light" panose="020B0502040204020203" pitchFamily="34" charset="-122"/>
                </a:rPr>
                <a:t>平台</a:t>
              </a:r>
              <a:endParaRPr lang="zh-CN" altLang="en-US" sz="1400" dirty="0">
                <a:latin typeface="微软雅黑 Light" panose="020B0502040204020203" pitchFamily="34" charset="-122"/>
                <a:ea typeface="微软雅黑 Light" panose="020B0502040204020203" pitchFamily="34" charset="-122"/>
              </a:endParaRPr>
            </a:p>
          </p:txBody>
        </p:sp>
        <p:sp>
          <p:nvSpPr>
            <p:cNvPr id="28" name="矩形 27"/>
            <p:cNvSpPr/>
            <p:nvPr/>
          </p:nvSpPr>
          <p:spPr>
            <a:xfrm>
              <a:off x="179512" y="4906272"/>
              <a:ext cx="553079" cy="1209235"/>
            </a:xfrm>
            <a:prstGeom prst="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Light" panose="020B0502040204020203" pitchFamily="34" charset="-122"/>
                  <a:ea typeface="微软雅黑 Light" panose="020B0502040204020203" pitchFamily="34" charset="-122"/>
                </a:rPr>
                <a:t>培</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养</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a:latin typeface="微软雅黑 Light" panose="020B0502040204020203" pitchFamily="34" charset="-122"/>
                  <a:ea typeface="微软雅黑 Light" panose="020B0502040204020203" pitchFamily="34" charset="-122"/>
                </a:rPr>
                <a:t>体系</a:t>
              </a:r>
              <a:endParaRPr lang="en-US" altLang="zh-CN" sz="1600" b="1" dirty="0" smtClean="0">
                <a:latin typeface="微软雅黑 Light" panose="020B0502040204020203" pitchFamily="34" charset="-122"/>
                <a:ea typeface="微软雅黑 Light" panose="020B0502040204020203" pitchFamily="34" charset="-122"/>
              </a:endParaRPr>
            </a:p>
          </p:txBody>
        </p:sp>
        <p:cxnSp>
          <p:nvCxnSpPr>
            <p:cNvPr id="29" name="直接箭头连接符 28"/>
            <p:cNvCxnSpPr>
              <a:stCxn id="19" idx="2"/>
              <a:endCxn id="20" idx="0"/>
            </p:cNvCxnSpPr>
            <p:nvPr/>
          </p:nvCxnSpPr>
          <p:spPr>
            <a:xfrm flipH="1">
              <a:off x="1330152" y="3584621"/>
              <a:ext cx="863" cy="126928"/>
            </a:xfrm>
            <a:prstGeom prst="straightConnector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3" idx="0"/>
              <a:endCxn id="20" idx="2"/>
            </p:cNvCxnSpPr>
            <p:nvPr/>
          </p:nvCxnSpPr>
          <p:spPr>
            <a:xfrm flipV="1">
              <a:off x="1330152" y="4099389"/>
              <a:ext cx="0" cy="130558"/>
            </a:xfrm>
            <a:prstGeom prst="straightConnector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428946" y="5157847"/>
              <a:ext cx="620367" cy="620134"/>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latin typeface="微软雅黑 Light" panose="020B0502040204020203" pitchFamily="34" charset="-122"/>
                  <a:ea typeface="微软雅黑 Light" panose="020B0502040204020203" pitchFamily="34" charset="-122"/>
                </a:rPr>
                <a:t>实践</a:t>
              </a:r>
              <a:endParaRPr lang="zh-CN" altLang="en-US" sz="1600" dirty="0">
                <a:latin typeface="微软雅黑 Light" panose="020B0502040204020203" pitchFamily="34" charset="-122"/>
                <a:ea typeface="微软雅黑 Light" panose="020B0502040204020203" pitchFamily="34" charset="-122"/>
              </a:endParaRPr>
            </a:p>
          </p:txBody>
        </p:sp>
        <p:sp>
          <p:nvSpPr>
            <p:cNvPr id="32" name="椭圆 31"/>
            <p:cNvSpPr/>
            <p:nvPr/>
          </p:nvSpPr>
          <p:spPr>
            <a:xfrm>
              <a:off x="1716826" y="5057416"/>
              <a:ext cx="720836" cy="720564"/>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latin typeface="微软雅黑 Light" panose="020B0502040204020203" pitchFamily="34" charset="-122"/>
                  <a:ea typeface="微软雅黑 Light" panose="020B0502040204020203" pitchFamily="34" charset="-122"/>
                </a:rPr>
                <a:t>竞赛</a:t>
              </a:r>
              <a:endParaRPr lang="zh-CN" altLang="en-US" sz="1600" dirty="0">
                <a:latin typeface="微软雅黑 Light" panose="020B0502040204020203" pitchFamily="34" charset="-122"/>
                <a:ea typeface="微软雅黑 Light" panose="020B0502040204020203" pitchFamily="34" charset="-122"/>
              </a:endParaRPr>
            </a:p>
          </p:txBody>
        </p:sp>
        <p:sp>
          <p:nvSpPr>
            <p:cNvPr id="33" name="椭圆 32"/>
            <p:cNvSpPr/>
            <p:nvPr/>
          </p:nvSpPr>
          <p:spPr>
            <a:xfrm>
              <a:off x="5712673" y="4939901"/>
              <a:ext cx="838394" cy="838079"/>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latin typeface="微软雅黑 Light" panose="020B0502040204020203" pitchFamily="34" charset="-122"/>
                  <a:ea typeface="微软雅黑 Light" panose="020B0502040204020203" pitchFamily="34" charset="-122"/>
                </a:rPr>
                <a:t>实践</a:t>
              </a:r>
            </a:p>
          </p:txBody>
        </p:sp>
        <p:sp>
          <p:nvSpPr>
            <p:cNvPr id="34" name="椭圆 33"/>
            <p:cNvSpPr/>
            <p:nvPr/>
          </p:nvSpPr>
          <p:spPr>
            <a:xfrm>
              <a:off x="4372923" y="5157847"/>
              <a:ext cx="620367" cy="620134"/>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latin typeface="微软雅黑 Light" panose="020B0502040204020203" pitchFamily="34" charset="-122"/>
                  <a:ea typeface="微软雅黑 Light" panose="020B0502040204020203" pitchFamily="34" charset="-122"/>
                </a:rPr>
                <a:t>课程</a:t>
              </a:r>
              <a:endParaRPr lang="zh-CN" altLang="en-US" sz="1600" dirty="0">
                <a:latin typeface="微软雅黑 Light" panose="020B0502040204020203" pitchFamily="34" charset="-122"/>
                <a:ea typeface="微软雅黑 Light" panose="020B0502040204020203" pitchFamily="34" charset="-122"/>
              </a:endParaRPr>
            </a:p>
          </p:txBody>
        </p:sp>
        <p:sp>
          <p:nvSpPr>
            <p:cNvPr id="35" name="椭圆 34"/>
            <p:cNvSpPr/>
            <p:nvPr/>
          </p:nvSpPr>
          <p:spPr>
            <a:xfrm>
              <a:off x="4991837" y="5057416"/>
              <a:ext cx="720836" cy="720565"/>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Light" panose="020B0502040204020203" pitchFamily="34" charset="-122"/>
                  <a:ea typeface="微软雅黑 Light" panose="020B0502040204020203" pitchFamily="34" charset="-122"/>
                </a:rPr>
                <a:t>国际交流</a:t>
              </a:r>
            </a:p>
          </p:txBody>
        </p:sp>
        <p:sp>
          <p:nvSpPr>
            <p:cNvPr id="36" name="椭圆 35"/>
            <p:cNvSpPr/>
            <p:nvPr/>
          </p:nvSpPr>
          <p:spPr>
            <a:xfrm>
              <a:off x="3053632" y="5157192"/>
              <a:ext cx="656085" cy="620789"/>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latin typeface="微软雅黑 Light" panose="020B0502040204020203" pitchFamily="34" charset="-122"/>
                  <a:ea typeface="微软雅黑 Light" panose="020B0502040204020203" pitchFamily="34" charset="-122"/>
                </a:rPr>
                <a:t>国际</a:t>
              </a:r>
              <a:endParaRPr lang="en-US" altLang="zh-CN" sz="1100" dirty="0" smtClean="0">
                <a:latin typeface="微软雅黑 Light" panose="020B0502040204020203" pitchFamily="34" charset="-122"/>
                <a:ea typeface="微软雅黑 Light" panose="020B0502040204020203" pitchFamily="34" charset="-122"/>
              </a:endParaRPr>
            </a:p>
            <a:p>
              <a:pPr algn="ctr"/>
              <a:r>
                <a:rPr lang="zh-CN" altLang="en-US" sz="1100" dirty="0" smtClean="0">
                  <a:latin typeface="微软雅黑 Light" panose="020B0502040204020203" pitchFamily="34" charset="-122"/>
                  <a:ea typeface="微软雅黑 Light" panose="020B0502040204020203" pitchFamily="34" charset="-122"/>
                </a:rPr>
                <a:t>交流</a:t>
              </a:r>
              <a:endParaRPr lang="zh-CN" altLang="en-US" sz="1100" dirty="0">
                <a:latin typeface="微软雅黑 Light" panose="020B0502040204020203" pitchFamily="34" charset="-122"/>
                <a:ea typeface="微软雅黑 Light" panose="020B0502040204020203" pitchFamily="34" charset="-122"/>
              </a:endParaRPr>
            </a:p>
          </p:txBody>
        </p:sp>
        <p:sp>
          <p:nvSpPr>
            <p:cNvPr id="37" name="矩形 36"/>
            <p:cNvSpPr/>
            <p:nvPr/>
          </p:nvSpPr>
          <p:spPr>
            <a:xfrm>
              <a:off x="830680" y="5856019"/>
              <a:ext cx="657175" cy="309285"/>
            </a:xfrm>
            <a:prstGeom prst="rect">
              <a:avLst/>
            </a:prstGeom>
            <a:ln w="28575">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latin typeface="微软雅黑 Light" panose="020B0502040204020203" pitchFamily="34" charset="-122"/>
                  <a:ea typeface="微软雅黑 Light" panose="020B0502040204020203" pitchFamily="34" charset="-122"/>
                </a:rPr>
                <a:t>本科</a:t>
              </a:r>
            </a:p>
          </p:txBody>
        </p:sp>
        <p:sp>
          <p:nvSpPr>
            <p:cNvPr id="38" name="矩形 37"/>
            <p:cNvSpPr/>
            <p:nvPr/>
          </p:nvSpPr>
          <p:spPr>
            <a:xfrm>
              <a:off x="5859176" y="5856019"/>
              <a:ext cx="936595" cy="309285"/>
            </a:xfrm>
            <a:prstGeom prst="rect">
              <a:avLst/>
            </a:prstGeom>
            <a:ln w="28575">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研究生</a:t>
              </a:r>
              <a:endParaRPr lang="zh-CN" altLang="en-US" sz="1400" dirty="0">
                <a:latin typeface="微软雅黑 Light" panose="020B0502040204020203" pitchFamily="34" charset="-122"/>
                <a:ea typeface="微软雅黑 Light" panose="020B0502040204020203" pitchFamily="34" charset="-122"/>
              </a:endParaRPr>
            </a:p>
          </p:txBody>
        </p:sp>
        <p:cxnSp>
          <p:nvCxnSpPr>
            <p:cNvPr id="39" name="直接箭头连接符 38"/>
            <p:cNvCxnSpPr/>
            <p:nvPr/>
          </p:nvCxnSpPr>
          <p:spPr>
            <a:xfrm flipV="1">
              <a:off x="855131" y="6132615"/>
              <a:ext cx="5940641" cy="2720"/>
            </a:xfrm>
            <a:prstGeom prst="straightConnector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350643" y="3669109"/>
              <a:ext cx="1357815" cy="483631"/>
            </a:xfrm>
            <a:prstGeom prst="round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2000" tIns="180000" rIns="72000" bIns="180000" numCol="1" spcCol="1270" anchor="ctr" anchorCtr="0">
              <a:noAutofit/>
            </a:bodyPr>
            <a:lstStyle/>
            <a:p>
              <a:pPr lvl="0" algn="ctr" defTabSz="2355850">
                <a:lnSpc>
                  <a:spcPct val="90000"/>
                </a:lnSpc>
                <a:spcBef>
                  <a:spcPct val="0"/>
                </a:spcBef>
                <a:spcAft>
                  <a:spcPct val="35000"/>
                </a:spcAft>
              </a:pPr>
              <a:r>
                <a:rPr lang="zh-CN" altLang="en-US" sz="1600" b="1" kern="1200" dirty="0" smtClean="0">
                  <a:latin typeface="微软雅黑 Light" panose="020B0502040204020203" pitchFamily="34" charset="-122"/>
                  <a:ea typeface="微软雅黑 Light" panose="020B0502040204020203" pitchFamily="34" charset="-122"/>
                </a:rPr>
                <a:t>创新创业者</a:t>
              </a:r>
              <a:endParaRPr lang="zh-CN" altLang="en-US" sz="1600" b="1" kern="1200" dirty="0">
                <a:latin typeface="微软雅黑 Light" panose="020B0502040204020203" pitchFamily="34" charset="-122"/>
                <a:ea typeface="微软雅黑 Light" panose="020B0502040204020203" pitchFamily="34" charset="-122"/>
              </a:endParaRPr>
            </a:p>
          </p:txBody>
        </p:sp>
        <p:sp>
          <p:nvSpPr>
            <p:cNvPr id="41" name="圆角矩形 40"/>
            <p:cNvSpPr/>
            <p:nvPr/>
          </p:nvSpPr>
          <p:spPr>
            <a:xfrm>
              <a:off x="7551035" y="4416290"/>
              <a:ext cx="1594777" cy="572090"/>
            </a:xfrm>
            <a:prstGeom prst="roundRect">
              <a:avLst/>
            </a:prstGeom>
            <a:ln w="28575">
              <a:solidFill>
                <a:srgbClr val="2B79A9"/>
              </a:solidFill>
            </a:ln>
          </p:spPr>
          <p:style>
            <a:lnRef idx="2">
              <a:schemeClr val="accent5"/>
            </a:lnRef>
            <a:fillRef idx="1">
              <a:schemeClr val="lt1"/>
            </a:fillRef>
            <a:effectRef idx="0">
              <a:schemeClr val="accent5"/>
            </a:effectRef>
            <a:fontRef idx="minor">
              <a:schemeClr val="dk1"/>
            </a:fontRef>
          </p:style>
          <p:txBody>
            <a:bodyPr spcFirstLastPara="0" vert="horz" wrap="square" lIns="108000" tIns="108000" rIns="108000" bIns="108000" numCol="1" spcCol="1270" anchor="ctr" anchorCtr="0">
              <a:noAutofit/>
            </a:bodyPr>
            <a:lstStyle/>
            <a:p>
              <a:pPr lvl="0" algn="ctr" defTabSz="2178050">
                <a:lnSpc>
                  <a:spcPct val="90000"/>
                </a:lnSpc>
                <a:spcBef>
                  <a:spcPct val="0"/>
                </a:spcBef>
                <a:spcAft>
                  <a:spcPct val="35000"/>
                </a:spcAft>
              </a:pPr>
              <a:r>
                <a:rPr lang="zh-CN" altLang="en-US" sz="1400" kern="1200" dirty="0" smtClean="0">
                  <a:latin typeface="微软雅黑 Light" panose="020B0502040204020203" pitchFamily="34" charset="-122"/>
                  <a:ea typeface="微软雅黑 Light" panose="020B0502040204020203" pitchFamily="34" charset="-122"/>
                </a:rPr>
                <a:t>企业创办者</a:t>
              </a:r>
              <a:endParaRPr lang="zh-CN" altLang="en-US" sz="1400" kern="1200" dirty="0">
                <a:latin typeface="微软雅黑 Light" panose="020B0502040204020203" pitchFamily="34" charset="-122"/>
                <a:ea typeface="微软雅黑 Light" panose="020B0502040204020203" pitchFamily="34" charset="-122"/>
              </a:endParaRPr>
            </a:p>
          </p:txBody>
        </p:sp>
        <p:sp>
          <p:nvSpPr>
            <p:cNvPr id="42" name="圆角矩形 41"/>
            <p:cNvSpPr/>
            <p:nvPr/>
          </p:nvSpPr>
          <p:spPr>
            <a:xfrm>
              <a:off x="7551036" y="5039496"/>
              <a:ext cx="1594777" cy="572090"/>
            </a:xfrm>
            <a:prstGeom prst="roundRect">
              <a:avLst/>
            </a:prstGeom>
            <a:ln w="28575">
              <a:solidFill>
                <a:srgbClr val="2B79A9"/>
              </a:solidFill>
            </a:ln>
          </p:spPr>
          <p:style>
            <a:lnRef idx="2">
              <a:schemeClr val="accent5"/>
            </a:lnRef>
            <a:fillRef idx="1">
              <a:schemeClr val="lt1"/>
            </a:fillRef>
            <a:effectRef idx="0">
              <a:schemeClr val="accent5"/>
            </a:effectRef>
            <a:fontRef idx="minor">
              <a:schemeClr val="dk1"/>
            </a:fontRef>
          </p:style>
          <p:txBody>
            <a:bodyPr spcFirstLastPara="0" vert="horz" wrap="square" lIns="108000" tIns="108000" rIns="108000" bIns="108000" numCol="1" spcCol="1270" anchor="ctr" anchorCtr="0">
              <a:noAutofit/>
            </a:bodyPr>
            <a:lstStyle/>
            <a:p>
              <a:pPr lvl="0" algn="ctr" defTabSz="2178050">
                <a:lnSpc>
                  <a:spcPct val="90000"/>
                </a:lnSpc>
                <a:spcBef>
                  <a:spcPct val="0"/>
                </a:spcBef>
                <a:spcAft>
                  <a:spcPct val="35000"/>
                </a:spcAft>
              </a:pPr>
              <a:r>
                <a:rPr lang="zh-CN" altLang="en-US" sz="1400" kern="1200" dirty="0" smtClean="0">
                  <a:latin typeface="微软雅黑 Light" panose="020B0502040204020203" pitchFamily="34" charset="-122"/>
                  <a:ea typeface="微软雅黑 Light" panose="020B0502040204020203" pitchFamily="34" charset="-122"/>
                </a:rPr>
                <a:t>学术研究创新者</a:t>
              </a:r>
              <a:endParaRPr lang="zh-CN" altLang="en-US" sz="1400" kern="1200" dirty="0">
                <a:latin typeface="微软雅黑 Light" panose="020B0502040204020203" pitchFamily="34" charset="-122"/>
                <a:ea typeface="微软雅黑 Light" panose="020B0502040204020203" pitchFamily="34" charset="-122"/>
              </a:endParaRPr>
            </a:p>
          </p:txBody>
        </p:sp>
        <p:sp>
          <p:nvSpPr>
            <p:cNvPr id="43" name="圆角矩形 42"/>
            <p:cNvSpPr/>
            <p:nvPr/>
          </p:nvSpPr>
          <p:spPr>
            <a:xfrm>
              <a:off x="7551035" y="6285910"/>
              <a:ext cx="1594777" cy="572090"/>
            </a:xfrm>
            <a:prstGeom prst="roundRect">
              <a:avLst/>
            </a:prstGeom>
            <a:ln w="28575">
              <a:solidFill>
                <a:srgbClr val="2B79A9"/>
              </a:solidFill>
            </a:ln>
          </p:spPr>
          <p:style>
            <a:lnRef idx="2">
              <a:schemeClr val="accent5"/>
            </a:lnRef>
            <a:fillRef idx="1">
              <a:schemeClr val="lt1"/>
            </a:fillRef>
            <a:effectRef idx="0">
              <a:schemeClr val="accent5"/>
            </a:effectRef>
            <a:fontRef idx="minor">
              <a:schemeClr val="dk1"/>
            </a:fontRef>
          </p:style>
          <p:txBody>
            <a:bodyPr spcFirstLastPara="0" vert="horz" wrap="square" lIns="108000" tIns="108000" rIns="108000" bIns="108000" numCol="1" spcCol="1270" anchor="ctr" anchorCtr="0">
              <a:noAutofit/>
            </a:bodyPr>
            <a:lstStyle/>
            <a:p>
              <a:pPr lvl="0" algn="ctr" defTabSz="2178050">
                <a:lnSpc>
                  <a:spcPct val="90000"/>
                </a:lnSpc>
                <a:spcBef>
                  <a:spcPct val="0"/>
                </a:spcBef>
                <a:spcAft>
                  <a:spcPct val="35000"/>
                </a:spcAft>
              </a:pPr>
              <a:r>
                <a:rPr lang="zh-CN" altLang="en-US" sz="1400" kern="1200" dirty="0" smtClean="0">
                  <a:latin typeface="微软雅黑 Light" panose="020B0502040204020203" pitchFamily="34" charset="-122"/>
                  <a:ea typeface="微软雅黑 Light" panose="020B0502040204020203" pitchFamily="34" charset="-122"/>
                </a:rPr>
                <a:t>社会公益创办者</a:t>
              </a:r>
              <a:endParaRPr lang="zh-CN" altLang="en-US" sz="1400" kern="1200" dirty="0">
                <a:latin typeface="微软雅黑 Light" panose="020B0502040204020203" pitchFamily="34" charset="-122"/>
                <a:ea typeface="微软雅黑 Light" panose="020B0502040204020203" pitchFamily="34" charset="-122"/>
              </a:endParaRPr>
            </a:p>
          </p:txBody>
        </p:sp>
        <p:sp>
          <p:nvSpPr>
            <p:cNvPr id="44" name="圆角矩形 43"/>
            <p:cNvSpPr/>
            <p:nvPr/>
          </p:nvSpPr>
          <p:spPr>
            <a:xfrm>
              <a:off x="7551036" y="5662703"/>
              <a:ext cx="1594777" cy="572090"/>
            </a:xfrm>
            <a:prstGeom prst="roundRect">
              <a:avLst/>
            </a:prstGeom>
            <a:ln w="28575">
              <a:solidFill>
                <a:srgbClr val="2B79A9"/>
              </a:solidFill>
            </a:ln>
          </p:spPr>
          <p:style>
            <a:lnRef idx="2">
              <a:schemeClr val="accent5"/>
            </a:lnRef>
            <a:fillRef idx="1">
              <a:schemeClr val="lt1"/>
            </a:fillRef>
            <a:effectRef idx="0">
              <a:schemeClr val="accent5"/>
            </a:effectRef>
            <a:fontRef idx="minor">
              <a:schemeClr val="dk1"/>
            </a:fontRef>
          </p:style>
          <p:txBody>
            <a:bodyPr spcFirstLastPara="0" vert="horz" wrap="square" lIns="108000" tIns="108000" rIns="108000" bIns="108000" numCol="1" spcCol="1270" anchor="ctr" anchorCtr="0">
              <a:noAutofit/>
            </a:bodyPr>
            <a:lstStyle/>
            <a:p>
              <a:pPr lvl="0" algn="ctr" defTabSz="2178050">
                <a:lnSpc>
                  <a:spcPct val="90000"/>
                </a:lnSpc>
                <a:spcBef>
                  <a:spcPct val="0"/>
                </a:spcBef>
                <a:spcAft>
                  <a:spcPct val="35000"/>
                </a:spcAft>
              </a:pPr>
              <a:r>
                <a:rPr lang="zh-CN" altLang="en-US" sz="1400" kern="1200" dirty="0" smtClean="0">
                  <a:latin typeface="微软雅黑 Light" panose="020B0502040204020203" pitchFamily="34" charset="-122"/>
                  <a:ea typeface="微软雅黑 Light" panose="020B0502040204020203" pitchFamily="34" charset="-122"/>
                </a:rPr>
                <a:t>大型组织创新者</a:t>
              </a:r>
              <a:endParaRPr lang="zh-CN" altLang="en-US" sz="1400" kern="1200" dirty="0">
                <a:latin typeface="微软雅黑 Light" panose="020B0502040204020203" pitchFamily="34" charset="-122"/>
                <a:ea typeface="微软雅黑 Light" panose="020B0502040204020203" pitchFamily="34" charset="-122"/>
              </a:endParaRPr>
            </a:p>
          </p:txBody>
        </p:sp>
        <p:cxnSp>
          <p:nvCxnSpPr>
            <p:cNvPr id="45" name="肘形连接符 44"/>
            <p:cNvCxnSpPr>
              <a:stCxn id="40" idx="1"/>
              <a:endCxn id="41" idx="1"/>
            </p:cNvCxnSpPr>
            <p:nvPr/>
          </p:nvCxnSpPr>
          <p:spPr>
            <a:xfrm rot="10800000" flipH="1" flipV="1">
              <a:off x="7350642" y="3910923"/>
              <a:ext cx="200392" cy="791410"/>
            </a:xfrm>
            <a:prstGeom prst="bentConnector3">
              <a:avLst>
                <a:gd name="adj1" fmla="val -7462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40" idx="1"/>
              <a:endCxn id="42" idx="1"/>
            </p:cNvCxnSpPr>
            <p:nvPr/>
          </p:nvCxnSpPr>
          <p:spPr>
            <a:xfrm rot="10800000" flipH="1" flipV="1">
              <a:off x="7350643" y="3910923"/>
              <a:ext cx="200393" cy="1414617"/>
            </a:xfrm>
            <a:prstGeom prst="bentConnector3">
              <a:avLst>
                <a:gd name="adj1" fmla="val -7462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p:cNvCxnSpPr>
              <a:stCxn id="40" idx="1"/>
              <a:endCxn id="44" idx="1"/>
            </p:cNvCxnSpPr>
            <p:nvPr/>
          </p:nvCxnSpPr>
          <p:spPr>
            <a:xfrm rot="10800000" flipH="1" flipV="1">
              <a:off x="7350643" y="3910923"/>
              <a:ext cx="200393" cy="2037824"/>
            </a:xfrm>
            <a:prstGeom prst="bentConnector3">
              <a:avLst>
                <a:gd name="adj1" fmla="val -7462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40" idx="1"/>
              <a:endCxn id="43" idx="1"/>
            </p:cNvCxnSpPr>
            <p:nvPr/>
          </p:nvCxnSpPr>
          <p:spPr>
            <a:xfrm rot="10800000" flipH="1" flipV="1">
              <a:off x="7350642" y="3910923"/>
              <a:ext cx="200392" cy="2661031"/>
            </a:xfrm>
            <a:prstGeom prst="bentConnector3">
              <a:avLst>
                <a:gd name="adj1" fmla="val -7462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80935" y="6485314"/>
              <a:ext cx="6614837" cy="372686"/>
            </a:xfrm>
            <a:prstGeom prst="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Light" panose="020B0502040204020203" pitchFamily="34" charset="-122"/>
                  <a:ea typeface="微软雅黑 Light" panose="020B0502040204020203" pitchFamily="34" charset="-122"/>
                </a:rPr>
                <a:t>评价体系</a:t>
              </a:r>
              <a:endParaRPr lang="zh-CN" altLang="en-US" sz="1600" b="1" dirty="0">
                <a:latin typeface="微软雅黑 Light" panose="020B0502040204020203" pitchFamily="34" charset="-122"/>
                <a:ea typeface="微软雅黑 Light" panose="020B0502040204020203" pitchFamily="34" charset="-122"/>
              </a:endParaRPr>
            </a:p>
          </p:txBody>
        </p:sp>
        <p:sp>
          <p:nvSpPr>
            <p:cNvPr id="52" name="下箭头 51"/>
            <p:cNvSpPr/>
            <p:nvPr/>
          </p:nvSpPr>
          <p:spPr>
            <a:xfrm rot="10800000">
              <a:off x="1330151" y="6234793"/>
              <a:ext cx="281085" cy="250521"/>
            </a:xfrm>
            <a:prstGeom prst="downArrow">
              <a:avLst/>
            </a:prstGeom>
            <a:noFill/>
            <a:ln w="28575">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Light" panose="020B0502040204020203" pitchFamily="34" charset="-122"/>
                <a:ea typeface="微软雅黑 Light" panose="020B0502040204020203" pitchFamily="34" charset="-122"/>
              </a:endParaRPr>
            </a:p>
          </p:txBody>
        </p:sp>
        <p:sp>
          <p:nvSpPr>
            <p:cNvPr id="53" name="下箭头 52"/>
            <p:cNvSpPr/>
            <p:nvPr/>
          </p:nvSpPr>
          <p:spPr>
            <a:xfrm rot="10800000">
              <a:off x="3430384" y="6234793"/>
              <a:ext cx="281085" cy="250521"/>
            </a:xfrm>
            <a:prstGeom prst="downArrow">
              <a:avLst/>
            </a:prstGeom>
            <a:noFill/>
            <a:ln w="28575">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Light" panose="020B0502040204020203" pitchFamily="34" charset="-122"/>
                <a:ea typeface="微软雅黑 Light" panose="020B0502040204020203" pitchFamily="34" charset="-122"/>
              </a:endParaRPr>
            </a:p>
          </p:txBody>
        </p:sp>
        <p:sp>
          <p:nvSpPr>
            <p:cNvPr id="54" name="下箭头 53"/>
            <p:cNvSpPr/>
            <p:nvPr/>
          </p:nvSpPr>
          <p:spPr>
            <a:xfrm rot="10800000">
              <a:off x="5367582" y="6234793"/>
              <a:ext cx="281085" cy="250521"/>
            </a:xfrm>
            <a:prstGeom prst="downArrow">
              <a:avLst/>
            </a:prstGeom>
            <a:noFill/>
            <a:ln w="28575">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Light" panose="020B0502040204020203" pitchFamily="34" charset="-122"/>
                <a:ea typeface="微软雅黑 Light" panose="020B0502040204020203" pitchFamily="34" charset="-122"/>
              </a:endParaRPr>
            </a:p>
          </p:txBody>
        </p:sp>
      </p:grpSp>
      <p:sp>
        <p:nvSpPr>
          <p:cNvPr id="62" name="矩形 61"/>
          <p:cNvSpPr/>
          <p:nvPr/>
        </p:nvSpPr>
        <p:spPr bwMode="auto">
          <a:xfrm>
            <a:off x="3923928" y="1268760"/>
            <a:ext cx="2088232" cy="1872208"/>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4283968" y="1340768"/>
            <a:ext cx="1405151" cy="483631"/>
          </a:xfrm>
          <a:prstGeom prst="round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spcFirstLastPara="0" vert="horz" wrap="square" lIns="72000" tIns="180000" rIns="72000" bIns="180000" numCol="1" spcCol="1270" anchor="ctr" anchorCtr="0">
            <a:noAutofit/>
          </a:bodyPr>
          <a:lstStyle/>
          <a:p>
            <a:pPr lvl="0" algn="ctr" defTabSz="2355850">
              <a:lnSpc>
                <a:spcPct val="90000"/>
              </a:lnSpc>
              <a:spcBef>
                <a:spcPct val="0"/>
              </a:spcBef>
              <a:spcAft>
                <a:spcPct val="35000"/>
              </a:spcAft>
            </a:pPr>
            <a:r>
              <a:rPr lang="zh-CN" altLang="en-US" sz="1800" b="1" kern="1200" dirty="0" smtClean="0">
                <a:latin typeface="微软雅黑 Light" panose="020B0502040204020203" pitchFamily="34" charset="-122"/>
                <a:ea typeface="微软雅黑 Light" panose="020B0502040204020203" pitchFamily="34" charset="-122"/>
              </a:rPr>
              <a:t>能力培养</a:t>
            </a:r>
            <a:endParaRPr lang="zh-CN" altLang="en-US" sz="1800" b="1" kern="1200" dirty="0">
              <a:latin typeface="微软雅黑 Light" panose="020B0502040204020203" pitchFamily="34" charset="-122"/>
              <a:ea typeface="微软雅黑 Light" panose="020B0502040204020203" pitchFamily="34" charset="-122"/>
            </a:endParaRPr>
          </a:p>
        </p:txBody>
      </p:sp>
      <p:grpSp>
        <p:nvGrpSpPr>
          <p:cNvPr id="12" name="组 11"/>
          <p:cNvGrpSpPr/>
          <p:nvPr/>
        </p:nvGrpSpPr>
        <p:grpSpPr>
          <a:xfrm>
            <a:off x="4067944" y="1916832"/>
            <a:ext cx="1739325" cy="1157600"/>
            <a:chOff x="4141765" y="1916832"/>
            <a:chExt cx="1739325" cy="1157600"/>
          </a:xfrm>
        </p:grpSpPr>
        <p:sp>
          <p:nvSpPr>
            <p:cNvPr id="13" name="矩形 12"/>
            <p:cNvSpPr/>
            <p:nvPr/>
          </p:nvSpPr>
          <p:spPr>
            <a:xfrm>
              <a:off x="4141765" y="1916832"/>
              <a:ext cx="1739325" cy="90219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创新设计能力</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技术创新能力</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管理创新能力</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商业</a:t>
              </a:r>
              <a:r>
                <a:rPr lang="zh-CN" altLang="en-US" sz="1400" dirty="0">
                  <a:latin typeface="微软雅黑 Light" panose="020B0502040204020203" pitchFamily="34" charset="-122"/>
                  <a:ea typeface="微软雅黑 Light" panose="020B0502040204020203" pitchFamily="34" charset="-122"/>
                </a:rPr>
                <a:t>模式创新</a:t>
              </a:r>
              <a:r>
                <a:rPr lang="zh-CN" altLang="en-US" sz="1400" dirty="0" smtClean="0">
                  <a:latin typeface="微软雅黑 Light" panose="020B0502040204020203" pitchFamily="34" charset="-122"/>
                  <a:ea typeface="微软雅黑 Light" panose="020B0502040204020203" pitchFamily="34" charset="-122"/>
                </a:rPr>
                <a:t>能力</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55" name="矩形 54"/>
            <p:cNvSpPr/>
            <p:nvPr/>
          </p:nvSpPr>
          <p:spPr>
            <a:xfrm>
              <a:off x="4141765" y="2786400"/>
              <a:ext cx="1739325" cy="28803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学术</a:t>
              </a:r>
              <a:r>
                <a:rPr lang="zh-CN" altLang="en-US" sz="1400" dirty="0">
                  <a:latin typeface="微软雅黑 Light" panose="020B0502040204020203" pitchFamily="34" charset="-122"/>
                  <a:ea typeface="微软雅黑 Light" panose="020B0502040204020203" pitchFamily="34" charset="-122"/>
                </a:rPr>
                <a:t>创新</a:t>
              </a:r>
              <a:r>
                <a:rPr lang="zh-CN" altLang="en-US" sz="1400" dirty="0" smtClean="0">
                  <a:latin typeface="微软雅黑 Light" panose="020B0502040204020203" pitchFamily="34" charset="-122"/>
                  <a:ea typeface="微软雅黑 Light" panose="020B0502040204020203" pitchFamily="34" charset="-122"/>
                </a:rPr>
                <a:t>能力</a:t>
              </a:r>
              <a:endParaRPr lang="en-US" altLang="zh-CN" sz="1400" dirty="0">
                <a:latin typeface="微软雅黑 Light" panose="020B0502040204020203" pitchFamily="34" charset="-122"/>
                <a:ea typeface="微软雅黑 Light" panose="020B0502040204020203" pitchFamily="34" charset="-122"/>
              </a:endParaRPr>
            </a:p>
          </p:txBody>
        </p:sp>
      </p:grpSp>
      <p:sp>
        <p:nvSpPr>
          <p:cNvPr id="65" name="矩形 64"/>
          <p:cNvSpPr/>
          <p:nvPr/>
        </p:nvSpPr>
        <p:spPr>
          <a:xfrm>
            <a:off x="971600" y="1916832"/>
            <a:ext cx="1739325" cy="83019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创新设计方法</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技术创新方法</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管理创新方法</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商业模式创新方法</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67" name="矩形 66"/>
          <p:cNvSpPr/>
          <p:nvPr/>
        </p:nvSpPr>
        <p:spPr>
          <a:xfrm>
            <a:off x="179512" y="1575947"/>
            <a:ext cx="553079" cy="1421005"/>
          </a:xfrm>
          <a:prstGeom prst="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Light" panose="020B0502040204020203" pitchFamily="34" charset="-122"/>
                <a:ea typeface="微软雅黑 Light" panose="020B0502040204020203" pitchFamily="34" charset="-122"/>
              </a:rPr>
              <a:t>培</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养</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dirty="0" smtClean="0">
                <a:latin typeface="微软雅黑 Light" panose="020B0502040204020203" pitchFamily="34" charset="-122"/>
                <a:ea typeface="微软雅黑 Light" panose="020B0502040204020203" pitchFamily="34" charset="-122"/>
              </a:rPr>
              <a:t>目标</a:t>
            </a:r>
            <a:endParaRPr lang="en-US" altLang="zh-CN" sz="1600" b="1" dirty="0" smtClean="0">
              <a:latin typeface="微软雅黑 Light" panose="020B0502040204020203" pitchFamily="34" charset="-122"/>
              <a:ea typeface="微软雅黑 Light" panose="020B0502040204020203" pitchFamily="34" charset="-122"/>
            </a:endParaRPr>
          </a:p>
        </p:txBody>
      </p:sp>
      <p:sp>
        <p:nvSpPr>
          <p:cNvPr id="76" name="矩形 75"/>
          <p:cNvSpPr/>
          <p:nvPr/>
        </p:nvSpPr>
        <p:spPr>
          <a:xfrm>
            <a:off x="971600" y="2759608"/>
            <a:ext cx="1739325" cy="3093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创业知识</a:t>
            </a:r>
            <a:endParaRPr lang="en-US" altLang="zh-CN" sz="1400" dirty="0">
              <a:latin typeface="微软雅黑 Light" panose="020B0502040204020203" pitchFamily="34" charset="-122"/>
              <a:ea typeface="微软雅黑 Light" panose="020B0502040204020203" pitchFamily="34" charset="-122"/>
            </a:endParaRPr>
          </a:p>
        </p:txBody>
      </p:sp>
      <p:sp>
        <p:nvSpPr>
          <p:cNvPr id="79" name="矩形 78"/>
          <p:cNvSpPr/>
          <p:nvPr/>
        </p:nvSpPr>
        <p:spPr>
          <a:xfrm>
            <a:off x="7236296" y="1916832"/>
            <a:ext cx="1739325" cy="83019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首创精神</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团队精神</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企业家精神</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81" name="矩形 80"/>
          <p:cNvSpPr/>
          <p:nvPr/>
        </p:nvSpPr>
        <p:spPr>
          <a:xfrm>
            <a:off x="7236296" y="2708920"/>
            <a:ext cx="1739325" cy="3093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勇气、责任</a:t>
            </a:r>
            <a:endParaRPr lang="en-US" altLang="zh-CN" sz="1400" dirty="0">
              <a:latin typeface="微软雅黑 Light" panose="020B0502040204020203" pitchFamily="34" charset="-122"/>
              <a:ea typeface="微软雅黑 Light" panose="020B0502040204020203" pitchFamily="34" charset="-122"/>
            </a:endParaRPr>
          </a:p>
        </p:txBody>
      </p:sp>
      <p:sp>
        <p:nvSpPr>
          <p:cNvPr id="84" name="左箭头标注 83"/>
          <p:cNvSpPr/>
          <p:nvPr/>
        </p:nvSpPr>
        <p:spPr bwMode="auto">
          <a:xfrm>
            <a:off x="2627784" y="1844824"/>
            <a:ext cx="648072" cy="936104"/>
          </a:xfrm>
          <a:prstGeom prst="leftArrowCallout">
            <a:avLst/>
          </a:prstGeom>
          <a:solidFill>
            <a:srgbClr val="2C7AAA"/>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400" i="0" u="none" strike="noStrike" cap="none" normalizeH="0" baseline="0" dirty="0" smtClean="0">
                <a:ln>
                  <a:noFill/>
                </a:ln>
                <a:solidFill>
                  <a:schemeClr val="bg1"/>
                </a:solidFill>
                <a:effectLst/>
                <a:latin typeface="微软雅黑 Light" panose="020B0502040204020203" pitchFamily="34" charset="-122"/>
                <a:ea typeface="微软雅黑 Light" panose="020B0502040204020203" pitchFamily="34" charset="-122"/>
              </a:rPr>
              <a:t>创新方法</a:t>
            </a:r>
          </a:p>
        </p:txBody>
      </p:sp>
      <p:cxnSp>
        <p:nvCxnSpPr>
          <p:cNvPr id="86" name="直接箭头连接符 85"/>
          <p:cNvCxnSpPr>
            <a:stCxn id="8" idx="3"/>
            <a:endCxn id="7" idx="1"/>
          </p:cNvCxnSpPr>
          <p:nvPr/>
        </p:nvCxnSpPr>
        <p:spPr bwMode="auto">
          <a:xfrm>
            <a:off x="2485581" y="1582584"/>
            <a:ext cx="1798387" cy="0"/>
          </a:xfrm>
          <a:prstGeom prst="straightConnector1">
            <a:avLst/>
          </a:prstGeom>
          <a:ln>
            <a:solidFill>
              <a:srgbClr val="2C7AAA"/>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90" name="直接箭头连接符 89"/>
          <p:cNvCxnSpPr>
            <a:stCxn id="7" idx="3"/>
            <a:endCxn id="6" idx="1"/>
          </p:cNvCxnSpPr>
          <p:nvPr/>
        </p:nvCxnSpPr>
        <p:spPr bwMode="auto">
          <a:xfrm>
            <a:off x="5689119" y="1582584"/>
            <a:ext cx="1782002" cy="0"/>
          </a:xfrm>
          <a:prstGeom prst="straightConnector1">
            <a:avLst/>
          </a:prstGeom>
          <a:noFill/>
          <a:ln w="38100" cap="flat" cmpd="sng" algn="ctr">
            <a:solidFill>
              <a:srgbClr val="2C7AAA"/>
            </a:solidFill>
            <a:prstDash val="solid"/>
            <a:miter lim="800000"/>
            <a:headEnd type="none" w="med" len="med"/>
            <a:tailEnd type="triangle" w="med" len="med"/>
          </a:ln>
          <a:effectLst/>
        </p:spPr>
      </p:cxnSp>
      <p:sp>
        <p:nvSpPr>
          <p:cNvPr id="95" name="Rounded Rectangle 6"/>
          <p:cNvSpPr/>
          <p:nvPr/>
        </p:nvSpPr>
        <p:spPr bwMode="auto">
          <a:xfrm>
            <a:off x="0" y="0"/>
            <a:ext cx="9144000" cy="3140968"/>
          </a:xfrm>
          <a:prstGeom prst="roundRect">
            <a:avLst/>
          </a:prstGeom>
          <a:noFill/>
          <a:ln w="57150" cap="flat" cmpd="sng" algn="ctr">
            <a:solidFill>
              <a:srgbClr val="C0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800" b="1" i="0" u="none" strike="noStrike" cap="none" normalizeH="0" baseline="0" smtClean="0">
              <a:ln>
                <a:noFill/>
              </a:ln>
              <a:solidFill>
                <a:schemeClr val="tx1"/>
              </a:solidFill>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2457195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bwMode="auto">
          <a:xfrm>
            <a:off x="7055768" y="1268760"/>
            <a:ext cx="2088232" cy="1872208"/>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75" name="矩形 74"/>
          <p:cNvSpPr/>
          <p:nvPr/>
        </p:nvSpPr>
        <p:spPr bwMode="auto">
          <a:xfrm>
            <a:off x="827584" y="1268760"/>
            <a:ext cx="2088232" cy="1872208"/>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4" name="灯片编号占位符 3"/>
          <p:cNvSpPr>
            <a:spLocks noGrp="1"/>
          </p:cNvSpPr>
          <p:nvPr>
            <p:ph type="sldNum" sz="quarter" idx="12"/>
          </p:nvPr>
        </p:nvSpPr>
        <p:spPr/>
        <p:txBody>
          <a:bodyPr/>
          <a:lstStyle/>
          <a:p>
            <a:pPr>
              <a:defRPr/>
            </a:pPr>
            <a:fld id="{647066C3-AE5E-47DF-89AE-DB1FD1B74AD0}" type="slidenum">
              <a:rPr lang="zh-CN" altLang="en-US" smtClean="0">
                <a:latin typeface="微软雅黑 Light" panose="020B0502040204020203" pitchFamily="34" charset="-122"/>
                <a:ea typeface="微软雅黑 Light" panose="020B0502040204020203" pitchFamily="34" charset="-122"/>
              </a:rPr>
              <a:pPr>
                <a:defRPr/>
              </a:pPr>
              <a:t>21</a:t>
            </a:fld>
            <a:endParaRPr lang="en-US" altLang="zh-CN">
              <a:latin typeface="微软雅黑 Light" panose="020B0502040204020203" pitchFamily="34" charset="-122"/>
              <a:ea typeface="微软雅黑 Light" panose="020B0502040204020203" pitchFamily="34" charset="-122"/>
            </a:endParaRPr>
          </a:p>
        </p:txBody>
      </p:sp>
      <p:grpSp>
        <p:nvGrpSpPr>
          <p:cNvPr id="14" name="组 13"/>
          <p:cNvGrpSpPr/>
          <p:nvPr/>
        </p:nvGrpSpPr>
        <p:grpSpPr>
          <a:xfrm>
            <a:off x="179512" y="-99392"/>
            <a:ext cx="8966301" cy="6957392"/>
            <a:chOff x="179512" y="-99392"/>
            <a:chExt cx="8966301" cy="6957392"/>
          </a:xfrm>
        </p:grpSpPr>
        <p:sp>
          <p:nvSpPr>
            <p:cNvPr id="5" name="矩形 4"/>
            <p:cNvSpPr/>
            <p:nvPr/>
          </p:nvSpPr>
          <p:spPr>
            <a:xfrm>
              <a:off x="179512" y="-99392"/>
              <a:ext cx="8966300" cy="483631"/>
            </a:xfrm>
            <a:prstGeom prst="rect">
              <a:avLst/>
            </a:prstGeom>
            <a:solidFill>
              <a:srgbClr val="2C7AA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800" b="1" dirty="0">
                  <a:latin typeface="微软雅黑 Light" panose="020B0502040204020203" pitchFamily="34" charset="-122"/>
                  <a:ea typeface="微软雅黑 Light" panose="020B0502040204020203" pitchFamily="34" charset="-122"/>
                </a:rPr>
                <a:t>高校</a:t>
              </a:r>
              <a:r>
                <a:rPr lang="zh-CN" altLang="en-US" sz="1800" b="1" dirty="0" smtClean="0">
                  <a:latin typeface="微软雅黑 Light" panose="020B0502040204020203" pitchFamily="34" charset="-122"/>
                  <a:ea typeface="微软雅黑 Light" panose="020B0502040204020203" pitchFamily="34" charset="-122"/>
                </a:rPr>
                <a:t>创新</a:t>
              </a:r>
              <a:r>
                <a:rPr lang="zh-CN" altLang="en-US" sz="1800" b="1" dirty="0">
                  <a:latin typeface="微软雅黑 Light" panose="020B0502040204020203" pitchFamily="34" charset="-122"/>
                  <a:ea typeface="微软雅黑 Light" panose="020B0502040204020203" pitchFamily="34" charset="-122"/>
                </a:rPr>
                <a:t>创业</a:t>
              </a:r>
              <a:r>
                <a:rPr lang="zh-CN" altLang="en-US" sz="1800" b="1" dirty="0" smtClean="0">
                  <a:latin typeface="微软雅黑 Light" panose="020B0502040204020203" pitchFamily="34" charset="-122"/>
                  <a:ea typeface="微软雅黑 Light" panose="020B0502040204020203" pitchFamily="34" charset="-122"/>
                </a:rPr>
                <a:t>培养体系顶层设计</a:t>
              </a:r>
              <a:endParaRPr lang="zh-CN" altLang="en-US" sz="1800" b="1" dirty="0">
                <a:latin typeface="微软雅黑 Light" panose="020B0502040204020203" pitchFamily="34" charset="-122"/>
                <a:ea typeface="微软雅黑 Light" panose="020B0502040204020203" pitchFamily="34" charset="-122"/>
              </a:endParaRPr>
            </a:p>
          </p:txBody>
        </p:sp>
        <p:sp>
          <p:nvSpPr>
            <p:cNvPr id="6" name="圆角矩形 5"/>
            <p:cNvSpPr/>
            <p:nvPr/>
          </p:nvSpPr>
          <p:spPr>
            <a:xfrm>
              <a:off x="7471121" y="1340768"/>
              <a:ext cx="1351164" cy="483631"/>
            </a:xfrm>
            <a:prstGeom prst="round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spcFirstLastPara="0" vert="horz" wrap="square" lIns="72000" tIns="180000" rIns="72000" bIns="180000" numCol="1" spcCol="1270" anchor="ctr" anchorCtr="0">
              <a:noAutofit/>
            </a:bodyPr>
            <a:lstStyle/>
            <a:p>
              <a:pPr lvl="0" algn="ctr" defTabSz="2355850">
                <a:lnSpc>
                  <a:spcPct val="90000"/>
                </a:lnSpc>
                <a:spcBef>
                  <a:spcPct val="0"/>
                </a:spcBef>
                <a:spcAft>
                  <a:spcPct val="35000"/>
                </a:spcAft>
              </a:pPr>
              <a:r>
                <a:rPr lang="zh-CN" altLang="en-US" sz="1800" b="1" kern="1200" dirty="0" smtClean="0">
                  <a:latin typeface="微软雅黑 Light" panose="020B0502040204020203" pitchFamily="34" charset="-122"/>
                  <a:ea typeface="微软雅黑 Light" panose="020B0502040204020203" pitchFamily="34" charset="-122"/>
                </a:rPr>
                <a:t>价值塑造</a:t>
              </a:r>
              <a:endParaRPr lang="zh-CN" altLang="en-US" sz="1800" b="1" kern="1200" dirty="0">
                <a:latin typeface="微软雅黑 Light" panose="020B0502040204020203" pitchFamily="34" charset="-122"/>
                <a:ea typeface="微软雅黑 Light" panose="020B0502040204020203" pitchFamily="34" charset="-122"/>
              </a:endParaRPr>
            </a:p>
          </p:txBody>
        </p:sp>
        <p:sp>
          <p:nvSpPr>
            <p:cNvPr id="8" name="圆角矩形 7"/>
            <p:cNvSpPr/>
            <p:nvPr/>
          </p:nvSpPr>
          <p:spPr>
            <a:xfrm>
              <a:off x="1268742" y="1340768"/>
              <a:ext cx="1216839" cy="483631"/>
            </a:xfrm>
            <a:prstGeom prst="round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spcFirstLastPara="0" vert="horz" wrap="square" lIns="72000" tIns="180000" rIns="72000" bIns="180000" numCol="1" spcCol="1270" anchor="ctr" anchorCtr="0">
              <a:noAutofit/>
            </a:bodyPr>
            <a:lstStyle/>
            <a:p>
              <a:pPr lvl="0" algn="ctr" defTabSz="2355850">
                <a:lnSpc>
                  <a:spcPct val="90000"/>
                </a:lnSpc>
                <a:spcBef>
                  <a:spcPct val="0"/>
                </a:spcBef>
                <a:spcAft>
                  <a:spcPct val="35000"/>
                </a:spcAft>
              </a:pPr>
              <a:r>
                <a:rPr lang="zh-CN" altLang="en-US" sz="1800" b="1" dirty="0" smtClean="0">
                  <a:latin typeface="微软雅黑 Light" panose="020B0502040204020203" pitchFamily="34" charset="-122"/>
                  <a:ea typeface="微软雅黑 Light" panose="020B0502040204020203" pitchFamily="34" charset="-122"/>
                </a:rPr>
                <a:t>知识传授</a:t>
              </a:r>
              <a:endParaRPr lang="zh-CN" altLang="en-US" sz="1800" b="1" kern="1200" dirty="0">
                <a:latin typeface="微软雅黑 Light" panose="020B0502040204020203" pitchFamily="34" charset="-122"/>
                <a:ea typeface="微软雅黑 Light" panose="020B0502040204020203" pitchFamily="34" charset="-122"/>
              </a:endParaRPr>
            </a:p>
          </p:txBody>
        </p:sp>
        <p:sp>
          <p:nvSpPr>
            <p:cNvPr id="9" name="圆角矩形 8"/>
            <p:cNvSpPr/>
            <p:nvPr/>
          </p:nvSpPr>
          <p:spPr>
            <a:xfrm>
              <a:off x="2882482" y="659798"/>
              <a:ext cx="3106591" cy="483631"/>
            </a:xfrm>
            <a:prstGeom prst="round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spcFirstLastPara="0" vert="horz" wrap="square" lIns="180000" tIns="180000" rIns="180000" bIns="180000" numCol="1" spcCol="1270" anchor="ctr" anchorCtr="0">
              <a:noAutofit/>
            </a:bodyPr>
            <a:lstStyle/>
            <a:p>
              <a:pPr lvl="0" algn="ctr" defTabSz="2355850">
                <a:lnSpc>
                  <a:spcPct val="90000"/>
                </a:lnSpc>
                <a:spcBef>
                  <a:spcPct val="0"/>
                </a:spcBef>
                <a:spcAft>
                  <a:spcPct val="35000"/>
                </a:spcAft>
              </a:pPr>
              <a:r>
                <a:rPr lang="zh-CN" altLang="en-US" sz="1800" b="1" kern="1200" dirty="0" smtClean="0">
                  <a:latin typeface="微软雅黑 Light" panose="020B0502040204020203" pitchFamily="34" charset="-122"/>
                  <a:ea typeface="微软雅黑 Light" panose="020B0502040204020203" pitchFamily="34" charset="-122"/>
                </a:rPr>
                <a:t>高校创新</a:t>
              </a:r>
              <a:r>
                <a:rPr lang="zh-CN" altLang="en-US" sz="1800" b="1" dirty="0">
                  <a:latin typeface="微软雅黑 Light" panose="020B0502040204020203" pitchFamily="34" charset="-122"/>
                  <a:ea typeface="微软雅黑 Light" panose="020B0502040204020203" pitchFamily="34" charset="-122"/>
                </a:rPr>
                <a:t>创业</a:t>
              </a:r>
              <a:r>
                <a:rPr lang="zh-CN" altLang="en-US" sz="1800" b="1" kern="1200" dirty="0" smtClean="0">
                  <a:latin typeface="微软雅黑 Light" panose="020B0502040204020203" pitchFamily="34" charset="-122"/>
                  <a:ea typeface="微软雅黑 Light" panose="020B0502040204020203" pitchFamily="34" charset="-122"/>
                </a:rPr>
                <a:t>培养需求</a:t>
              </a:r>
              <a:endParaRPr lang="zh-CN" altLang="en-US" sz="1800" b="1" kern="1200" dirty="0">
                <a:latin typeface="微软雅黑 Light" panose="020B0502040204020203" pitchFamily="34" charset="-122"/>
                <a:ea typeface="微软雅黑 Light" panose="020B0502040204020203" pitchFamily="34" charset="-122"/>
              </a:endParaRPr>
            </a:p>
          </p:txBody>
        </p:sp>
        <p:sp>
          <p:nvSpPr>
            <p:cNvPr id="15" name="矩形 14"/>
            <p:cNvSpPr/>
            <p:nvPr/>
          </p:nvSpPr>
          <p:spPr>
            <a:xfrm>
              <a:off x="179513" y="3196781"/>
              <a:ext cx="553079" cy="1421005"/>
            </a:xfrm>
            <a:prstGeom prst="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Light" panose="020B0502040204020203" pitchFamily="34" charset="-122"/>
                  <a:ea typeface="微软雅黑 Light" panose="020B0502040204020203" pitchFamily="34" charset="-122"/>
                </a:rPr>
                <a:t>培</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养</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形</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式</a:t>
              </a:r>
              <a:endParaRPr lang="zh-CN" altLang="en-US" sz="1600" b="1" dirty="0">
                <a:latin typeface="微软雅黑 Light" panose="020B0502040204020203" pitchFamily="34" charset="-122"/>
                <a:ea typeface="微软雅黑 Light" panose="020B0502040204020203" pitchFamily="34" charset="-122"/>
              </a:endParaRPr>
            </a:p>
          </p:txBody>
        </p:sp>
        <p:sp>
          <p:nvSpPr>
            <p:cNvPr id="16" name="矩形 15"/>
            <p:cNvSpPr/>
            <p:nvPr/>
          </p:nvSpPr>
          <p:spPr>
            <a:xfrm>
              <a:off x="2059839" y="3204417"/>
              <a:ext cx="927323"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学习团队</a:t>
              </a:r>
              <a:endParaRPr lang="zh-CN" altLang="en-US" sz="1400" dirty="0">
                <a:latin typeface="微软雅黑 Light" panose="020B0502040204020203" pitchFamily="34" charset="-122"/>
                <a:ea typeface="微软雅黑 Light" panose="020B0502040204020203" pitchFamily="34" charset="-122"/>
              </a:endParaRPr>
            </a:p>
          </p:txBody>
        </p:sp>
        <p:sp>
          <p:nvSpPr>
            <p:cNvPr id="17" name="矩形 16"/>
            <p:cNvSpPr/>
            <p:nvPr/>
          </p:nvSpPr>
          <p:spPr>
            <a:xfrm>
              <a:off x="3247808" y="3204417"/>
              <a:ext cx="927323"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项目团队</a:t>
              </a:r>
              <a:endParaRPr lang="zh-CN" altLang="en-US" sz="1400" dirty="0">
                <a:latin typeface="微软雅黑 Light" panose="020B0502040204020203" pitchFamily="34" charset="-122"/>
                <a:ea typeface="微软雅黑 Light" panose="020B0502040204020203" pitchFamily="34" charset="-122"/>
              </a:endParaRPr>
            </a:p>
          </p:txBody>
        </p:sp>
        <p:sp>
          <p:nvSpPr>
            <p:cNvPr id="18" name="矩形 17"/>
            <p:cNvSpPr/>
            <p:nvPr/>
          </p:nvSpPr>
          <p:spPr>
            <a:xfrm>
              <a:off x="4435777" y="3204417"/>
              <a:ext cx="927323"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创业团队</a:t>
              </a:r>
              <a:endParaRPr lang="zh-CN" altLang="en-US" sz="1400" dirty="0">
                <a:latin typeface="微软雅黑 Light" panose="020B0502040204020203" pitchFamily="34" charset="-122"/>
                <a:ea typeface="微软雅黑 Light" panose="020B0502040204020203" pitchFamily="34" charset="-122"/>
              </a:endParaRPr>
            </a:p>
          </p:txBody>
        </p:sp>
        <p:sp>
          <p:nvSpPr>
            <p:cNvPr id="19" name="矩形 18"/>
            <p:cNvSpPr/>
            <p:nvPr/>
          </p:nvSpPr>
          <p:spPr>
            <a:xfrm>
              <a:off x="855994" y="3196781"/>
              <a:ext cx="950041" cy="387840"/>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团队培养</a:t>
              </a:r>
              <a:endParaRPr lang="zh-CN" altLang="en-US" sz="1400" dirty="0">
                <a:latin typeface="微软雅黑 Light" panose="020B0502040204020203" pitchFamily="34" charset="-122"/>
                <a:ea typeface="微软雅黑 Light" panose="020B0502040204020203" pitchFamily="34" charset="-122"/>
              </a:endParaRPr>
            </a:p>
          </p:txBody>
        </p:sp>
        <p:sp>
          <p:nvSpPr>
            <p:cNvPr id="20" name="矩形 19"/>
            <p:cNvSpPr/>
            <p:nvPr/>
          </p:nvSpPr>
          <p:spPr>
            <a:xfrm>
              <a:off x="855131" y="3711549"/>
              <a:ext cx="950041" cy="387840"/>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学生培养</a:t>
              </a:r>
              <a:endParaRPr lang="zh-CN" altLang="en-US" sz="1400" dirty="0">
                <a:latin typeface="微软雅黑 Light" panose="020B0502040204020203" pitchFamily="34" charset="-122"/>
                <a:ea typeface="微软雅黑 Light" panose="020B0502040204020203" pitchFamily="34" charset="-122"/>
              </a:endParaRPr>
            </a:p>
          </p:txBody>
        </p:sp>
        <p:sp>
          <p:nvSpPr>
            <p:cNvPr id="21" name="右箭头 20"/>
            <p:cNvSpPr/>
            <p:nvPr/>
          </p:nvSpPr>
          <p:spPr>
            <a:xfrm>
              <a:off x="2059841" y="3664561"/>
              <a:ext cx="4794475" cy="481817"/>
            </a:xfrm>
            <a:prstGeom prst="rightArrow">
              <a:avLst>
                <a:gd name="adj1" fmla="val 72173"/>
                <a:gd name="adj2" fmla="val 50000"/>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学生培养</a:t>
              </a:r>
              <a:endParaRPr lang="zh-CN" altLang="en-US" sz="1400" dirty="0">
                <a:latin typeface="微软雅黑 Light" panose="020B0502040204020203" pitchFamily="34" charset="-122"/>
                <a:ea typeface="微软雅黑 Light" panose="020B0502040204020203" pitchFamily="34" charset="-122"/>
              </a:endParaRPr>
            </a:p>
          </p:txBody>
        </p:sp>
        <p:sp>
          <p:nvSpPr>
            <p:cNvPr id="22" name="矩形 21"/>
            <p:cNvSpPr/>
            <p:nvPr/>
          </p:nvSpPr>
          <p:spPr>
            <a:xfrm>
              <a:off x="5623745" y="3204417"/>
              <a:ext cx="927323"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latin typeface="微软雅黑 Light" panose="020B0502040204020203" pitchFamily="34" charset="-122"/>
                  <a:ea typeface="微软雅黑 Light" panose="020B0502040204020203" pitchFamily="34" charset="-122"/>
                </a:rPr>
                <a:t>…</a:t>
              </a:r>
              <a:endParaRPr lang="zh-CN" altLang="en-US" sz="1400" dirty="0">
                <a:latin typeface="微软雅黑 Light" panose="020B0502040204020203" pitchFamily="34" charset="-122"/>
                <a:ea typeface="微软雅黑 Light" panose="020B0502040204020203" pitchFamily="34" charset="-122"/>
              </a:endParaRPr>
            </a:p>
          </p:txBody>
        </p:sp>
        <p:sp>
          <p:nvSpPr>
            <p:cNvPr id="23" name="矩形 22"/>
            <p:cNvSpPr/>
            <p:nvPr/>
          </p:nvSpPr>
          <p:spPr>
            <a:xfrm>
              <a:off x="855131" y="4229947"/>
              <a:ext cx="950041" cy="387840"/>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组织支持</a:t>
              </a:r>
              <a:endParaRPr lang="zh-CN" altLang="en-US" sz="1400" dirty="0">
                <a:latin typeface="微软雅黑 Light" panose="020B0502040204020203" pitchFamily="34" charset="-122"/>
                <a:ea typeface="微软雅黑 Light" panose="020B0502040204020203" pitchFamily="34" charset="-122"/>
              </a:endParaRPr>
            </a:p>
          </p:txBody>
        </p:sp>
        <p:sp>
          <p:nvSpPr>
            <p:cNvPr id="24" name="椭圆 23"/>
            <p:cNvSpPr/>
            <p:nvPr/>
          </p:nvSpPr>
          <p:spPr>
            <a:xfrm>
              <a:off x="865213" y="4939901"/>
              <a:ext cx="838394" cy="838079"/>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smtClean="0">
                  <a:latin typeface="微软雅黑 Light" panose="020B0502040204020203" pitchFamily="34" charset="-122"/>
                  <a:ea typeface="微软雅黑 Light" panose="020B0502040204020203" pitchFamily="34" charset="-122"/>
                </a:rPr>
                <a:t>课程</a:t>
              </a:r>
              <a:endParaRPr lang="zh-CN" altLang="en-US" sz="1800" dirty="0">
                <a:latin typeface="微软雅黑 Light" panose="020B0502040204020203" pitchFamily="34" charset="-122"/>
                <a:ea typeface="微软雅黑 Light" panose="020B0502040204020203" pitchFamily="34" charset="-122"/>
              </a:endParaRPr>
            </a:p>
          </p:txBody>
        </p:sp>
        <p:sp>
          <p:nvSpPr>
            <p:cNvPr id="25" name="矩形 24"/>
            <p:cNvSpPr/>
            <p:nvPr/>
          </p:nvSpPr>
          <p:spPr>
            <a:xfrm>
              <a:off x="2059839" y="4239909"/>
              <a:ext cx="1228317" cy="362723"/>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课程体系</a:t>
              </a:r>
              <a:endParaRPr lang="zh-CN" altLang="en-US" sz="1400" dirty="0">
                <a:latin typeface="微软雅黑 Light" panose="020B0502040204020203" pitchFamily="34" charset="-122"/>
                <a:ea typeface="微软雅黑 Light" panose="020B0502040204020203" pitchFamily="34" charset="-122"/>
              </a:endParaRPr>
            </a:p>
          </p:txBody>
        </p:sp>
        <p:sp>
          <p:nvSpPr>
            <p:cNvPr id="26" name="矩形 25"/>
            <p:cNvSpPr/>
            <p:nvPr/>
          </p:nvSpPr>
          <p:spPr>
            <a:xfrm>
              <a:off x="5322750" y="4229947"/>
              <a:ext cx="1228317" cy="372686"/>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创新文化</a:t>
              </a:r>
              <a:endParaRPr lang="zh-CN" altLang="en-US" sz="1400" dirty="0">
                <a:latin typeface="微软雅黑 Light" panose="020B0502040204020203" pitchFamily="34" charset="-122"/>
                <a:ea typeface="微软雅黑 Light" panose="020B0502040204020203" pitchFamily="34" charset="-122"/>
              </a:endParaRPr>
            </a:p>
          </p:txBody>
        </p:sp>
        <p:sp>
          <p:nvSpPr>
            <p:cNvPr id="27" name="矩形 26"/>
            <p:cNvSpPr/>
            <p:nvPr/>
          </p:nvSpPr>
          <p:spPr>
            <a:xfrm>
              <a:off x="3553401" y="4229947"/>
              <a:ext cx="1504105" cy="372686"/>
            </a:xfrm>
            <a:prstGeom prst="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latin typeface="微软雅黑 Light" panose="020B0502040204020203" pitchFamily="34" charset="-122"/>
                  <a:ea typeface="微软雅黑 Light" panose="020B0502040204020203" pitchFamily="34" charset="-122"/>
                </a:rPr>
                <a:t>创新创业</a:t>
              </a:r>
              <a:r>
                <a:rPr lang="zh-CN" altLang="en-US" sz="1400" dirty="0" smtClean="0">
                  <a:latin typeface="微软雅黑 Light" panose="020B0502040204020203" pitchFamily="34" charset="-122"/>
                  <a:ea typeface="微软雅黑 Light" panose="020B0502040204020203" pitchFamily="34" charset="-122"/>
                </a:rPr>
                <a:t>平台</a:t>
              </a:r>
              <a:endParaRPr lang="zh-CN" altLang="en-US" sz="1400" dirty="0">
                <a:latin typeface="微软雅黑 Light" panose="020B0502040204020203" pitchFamily="34" charset="-122"/>
                <a:ea typeface="微软雅黑 Light" panose="020B0502040204020203" pitchFamily="34" charset="-122"/>
              </a:endParaRPr>
            </a:p>
          </p:txBody>
        </p:sp>
        <p:sp>
          <p:nvSpPr>
            <p:cNvPr id="28" name="矩形 27"/>
            <p:cNvSpPr/>
            <p:nvPr/>
          </p:nvSpPr>
          <p:spPr>
            <a:xfrm>
              <a:off x="179512" y="4906272"/>
              <a:ext cx="553079" cy="1209235"/>
            </a:xfrm>
            <a:prstGeom prst="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Light" panose="020B0502040204020203" pitchFamily="34" charset="-122"/>
                  <a:ea typeface="微软雅黑 Light" panose="020B0502040204020203" pitchFamily="34" charset="-122"/>
                </a:rPr>
                <a:t>培</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养</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a:latin typeface="微软雅黑 Light" panose="020B0502040204020203" pitchFamily="34" charset="-122"/>
                  <a:ea typeface="微软雅黑 Light" panose="020B0502040204020203" pitchFamily="34" charset="-122"/>
                </a:rPr>
                <a:t>体系</a:t>
              </a:r>
              <a:endParaRPr lang="en-US" altLang="zh-CN" sz="1600" b="1" dirty="0" smtClean="0">
                <a:latin typeface="微软雅黑 Light" panose="020B0502040204020203" pitchFamily="34" charset="-122"/>
                <a:ea typeface="微软雅黑 Light" panose="020B0502040204020203" pitchFamily="34" charset="-122"/>
              </a:endParaRPr>
            </a:p>
          </p:txBody>
        </p:sp>
        <p:cxnSp>
          <p:nvCxnSpPr>
            <p:cNvPr id="29" name="直接箭头连接符 28"/>
            <p:cNvCxnSpPr>
              <a:stCxn id="19" idx="2"/>
              <a:endCxn id="20" idx="0"/>
            </p:cNvCxnSpPr>
            <p:nvPr/>
          </p:nvCxnSpPr>
          <p:spPr>
            <a:xfrm flipH="1">
              <a:off x="1330152" y="3584621"/>
              <a:ext cx="863" cy="126928"/>
            </a:xfrm>
            <a:prstGeom prst="straightConnector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3" idx="0"/>
              <a:endCxn id="20" idx="2"/>
            </p:cNvCxnSpPr>
            <p:nvPr/>
          </p:nvCxnSpPr>
          <p:spPr>
            <a:xfrm flipV="1">
              <a:off x="1330152" y="4099389"/>
              <a:ext cx="0" cy="130558"/>
            </a:xfrm>
            <a:prstGeom prst="straightConnector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428946" y="5157847"/>
              <a:ext cx="620367" cy="620134"/>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latin typeface="微软雅黑 Light" panose="020B0502040204020203" pitchFamily="34" charset="-122"/>
                  <a:ea typeface="微软雅黑 Light" panose="020B0502040204020203" pitchFamily="34" charset="-122"/>
                </a:rPr>
                <a:t>实践</a:t>
              </a:r>
              <a:endParaRPr lang="zh-CN" altLang="en-US" sz="1600" dirty="0">
                <a:latin typeface="微软雅黑 Light" panose="020B0502040204020203" pitchFamily="34" charset="-122"/>
                <a:ea typeface="微软雅黑 Light" panose="020B0502040204020203" pitchFamily="34" charset="-122"/>
              </a:endParaRPr>
            </a:p>
          </p:txBody>
        </p:sp>
        <p:sp>
          <p:nvSpPr>
            <p:cNvPr id="32" name="椭圆 31"/>
            <p:cNvSpPr/>
            <p:nvPr/>
          </p:nvSpPr>
          <p:spPr>
            <a:xfrm>
              <a:off x="1716826" y="5057416"/>
              <a:ext cx="720836" cy="720564"/>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latin typeface="微软雅黑 Light" panose="020B0502040204020203" pitchFamily="34" charset="-122"/>
                  <a:ea typeface="微软雅黑 Light" panose="020B0502040204020203" pitchFamily="34" charset="-122"/>
                </a:rPr>
                <a:t>竞赛</a:t>
              </a:r>
              <a:endParaRPr lang="zh-CN" altLang="en-US" sz="1600" dirty="0">
                <a:latin typeface="微软雅黑 Light" panose="020B0502040204020203" pitchFamily="34" charset="-122"/>
                <a:ea typeface="微软雅黑 Light" panose="020B0502040204020203" pitchFamily="34" charset="-122"/>
              </a:endParaRPr>
            </a:p>
          </p:txBody>
        </p:sp>
        <p:sp>
          <p:nvSpPr>
            <p:cNvPr id="33" name="椭圆 32"/>
            <p:cNvSpPr/>
            <p:nvPr/>
          </p:nvSpPr>
          <p:spPr>
            <a:xfrm>
              <a:off x="5712673" y="4939901"/>
              <a:ext cx="838394" cy="838079"/>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latin typeface="微软雅黑 Light" panose="020B0502040204020203" pitchFamily="34" charset="-122"/>
                  <a:ea typeface="微软雅黑 Light" panose="020B0502040204020203" pitchFamily="34" charset="-122"/>
                </a:rPr>
                <a:t>实践</a:t>
              </a:r>
            </a:p>
          </p:txBody>
        </p:sp>
        <p:sp>
          <p:nvSpPr>
            <p:cNvPr id="34" name="椭圆 33"/>
            <p:cNvSpPr/>
            <p:nvPr/>
          </p:nvSpPr>
          <p:spPr>
            <a:xfrm>
              <a:off x="4372923" y="5157847"/>
              <a:ext cx="620367" cy="620134"/>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latin typeface="微软雅黑 Light" panose="020B0502040204020203" pitchFamily="34" charset="-122"/>
                  <a:ea typeface="微软雅黑 Light" panose="020B0502040204020203" pitchFamily="34" charset="-122"/>
                </a:rPr>
                <a:t>课程</a:t>
              </a:r>
              <a:endParaRPr lang="zh-CN" altLang="en-US" sz="1600" dirty="0">
                <a:latin typeface="微软雅黑 Light" panose="020B0502040204020203" pitchFamily="34" charset="-122"/>
                <a:ea typeface="微软雅黑 Light" panose="020B0502040204020203" pitchFamily="34" charset="-122"/>
              </a:endParaRPr>
            </a:p>
          </p:txBody>
        </p:sp>
        <p:sp>
          <p:nvSpPr>
            <p:cNvPr id="35" name="椭圆 34"/>
            <p:cNvSpPr/>
            <p:nvPr/>
          </p:nvSpPr>
          <p:spPr>
            <a:xfrm>
              <a:off x="4991837" y="5057416"/>
              <a:ext cx="720836" cy="720565"/>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Light" panose="020B0502040204020203" pitchFamily="34" charset="-122"/>
                  <a:ea typeface="微软雅黑 Light" panose="020B0502040204020203" pitchFamily="34" charset="-122"/>
                </a:rPr>
                <a:t>国际交流</a:t>
              </a:r>
            </a:p>
          </p:txBody>
        </p:sp>
        <p:sp>
          <p:nvSpPr>
            <p:cNvPr id="36" name="椭圆 35"/>
            <p:cNvSpPr/>
            <p:nvPr/>
          </p:nvSpPr>
          <p:spPr>
            <a:xfrm>
              <a:off x="3053632" y="5157192"/>
              <a:ext cx="656085" cy="620789"/>
            </a:xfrm>
            <a:prstGeom prst="ellipse">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latin typeface="微软雅黑 Light" panose="020B0502040204020203" pitchFamily="34" charset="-122"/>
                  <a:ea typeface="微软雅黑 Light" panose="020B0502040204020203" pitchFamily="34" charset="-122"/>
                </a:rPr>
                <a:t>国际</a:t>
              </a:r>
              <a:endParaRPr lang="en-US" altLang="zh-CN" sz="1100" dirty="0" smtClean="0">
                <a:latin typeface="微软雅黑 Light" panose="020B0502040204020203" pitchFamily="34" charset="-122"/>
                <a:ea typeface="微软雅黑 Light" panose="020B0502040204020203" pitchFamily="34" charset="-122"/>
              </a:endParaRPr>
            </a:p>
            <a:p>
              <a:pPr algn="ctr"/>
              <a:r>
                <a:rPr lang="zh-CN" altLang="en-US" sz="1100" dirty="0" smtClean="0">
                  <a:latin typeface="微软雅黑 Light" panose="020B0502040204020203" pitchFamily="34" charset="-122"/>
                  <a:ea typeface="微软雅黑 Light" panose="020B0502040204020203" pitchFamily="34" charset="-122"/>
                </a:rPr>
                <a:t>交流</a:t>
              </a:r>
              <a:endParaRPr lang="zh-CN" altLang="en-US" sz="1100" dirty="0">
                <a:latin typeface="微软雅黑 Light" panose="020B0502040204020203" pitchFamily="34" charset="-122"/>
                <a:ea typeface="微软雅黑 Light" panose="020B0502040204020203" pitchFamily="34" charset="-122"/>
              </a:endParaRPr>
            </a:p>
          </p:txBody>
        </p:sp>
        <p:sp>
          <p:nvSpPr>
            <p:cNvPr id="37" name="矩形 36"/>
            <p:cNvSpPr/>
            <p:nvPr/>
          </p:nvSpPr>
          <p:spPr>
            <a:xfrm>
              <a:off x="830680" y="5856019"/>
              <a:ext cx="657175" cy="309285"/>
            </a:xfrm>
            <a:prstGeom prst="rect">
              <a:avLst/>
            </a:prstGeom>
            <a:ln w="28575">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latin typeface="微软雅黑 Light" panose="020B0502040204020203" pitchFamily="34" charset="-122"/>
                  <a:ea typeface="微软雅黑 Light" panose="020B0502040204020203" pitchFamily="34" charset="-122"/>
                </a:rPr>
                <a:t>本科</a:t>
              </a:r>
            </a:p>
          </p:txBody>
        </p:sp>
        <p:sp>
          <p:nvSpPr>
            <p:cNvPr id="38" name="矩形 37"/>
            <p:cNvSpPr/>
            <p:nvPr/>
          </p:nvSpPr>
          <p:spPr>
            <a:xfrm>
              <a:off x="5859176" y="5856019"/>
              <a:ext cx="936595" cy="309285"/>
            </a:xfrm>
            <a:prstGeom prst="rect">
              <a:avLst/>
            </a:prstGeom>
            <a:ln w="28575">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latin typeface="微软雅黑 Light" panose="020B0502040204020203" pitchFamily="34" charset="-122"/>
                  <a:ea typeface="微软雅黑 Light" panose="020B0502040204020203" pitchFamily="34" charset="-122"/>
                </a:rPr>
                <a:t>研究生</a:t>
              </a:r>
              <a:endParaRPr lang="zh-CN" altLang="en-US" sz="1400" dirty="0">
                <a:latin typeface="微软雅黑 Light" panose="020B0502040204020203" pitchFamily="34" charset="-122"/>
                <a:ea typeface="微软雅黑 Light" panose="020B0502040204020203" pitchFamily="34" charset="-122"/>
              </a:endParaRPr>
            </a:p>
          </p:txBody>
        </p:sp>
        <p:cxnSp>
          <p:nvCxnSpPr>
            <p:cNvPr id="39" name="直接箭头连接符 38"/>
            <p:cNvCxnSpPr/>
            <p:nvPr/>
          </p:nvCxnSpPr>
          <p:spPr>
            <a:xfrm flipV="1">
              <a:off x="855131" y="6132615"/>
              <a:ext cx="5940641" cy="2720"/>
            </a:xfrm>
            <a:prstGeom prst="straightConnector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350643" y="3669109"/>
              <a:ext cx="1357815" cy="483631"/>
            </a:xfrm>
            <a:prstGeom prst="round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2000" tIns="180000" rIns="72000" bIns="180000" numCol="1" spcCol="1270" anchor="ctr" anchorCtr="0">
              <a:noAutofit/>
            </a:bodyPr>
            <a:lstStyle/>
            <a:p>
              <a:pPr lvl="0" algn="ctr" defTabSz="2355850">
                <a:lnSpc>
                  <a:spcPct val="90000"/>
                </a:lnSpc>
                <a:spcBef>
                  <a:spcPct val="0"/>
                </a:spcBef>
                <a:spcAft>
                  <a:spcPct val="35000"/>
                </a:spcAft>
              </a:pPr>
              <a:r>
                <a:rPr lang="zh-CN" altLang="en-US" sz="1600" b="1" kern="1200" dirty="0" smtClean="0">
                  <a:latin typeface="微软雅黑 Light" panose="020B0502040204020203" pitchFamily="34" charset="-122"/>
                  <a:ea typeface="微软雅黑 Light" panose="020B0502040204020203" pitchFamily="34" charset="-122"/>
                </a:rPr>
                <a:t>创新创业者</a:t>
              </a:r>
              <a:endParaRPr lang="zh-CN" altLang="en-US" sz="1600" b="1" kern="1200" dirty="0">
                <a:latin typeface="微软雅黑 Light" panose="020B0502040204020203" pitchFamily="34" charset="-122"/>
                <a:ea typeface="微软雅黑 Light" panose="020B0502040204020203" pitchFamily="34" charset="-122"/>
              </a:endParaRPr>
            </a:p>
          </p:txBody>
        </p:sp>
        <p:sp>
          <p:nvSpPr>
            <p:cNvPr id="41" name="圆角矩形 40"/>
            <p:cNvSpPr/>
            <p:nvPr/>
          </p:nvSpPr>
          <p:spPr>
            <a:xfrm>
              <a:off x="7551035" y="4416290"/>
              <a:ext cx="1594777" cy="572090"/>
            </a:xfrm>
            <a:prstGeom prst="roundRect">
              <a:avLst/>
            </a:prstGeom>
            <a:ln w="28575">
              <a:solidFill>
                <a:srgbClr val="2B79A9"/>
              </a:solidFill>
            </a:ln>
          </p:spPr>
          <p:style>
            <a:lnRef idx="2">
              <a:schemeClr val="accent5"/>
            </a:lnRef>
            <a:fillRef idx="1">
              <a:schemeClr val="lt1"/>
            </a:fillRef>
            <a:effectRef idx="0">
              <a:schemeClr val="accent5"/>
            </a:effectRef>
            <a:fontRef idx="minor">
              <a:schemeClr val="dk1"/>
            </a:fontRef>
          </p:style>
          <p:txBody>
            <a:bodyPr spcFirstLastPara="0" vert="horz" wrap="square" lIns="108000" tIns="108000" rIns="108000" bIns="108000" numCol="1" spcCol="1270" anchor="ctr" anchorCtr="0">
              <a:noAutofit/>
            </a:bodyPr>
            <a:lstStyle/>
            <a:p>
              <a:pPr lvl="0" algn="ctr" defTabSz="2178050">
                <a:lnSpc>
                  <a:spcPct val="90000"/>
                </a:lnSpc>
                <a:spcBef>
                  <a:spcPct val="0"/>
                </a:spcBef>
                <a:spcAft>
                  <a:spcPct val="35000"/>
                </a:spcAft>
              </a:pPr>
              <a:r>
                <a:rPr lang="zh-CN" altLang="en-US" sz="1400" kern="1200" dirty="0" smtClean="0">
                  <a:latin typeface="微软雅黑 Light" panose="020B0502040204020203" pitchFamily="34" charset="-122"/>
                  <a:ea typeface="微软雅黑 Light" panose="020B0502040204020203" pitchFamily="34" charset="-122"/>
                </a:rPr>
                <a:t>企业创办者</a:t>
              </a:r>
              <a:endParaRPr lang="zh-CN" altLang="en-US" sz="1400" kern="1200" dirty="0">
                <a:latin typeface="微软雅黑 Light" panose="020B0502040204020203" pitchFamily="34" charset="-122"/>
                <a:ea typeface="微软雅黑 Light" panose="020B0502040204020203" pitchFamily="34" charset="-122"/>
              </a:endParaRPr>
            </a:p>
          </p:txBody>
        </p:sp>
        <p:sp>
          <p:nvSpPr>
            <p:cNvPr id="42" name="圆角矩形 41"/>
            <p:cNvSpPr/>
            <p:nvPr/>
          </p:nvSpPr>
          <p:spPr>
            <a:xfrm>
              <a:off x="7551036" y="5039496"/>
              <a:ext cx="1594777" cy="572090"/>
            </a:xfrm>
            <a:prstGeom prst="roundRect">
              <a:avLst/>
            </a:prstGeom>
            <a:ln w="28575">
              <a:solidFill>
                <a:srgbClr val="2B79A9"/>
              </a:solidFill>
            </a:ln>
          </p:spPr>
          <p:style>
            <a:lnRef idx="2">
              <a:schemeClr val="accent5"/>
            </a:lnRef>
            <a:fillRef idx="1">
              <a:schemeClr val="lt1"/>
            </a:fillRef>
            <a:effectRef idx="0">
              <a:schemeClr val="accent5"/>
            </a:effectRef>
            <a:fontRef idx="minor">
              <a:schemeClr val="dk1"/>
            </a:fontRef>
          </p:style>
          <p:txBody>
            <a:bodyPr spcFirstLastPara="0" vert="horz" wrap="square" lIns="108000" tIns="108000" rIns="108000" bIns="108000" numCol="1" spcCol="1270" anchor="ctr" anchorCtr="0">
              <a:noAutofit/>
            </a:bodyPr>
            <a:lstStyle/>
            <a:p>
              <a:pPr lvl="0" algn="ctr" defTabSz="2178050">
                <a:lnSpc>
                  <a:spcPct val="90000"/>
                </a:lnSpc>
                <a:spcBef>
                  <a:spcPct val="0"/>
                </a:spcBef>
                <a:spcAft>
                  <a:spcPct val="35000"/>
                </a:spcAft>
              </a:pPr>
              <a:r>
                <a:rPr lang="zh-CN" altLang="en-US" sz="1400" kern="1200" dirty="0" smtClean="0">
                  <a:latin typeface="微软雅黑 Light" panose="020B0502040204020203" pitchFamily="34" charset="-122"/>
                  <a:ea typeface="微软雅黑 Light" panose="020B0502040204020203" pitchFamily="34" charset="-122"/>
                </a:rPr>
                <a:t>学术研究创新者</a:t>
              </a:r>
              <a:endParaRPr lang="zh-CN" altLang="en-US" sz="1400" kern="1200" dirty="0">
                <a:latin typeface="微软雅黑 Light" panose="020B0502040204020203" pitchFamily="34" charset="-122"/>
                <a:ea typeface="微软雅黑 Light" panose="020B0502040204020203" pitchFamily="34" charset="-122"/>
              </a:endParaRPr>
            </a:p>
          </p:txBody>
        </p:sp>
        <p:sp>
          <p:nvSpPr>
            <p:cNvPr id="43" name="圆角矩形 42"/>
            <p:cNvSpPr/>
            <p:nvPr/>
          </p:nvSpPr>
          <p:spPr>
            <a:xfrm>
              <a:off x="7551035" y="6285910"/>
              <a:ext cx="1594777" cy="572090"/>
            </a:xfrm>
            <a:prstGeom prst="roundRect">
              <a:avLst/>
            </a:prstGeom>
            <a:ln w="28575">
              <a:solidFill>
                <a:srgbClr val="2B79A9"/>
              </a:solidFill>
            </a:ln>
          </p:spPr>
          <p:style>
            <a:lnRef idx="2">
              <a:schemeClr val="accent5"/>
            </a:lnRef>
            <a:fillRef idx="1">
              <a:schemeClr val="lt1"/>
            </a:fillRef>
            <a:effectRef idx="0">
              <a:schemeClr val="accent5"/>
            </a:effectRef>
            <a:fontRef idx="minor">
              <a:schemeClr val="dk1"/>
            </a:fontRef>
          </p:style>
          <p:txBody>
            <a:bodyPr spcFirstLastPara="0" vert="horz" wrap="square" lIns="108000" tIns="108000" rIns="108000" bIns="108000" numCol="1" spcCol="1270" anchor="ctr" anchorCtr="0">
              <a:noAutofit/>
            </a:bodyPr>
            <a:lstStyle/>
            <a:p>
              <a:pPr lvl="0" algn="ctr" defTabSz="2178050">
                <a:lnSpc>
                  <a:spcPct val="90000"/>
                </a:lnSpc>
                <a:spcBef>
                  <a:spcPct val="0"/>
                </a:spcBef>
                <a:spcAft>
                  <a:spcPct val="35000"/>
                </a:spcAft>
              </a:pPr>
              <a:r>
                <a:rPr lang="zh-CN" altLang="en-US" sz="1400" kern="1200" dirty="0" smtClean="0">
                  <a:latin typeface="微软雅黑 Light" panose="020B0502040204020203" pitchFamily="34" charset="-122"/>
                  <a:ea typeface="微软雅黑 Light" panose="020B0502040204020203" pitchFamily="34" charset="-122"/>
                </a:rPr>
                <a:t>社会公益创办者</a:t>
              </a:r>
              <a:endParaRPr lang="zh-CN" altLang="en-US" sz="1400" kern="1200" dirty="0">
                <a:latin typeface="微软雅黑 Light" panose="020B0502040204020203" pitchFamily="34" charset="-122"/>
                <a:ea typeface="微软雅黑 Light" panose="020B0502040204020203" pitchFamily="34" charset="-122"/>
              </a:endParaRPr>
            </a:p>
          </p:txBody>
        </p:sp>
        <p:sp>
          <p:nvSpPr>
            <p:cNvPr id="44" name="圆角矩形 43"/>
            <p:cNvSpPr/>
            <p:nvPr/>
          </p:nvSpPr>
          <p:spPr>
            <a:xfrm>
              <a:off x="7551036" y="5662703"/>
              <a:ext cx="1594777" cy="572090"/>
            </a:xfrm>
            <a:prstGeom prst="roundRect">
              <a:avLst/>
            </a:prstGeom>
            <a:ln w="28575">
              <a:solidFill>
                <a:srgbClr val="2B79A9"/>
              </a:solidFill>
            </a:ln>
          </p:spPr>
          <p:style>
            <a:lnRef idx="2">
              <a:schemeClr val="accent5"/>
            </a:lnRef>
            <a:fillRef idx="1">
              <a:schemeClr val="lt1"/>
            </a:fillRef>
            <a:effectRef idx="0">
              <a:schemeClr val="accent5"/>
            </a:effectRef>
            <a:fontRef idx="minor">
              <a:schemeClr val="dk1"/>
            </a:fontRef>
          </p:style>
          <p:txBody>
            <a:bodyPr spcFirstLastPara="0" vert="horz" wrap="square" lIns="108000" tIns="108000" rIns="108000" bIns="108000" numCol="1" spcCol="1270" anchor="ctr" anchorCtr="0">
              <a:noAutofit/>
            </a:bodyPr>
            <a:lstStyle/>
            <a:p>
              <a:pPr lvl="0" algn="ctr" defTabSz="2178050">
                <a:lnSpc>
                  <a:spcPct val="90000"/>
                </a:lnSpc>
                <a:spcBef>
                  <a:spcPct val="0"/>
                </a:spcBef>
                <a:spcAft>
                  <a:spcPct val="35000"/>
                </a:spcAft>
              </a:pPr>
              <a:r>
                <a:rPr lang="zh-CN" altLang="en-US" sz="1400" kern="1200" dirty="0" smtClean="0">
                  <a:latin typeface="微软雅黑 Light" panose="020B0502040204020203" pitchFamily="34" charset="-122"/>
                  <a:ea typeface="微软雅黑 Light" panose="020B0502040204020203" pitchFamily="34" charset="-122"/>
                </a:rPr>
                <a:t>大型组织创新者</a:t>
              </a:r>
              <a:endParaRPr lang="zh-CN" altLang="en-US" sz="1400" kern="1200" dirty="0">
                <a:latin typeface="微软雅黑 Light" panose="020B0502040204020203" pitchFamily="34" charset="-122"/>
                <a:ea typeface="微软雅黑 Light" panose="020B0502040204020203" pitchFamily="34" charset="-122"/>
              </a:endParaRPr>
            </a:p>
          </p:txBody>
        </p:sp>
        <p:cxnSp>
          <p:nvCxnSpPr>
            <p:cNvPr id="45" name="肘形连接符 44"/>
            <p:cNvCxnSpPr>
              <a:stCxn id="40" idx="1"/>
              <a:endCxn id="41" idx="1"/>
            </p:cNvCxnSpPr>
            <p:nvPr/>
          </p:nvCxnSpPr>
          <p:spPr>
            <a:xfrm rot="10800000" flipH="1" flipV="1">
              <a:off x="7350642" y="3910923"/>
              <a:ext cx="200392" cy="791410"/>
            </a:xfrm>
            <a:prstGeom prst="bentConnector3">
              <a:avLst>
                <a:gd name="adj1" fmla="val -7462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40" idx="1"/>
              <a:endCxn id="42" idx="1"/>
            </p:cNvCxnSpPr>
            <p:nvPr/>
          </p:nvCxnSpPr>
          <p:spPr>
            <a:xfrm rot="10800000" flipH="1" flipV="1">
              <a:off x="7350643" y="3910923"/>
              <a:ext cx="200393" cy="1414617"/>
            </a:xfrm>
            <a:prstGeom prst="bentConnector3">
              <a:avLst>
                <a:gd name="adj1" fmla="val -7462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p:cNvCxnSpPr>
              <a:stCxn id="40" idx="1"/>
              <a:endCxn id="44" idx="1"/>
            </p:cNvCxnSpPr>
            <p:nvPr/>
          </p:nvCxnSpPr>
          <p:spPr>
            <a:xfrm rot="10800000" flipH="1" flipV="1">
              <a:off x="7350643" y="3910923"/>
              <a:ext cx="200393" cy="2037824"/>
            </a:xfrm>
            <a:prstGeom prst="bentConnector3">
              <a:avLst>
                <a:gd name="adj1" fmla="val -7462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40" idx="1"/>
              <a:endCxn id="43" idx="1"/>
            </p:cNvCxnSpPr>
            <p:nvPr/>
          </p:nvCxnSpPr>
          <p:spPr>
            <a:xfrm rot="10800000" flipH="1" flipV="1">
              <a:off x="7350642" y="3910923"/>
              <a:ext cx="200392" cy="2661031"/>
            </a:xfrm>
            <a:prstGeom prst="bentConnector3">
              <a:avLst>
                <a:gd name="adj1" fmla="val -74621"/>
              </a:avLst>
            </a:prstGeom>
            <a:ln w="28575">
              <a:solidFill>
                <a:srgbClr val="2B79A9"/>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80935" y="6485314"/>
              <a:ext cx="6614837" cy="372686"/>
            </a:xfrm>
            <a:prstGeom prst="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Light" panose="020B0502040204020203" pitchFamily="34" charset="-122"/>
                  <a:ea typeface="微软雅黑 Light" panose="020B0502040204020203" pitchFamily="34" charset="-122"/>
                </a:rPr>
                <a:t>评价体系</a:t>
              </a:r>
              <a:endParaRPr lang="zh-CN" altLang="en-US" sz="1600" b="1" dirty="0">
                <a:latin typeface="微软雅黑 Light" panose="020B0502040204020203" pitchFamily="34" charset="-122"/>
                <a:ea typeface="微软雅黑 Light" panose="020B0502040204020203" pitchFamily="34" charset="-122"/>
              </a:endParaRPr>
            </a:p>
          </p:txBody>
        </p:sp>
        <p:sp>
          <p:nvSpPr>
            <p:cNvPr id="52" name="下箭头 51"/>
            <p:cNvSpPr/>
            <p:nvPr/>
          </p:nvSpPr>
          <p:spPr>
            <a:xfrm rot="10800000">
              <a:off x="1330151" y="6234793"/>
              <a:ext cx="281085" cy="250521"/>
            </a:xfrm>
            <a:prstGeom prst="downArrow">
              <a:avLst/>
            </a:prstGeom>
            <a:noFill/>
            <a:ln w="28575">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Light" panose="020B0502040204020203" pitchFamily="34" charset="-122"/>
                <a:ea typeface="微软雅黑 Light" panose="020B0502040204020203" pitchFamily="34" charset="-122"/>
              </a:endParaRPr>
            </a:p>
          </p:txBody>
        </p:sp>
        <p:sp>
          <p:nvSpPr>
            <p:cNvPr id="53" name="下箭头 52"/>
            <p:cNvSpPr/>
            <p:nvPr/>
          </p:nvSpPr>
          <p:spPr>
            <a:xfrm rot="10800000">
              <a:off x="3430384" y="6234793"/>
              <a:ext cx="281085" cy="250521"/>
            </a:xfrm>
            <a:prstGeom prst="downArrow">
              <a:avLst/>
            </a:prstGeom>
            <a:noFill/>
            <a:ln w="28575">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Light" panose="020B0502040204020203" pitchFamily="34" charset="-122"/>
                <a:ea typeface="微软雅黑 Light" panose="020B0502040204020203" pitchFamily="34" charset="-122"/>
              </a:endParaRPr>
            </a:p>
          </p:txBody>
        </p:sp>
        <p:sp>
          <p:nvSpPr>
            <p:cNvPr id="54" name="下箭头 53"/>
            <p:cNvSpPr/>
            <p:nvPr/>
          </p:nvSpPr>
          <p:spPr>
            <a:xfrm rot="10800000">
              <a:off x="5367582" y="6234793"/>
              <a:ext cx="281085" cy="250521"/>
            </a:xfrm>
            <a:prstGeom prst="downArrow">
              <a:avLst/>
            </a:prstGeom>
            <a:noFill/>
            <a:ln w="28575">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Light" panose="020B0502040204020203" pitchFamily="34" charset="-122"/>
                <a:ea typeface="微软雅黑 Light" panose="020B0502040204020203" pitchFamily="34" charset="-122"/>
              </a:endParaRPr>
            </a:p>
          </p:txBody>
        </p:sp>
      </p:grpSp>
      <p:sp>
        <p:nvSpPr>
          <p:cNvPr id="62" name="矩形 61"/>
          <p:cNvSpPr/>
          <p:nvPr/>
        </p:nvSpPr>
        <p:spPr bwMode="auto">
          <a:xfrm>
            <a:off x="3923928" y="1268760"/>
            <a:ext cx="2088232" cy="1872208"/>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4283968" y="1340768"/>
            <a:ext cx="1405151" cy="483631"/>
          </a:xfrm>
          <a:prstGeom prst="roundRect">
            <a:avLst/>
          </a:prstGeom>
          <a:ln w="28575">
            <a:solidFill>
              <a:srgbClr val="2B79A9"/>
            </a:solidFill>
          </a:ln>
        </p:spPr>
        <p:style>
          <a:lnRef idx="2">
            <a:schemeClr val="accent1"/>
          </a:lnRef>
          <a:fillRef idx="1">
            <a:schemeClr val="lt1"/>
          </a:fillRef>
          <a:effectRef idx="0">
            <a:schemeClr val="accent1"/>
          </a:effectRef>
          <a:fontRef idx="minor">
            <a:schemeClr val="dk1"/>
          </a:fontRef>
        </p:style>
        <p:txBody>
          <a:bodyPr spcFirstLastPara="0" vert="horz" wrap="square" lIns="72000" tIns="180000" rIns="72000" bIns="180000" numCol="1" spcCol="1270" anchor="ctr" anchorCtr="0">
            <a:noAutofit/>
          </a:bodyPr>
          <a:lstStyle/>
          <a:p>
            <a:pPr lvl="0" algn="ctr" defTabSz="2355850">
              <a:lnSpc>
                <a:spcPct val="90000"/>
              </a:lnSpc>
              <a:spcBef>
                <a:spcPct val="0"/>
              </a:spcBef>
              <a:spcAft>
                <a:spcPct val="35000"/>
              </a:spcAft>
            </a:pPr>
            <a:r>
              <a:rPr lang="zh-CN" altLang="en-US" sz="1800" b="1" kern="1200" dirty="0" smtClean="0">
                <a:latin typeface="微软雅黑 Light" panose="020B0502040204020203" pitchFamily="34" charset="-122"/>
                <a:ea typeface="微软雅黑 Light" panose="020B0502040204020203" pitchFamily="34" charset="-122"/>
              </a:rPr>
              <a:t>能力培养</a:t>
            </a:r>
            <a:endParaRPr lang="zh-CN" altLang="en-US" sz="1800" b="1" kern="1200" dirty="0">
              <a:latin typeface="微软雅黑 Light" panose="020B0502040204020203" pitchFamily="34" charset="-122"/>
              <a:ea typeface="微软雅黑 Light" panose="020B0502040204020203" pitchFamily="34" charset="-122"/>
            </a:endParaRPr>
          </a:p>
        </p:txBody>
      </p:sp>
      <p:grpSp>
        <p:nvGrpSpPr>
          <p:cNvPr id="12" name="组 11"/>
          <p:cNvGrpSpPr/>
          <p:nvPr/>
        </p:nvGrpSpPr>
        <p:grpSpPr>
          <a:xfrm>
            <a:off x="4067944" y="1916832"/>
            <a:ext cx="1739325" cy="1157600"/>
            <a:chOff x="4141765" y="1916832"/>
            <a:chExt cx="1739325" cy="1157600"/>
          </a:xfrm>
        </p:grpSpPr>
        <p:sp>
          <p:nvSpPr>
            <p:cNvPr id="13" name="矩形 12"/>
            <p:cNvSpPr/>
            <p:nvPr/>
          </p:nvSpPr>
          <p:spPr>
            <a:xfrm>
              <a:off x="4141765" y="1916832"/>
              <a:ext cx="1739325" cy="90219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创新设计能力</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技术创新能力</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管理创新能力</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商业</a:t>
              </a:r>
              <a:r>
                <a:rPr lang="zh-CN" altLang="en-US" sz="1400" dirty="0">
                  <a:latin typeface="微软雅黑 Light" panose="020B0502040204020203" pitchFamily="34" charset="-122"/>
                  <a:ea typeface="微软雅黑 Light" panose="020B0502040204020203" pitchFamily="34" charset="-122"/>
                </a:rPr>
                <a:t>模式创新</a:t>
              </a:r>
              <a:r>
                <a:rPr lang="zh-CN" altLang="en-US" sz="1400" dirty="0" smtClean="0">
                  <a:latin typeface="微软雅黑 Light" panose="020B0502040204020203" pitchFamily="34" charset="-122"/>
                  <a:ea typeface="微软雅黑 Light" panose="020B0502040204020203" pitchFamily="34" charset="-122"/>
                </a:rPr>
                <a:t>能力</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55" name="矩形 54"/>
            <p:cNvSpPr/>
            <p:nvPr/>
          </p:nvSpPr>
          <p:spPr>
            <a:xfrm>
              <a:off x="4141765" y="2786400"/>
              <a:ext cx="1739325" cy="28803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学术</a:t>
              </a:r>
              <a:r>
                <a:rPr lang="zh-CN" altLang="en-US" sz="1400" dirty="0">
                  <a:latin typeface="微软雅黑 Light" panose="020B0502040204020203" pitchFamily="34" charset="-122"/>
                  <a:ea typeface="微软雅黑 Light" panose="020B0502040204020203" pitchFamily="34" charset="-122"/>
                </a:rPr>
                <a:t>创新</a:t>
              </a:r>
              <a:r>
                <a:rPr lang="zh-CN" altLang="en-US" sz="1400" dirty="0" smtClean="0">
                  <a:latin typeface="微软雅黑 Light" panose="020B0502040204020203" pitchFamily="34" charset="-122"/>
                  <a:ea typeface="微软雅黑 Light" panose="020B0502040204020203" pitchFamily="34" charset="-122"/>
                </a:rPr>
                <a:t>能力</a:t>
              </a:r>
              <a:endParaRPr lang="en-US" altLang="zh-CN" sz="1400" dirty="0">
                <a:latin typeface="微软雅黑 Light" panose="020B0502040204020203" pitchFamily="34" charset="-122"/>
                <a:ea typeface="微软雅黑 Light" panose="020B0502040204020203" pitchFamily="34" charset="-122"/>
              </a:endParaRPr>
            </a:p>
          </p:txBody>
        </p:sp>
      </p:grpSp>
      <p:sp>
        <p:nvSpPr>
          <p:cNvPr id="65" name="矩形 64"/>
          <p:cNvSpPr/>
          <p:nvPr/>
        </p:nvSpPr>
        <p:spPr>
          <a:xfrm>
            <a:off x="971600" y="1916832"/>
            <a:ext cx="1739325" cy="83019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创新设计方法</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技术创新方法</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管理创新方法</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商业模式创新方法</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67" name="矩形 66"/>
          <p:cNvSpPr/>
          <p:nvPr/>
        </p:nvSpPr>
        <p:spPr>
          <a:xfrm>
            <a:off x="179512" y="1575947"/>
            <a:ext cx="553079" cy="1421005"/>
          </a:xfrm>
          <a:prstGeom prst="rect">
            <a:avLst/>
          </a:prstGeom>
          <a:solidFill>
            <a:srgbClr val="2C7AAA"/>
          </a:solidFill>
          <a:ln>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Light" panose="020B0502040204020203" pitchFamily="34" charset="-122"/>
                <a:ea typeface="微软雅黑 Light" panose="020B0502040204020203" pitchFamily="34" charset="-122"/>
              </a:rPr>
              <a:t>培</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b="1" dirty="0" smtClean="0">
                <a:latin typeface="微软雅黑 Light" panose="020B0502040204020203" pitchFamily="34" charset="-122"/>
                <a:ea typeface="微软雅黑 Light" panose="020B0502040204020203" pitchFamily="34" charset="-122"/>
              </a:rPr>
              <a:t>养</a:t>
            </a:r>
            <a:endParaRPr lang="en-US" altLang="zh-CN" sz="1600" b="1" dirty="0" smtClean="0">
              <a:latin typeface="微软雅黑 Light" panose="020B0502040204020203" pitchFamily="34" charset="-122"/>
              <a:ea typeface="微软雅黑 Light" panose="020B0502040204020203" pitchFamily="34" charset="-122"/>
            </a:endParaRPr>
          </a:p>
          <a:p>
            <a:pPr algn="ctr"/>
            <a:r>
              <a:rPr lang="zh-CN" altLang="en-US" sz="1600" dirty="0" smtClean="0">
                <a:latin typeface="微软雅黑 Light" panose="020B0502040204020203" pitchFamily="34" charset="-122"/>
                <a:ea typeface="微软雅黑 Light" panose="020B0502040204020203" pitchFamily="34" charset="-122"/>
              </a:rPr>
              <a:t>目标</a:t>
            </a:r>
            <a:endParaRPr lang="en-US" altLang="zh-CN" sz="1600" b="1" dirty="0" smtClean="0">
              <a:latin typeface="微软雅黑 Light" panose="020B0502040204020203" pitchFamily="34" charset="-122"/>
              <a:ea typeface="微软雅黑 Light" panose="020B0502040204020203" pitchFamily="34" charset="-122"/>
            </a:endParaRPr>
          </a:p>
        </p:txBody>
      </p:sp>
      <p:sp>
        <p:nvSpPr>
          <p:cNvPr id="76" name="矩形 75"/>
          <p:cNvSpPr/>
          <p:nvPr/>
        </p:nvSpPr>
        <p:spPr>
          <a:xfrm>
            <a:off x="971600" y="2759608"/>
            <a:ext cx="1739325" cy="3093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创业知识</a:t>
            </a:r>
            <a:endParaRPr lang="en-US" altLang="zh-CN" sz="1400" dirty="0">
              <a:latin typeface="微软雅黑 Light" panose="020B0502040204020203" pitchFamily="34" charset="-122"/>
              <a:ea typeface="微软雅黑 Light" panose="020B0502040204020203" pitchFamily="34" charset="-122"/>
            </a:endParaRPr>
          </a:p>
        </p:txBody>
      </p:sp>
      <p:sp>
        <p:nvSpPr>
          <p:cNvPr id="79" name="矩形 78"/>
          <p:cNvSpPr/>
          <p:nvPr/>
        </p:nvSpPr>
        <p:spPr>
          <a:xfrm>
            <a:off x="7236296" y="1916832"/>
            <a:ext cx="1739325" cy="83019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首创精神</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团队精神</a:t>
            </a:r>
            <a:endParaRPr lang="en-US" altLang="zh-CN" sz="1400" dirty="0" smtClean="0">
              <a:latin typeface="微软雅黑 Light" panose="020B0502040204020203" pitchFamily="34" charset="-122"/>
              <a:ea typeface="微软雅黑 Light" panose="020B0502040204020203" pitchFamily="34" charset="-122"/>
            </a:endParaRPr>
          </a:p>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企业家精神</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81" name="矩形 80"/>
          <p:cNvSpPr/>
          <p:nvPr/>
        </p:nvSpPr>
        <p:spPr>
          <a:xfrm>
            <a:off x="7236296" y="2708920"/>
            <a:ext cx="1739325" cy="3093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l"/>
            </a:pPr>
            <a:r>
              <a:rPr lang="zh-CN" altLang="en-US" sz="1400" dirty="0" smtClean="0">
                <a:latin typeface="微软雅黑 Light" panose="020B0502040204020203" pitchFamily="34" charset="-122"/>
                <a:ea typeface="微软雅黑 Light" panose="020B0502040204020203" pitchFamily="34" charset="-122"/>
              </a:rPr>
              <a:t>勇气、责任</a:t>
            </a:r>
            <a:endParaRPr lang="en-US" altLang="zh-CN" sz="1400" dirty="0">
              <a:latin typeface="微软雅黑 Light" panose="020B0502040204020203" pitchFamily="34" charset="-122"/>
              <a:ea typeface="微软雅黑 Light" panose="020B0502040204020203" pitchFamily="34" charset="-122"/>
            </a:endParaRPr>
          </a:p>
        </p:txBody>
      </p:sp>
      <p:sp>
        <p:nvSpPr>
          <p:cNvPr id="84" name="左箭头标注 83"/>
          <p:cNvSpPr/>
          <p:nvPr/>
        </p:nvSpPr>
        <p:spPr bwMode="auto">
          <a:xfrm>
            <a:off x="2627784" y="1844824"/>
            <a:ext cx="648072" cy="936104"/>
          </a:xfrm>
          <a:prstGeom prst="leftArrowCallout">
            <a:avLst/>
          </a:prstGeom>
          <a:solidFill>
            <a:srgbClr val="2C7AAA"/>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400" i="0" u="none" strike="noStrike" cap="none" normalizeH="0" baseline="0" dirty="0" smtClean="0">
                <a:ln>
                  <a:noFill/>
                </a:ln>
                <a:solidFill>
                  <a:schemeClr val="bg1"/>
                </a:solidFill>
                <a:effectLst/>
                <a:latin typeface="微软雅黑 Light" panose="020B0502040204020203" pitchFamily="34" charset="-122"/>
                <a:ea typeface="微软雅黑 Light" panose="020B0502040204020203" pitchFamily="34" charset="-122"/>
              </a:rPr>
              <a:t>创新方法</a:t>
            </a:r>
          </a:p>
        </p:txBody>
      </p:sp>
      <p:cxnSp>
        <p:nvCxnSpPr>
          <p:cNvPr id="86" name="直接箭头连接符 85"/>
          <p:cNvCxnSpPr>
            <a:stCxn id="8" idx="3"/>
            <a:endCxn id="7" idx="1"/>
          </p:cNvCxnSpPr>
          <p:nvPr/>
        </p:nvCxnSpPr>
        <p:spPr bwMode="auto">
          <a:xfrm>
            <a:off x="2485581" y="1582584"/>
            <a:ext cx="1798387" cy="0"/>
          </a:xfrm>
          <a:prstGeom prst="straightConnector1">
            <a:avLst/>
          </a:prstGeom>
          <a:ln>
            <a:solidFill>
              <a:srgbClr val="2C7AAA"/>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90" name="直接箭头连接符 89"/>
          <p:cNvCxnSpPr>
            <a:stCxn id="7" idx="3"/>
            <a:endCxn id="6" idx="1"/>
          </p:cNvCxnSpPr>
          <p:nvPr/>
        </p:nvCxnSpPr>
        <p:spPr bwMode="auto">
          <a:xfrm>
            <a:off x="5689119" y="1582584"/>
            <a:ext cx="1782002" cy="0"/>
          </a:xfrm>
          <a:prstGeom prst="straightConnector1">
            <a:avLst/>
          </a:prstGeom>
          <a:noFill/>
          <a:ln w="38100" cap="flat" cmpd="sng" algn="ctr">
            <a:solidFill>
              <a:srgbClr val="2C7AAA"/>
            </a:solidFill>
            <a:prstDash val="solid"/>
            <a:miter lim="800000"/>
            <a:headEnd type="none" w="med" len="med"/>
            <a:tailEnd type="triangle" w="med" len="med"/>
          </a:ln>
          <a:effectLst/>
        </p:spPr>
      </p:cxnSp>
      <p:sp>
        <p:nvSpPr>
          <p:cNvPr id="95" name="Rounded Rectangle 6"/>
          <p:cNvSpPr/>
          <p:nvPr/>
        </p:nvSpPr>
        <p:spPr bwMode="auto">
          <a:xfrm>
            <a:off x="0" y="3168352"/>
            <a:ext cx="9144000" cy="3689648"/>
          </a:xfrm>
          <a:prstGeom prst="roundRect">
            <a:avLst/>
          </a:prstGeom>
          <a:noFill/>
          <a:ln w="57150" cap="flat" cmpd="sng" algn="ctr">
            <a:solidFill>
              <a:srgbClr val="C0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800" b="1" i="0" u="none" strike="noStrike" cap="none" normalizeH="0" baseline="0" smtClean="0">
              <a:ln>
                <a:noFill/>
              </a:ln>
              <a:solidFill>
                <a:schemeClr val="tx1"/>
              </a:solidFill>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2962045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mn-lt"/>
                <a:ea typeface="黑体" pitchFamily="49" charset="-122"/>
              </a:rPr>
              <a:t>2.4</a:t>
            </a:r>
            <a:r>
              <a:rPr lang="en-US" altLang="zh-CN" sz="3200" dirty="0">
                <a:latin typeface="黑体" pitchFamily="49" charset="-122"/>
                <a:ea typeface="黑体" pitchFamily="49" charset="-122"/>
              </a:rPr>
              <a:t> </a:t>
            </a:r>
            <a:r>
              <a:rPr lang="zh-CN" altLang="en-US" sz="3200" dirty="0">
                <a:latin typeface="黑体" pitchFamily="49" charset="-122"/>
                <a:ea typeface="黑体" pitchFamily="49" charset="-122"/>
              </a:rPr>
              <a:t>训练体系</a:t>
            </a:r>
            <a:endParaRPr lang="en-US" sz="3200" b="0" dirty="0"/>
          </a:p>
        </p:txBody>
      </p:sp>
      <p:sp>
        <p:nvSpPr>
          <p:cNvPr id="4" name="Slide Number Placeholder 3"/>
          <p:cNvSpPr>
            <a:spLocks noGrp="1"/>
          </p:cNvSpPr>
          <p:nvPr>
            <p:ph type="sldNum" sz="quarter" idx="12"/>
          </p:nvPr>
        </p:nvSpPr>
        <p:spPr/>
        <p:txBody>
          <a:bodyPr/>
          <a:lstStyle/>
          <a:p>
            <a:pPr>
              <a:defRPr/>
            </a:pPr>
            <a:fld id="{647066C3-AE5E-47DF-89AE-DB1FD1B74AD0}" type="slidenum">
              <a:rPr lang="zh-CN" altLang="en-US" smtClean="0"/>
              <a:pPr>
                <a:defRPr/>
              </a:pPr>
              <a:t>22</a:t>
            </a:fld>
            <a:endParaRPr lang="en-US" altLang="zh-CN"/>
          </a:p>
        </p:txBody>
      </p:sp>
      <p:sp>
        <p:nvSpPr>
          <p:cNvPr id="5" name="TextBox 4"/>
          <p:cNvSpPr txBox="1"/>
          <p:nvPr/>
        </p:nvSpPr>
        <p:spPr>
          <a:xfrm>
            <a:off x="539552" y="1196752"/>
            <a:ext cx="3096344" cy="461665"/>
          </a:xfrm>
          <a:prstGeom prst="rect">
            <a:avLst/>
          </a:prstGeom>
          <a:noFill/>
        </p:spPr>
        <p:txBody>
          <a:bodyPr wrap="square" rtlCol="0">
            <a:spAutoFit/>
          </a:bodyPr>
          <a:lstStyle/>
          <a:p>
            <a:r>
              <a:rPr lang="zh-CN" altLang="en-US" sz="2400" dirty="0">
                <a:latin typeface="黑体" pitchFamily="49" charset="-122"/>
                <a:ea typeface="黑体" pitchFamily="49" charset="-122"/>
              </a:rPr>
              <a:t>研究方</a:t>
            </a:r>
            <a:r>
              <a:rPr lang="zh-CN" altLang="en-US" sz="2400" dirty="0" smtClean="0">
                <a:latin typeface="黑体" pitchFamily="49" charset="-122"/>
                <a:ea typeface="黑体" pitchFamily="49" charset="-122"/>
              </a:rPr>
              <a:t>案</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顶层设计</a:t>
            </a:r>
            <a:endParaRPr lang="en-US" sz="2400" dirty="0"/>
          </a:p>
        </p:txBody>
      </p:sp>
      <p:graphicFrame>
        <p:nvGraphicFramePr>
          <p:cNvPr id="3" name="Diagram 2"/>
          <p:cNvGraphicFramePr/>
          <p:nvPr>
            <p:extLst>
              <p:ext uri="{D42A27DB-BD31-4B8C-83A1-F6EECF244321}">
                <p14:modId xmlns:p14="http://schemas.microsoft.com/office/powerpoint/2010/main" val="3333052655"/>
              </p:ext>
            </p:extLst>
          </p:nvPr>
        </p:nvGraphicFramePr>
        <p:xfrm>
          <a:off x="1259633" y="2924944"/>
          <a:ext cx="4104455" cy="2938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6339590" y="1772005"/>
            <a:ext cx="2122404" cy="1393712"/>
          </a:xfrm>
          <a:prstGeom prst="rect">
            <a:avLst/>
          </a:prstGeom>
        </p:spPr>
      </p:pic>
      <p:pic>
        <p:nvPicPr>
          <p:cNvPr id="9" name="Picture 8"/>
          <p:cNvPicPr>
            <a:picLocks noChangeAspect="1"/>
          </p:cNvPicPr>
          <p:nvPr/>
        </p:nvPicPr>
        <p:blipFill>
          <a:blip r:embed="rId9"/>
          <a:stretch>
            <a:fillRect/>
          </a:stretch>
        </p:blipFill>
        <p:spPr>
          <a:xfrm>
            <a:off x="6198269" y="4032448"/>
            <a:ext cx="1988840" cy="1988840"/>
          </a:xfrm>
          <a:prstGeom prst="rect">
            <a:avLst/>
          </a:prstGeom>
        </p:spPr>
      </p:pic>
      <p:sp>
        <p:nvSpPr>
          <p:cNvPr id="10" name="TextBox 9"/>
          <p:cNvSpPr txBox="1"/>
          <p:nvPr/>
        </p:nvSpPr>
        <p:spPr>
          <a:xfrm>
            <a:off x="6198269" y="3356992"/>
            <a:ext cx="3672408" cy="584776"/>
          </a:xfrm>
          <a:prstGeom prst="rect">
            <a:avLst/>
          </a:prstGeom>
          <a:noFill/>
        </p:spPr>
        <p:txBody>
          <a:bodyPr wrap="square" rtlCol="0">
            <a:spAutoFit/>
          </a:bodyPr>
          <a:lstStyle/>
          <a:p>
            <a:r>
              <a:rPr lang="zh-CN" altLang="en-US" b="0" dirty="0" smtClean="0">
                <a:latin typeface="微软雅黑" panose="020B0503020204020204" pitchFamily="34" charset="-122"/>
                <a:ea typeface="微软雅黑" panose="020B0503020204020204" pitchFamily="34" charset="-122"/>
              </a:rPr>
              <a:t>虚拟学习</a:t>
            </a:r>
            <a:endParaRPr lang="en-US" b="0" dirty="0" smtClean="0">
              <a:latin typeface="微软雅黑" panose="020B0503020204020204" pitchFamily="34" charset="-122"/>
              <a:ea typeface="微软雅黑" panose="020B0503020204020204" pitchFamily="34" charset="-122"/>
            </a:endParaRPr>
          </a:p>
        </p:txBody>
      </p:sp>
      <p:sp>
        <p:nvSpPr>
          <p:cNvPr id="11" name="TextBox 10"/>
          <p:cNvSpPr txBox="1"/>
          <p:nvPr/>
        </p:nvSpPr>
        <p:spPr>
          <a:xfrm>
            <a:off x="1979712" y="6021288"/>
            <a:ext cx="3240360" cy="584776"/>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 模式</a:t>
            </a:r>
            <a:endParaRPr lang="en-US" dirty="0">
              <a:latin typeface="微软雅黑" panose="020B0503020204020204" pitchFamily="34" charset="-122"/>
              <a:ea typeface="微软雅黑" panose="020B0503020204020204" pitchFamily="34" charset="-122"/>
            </a:endParaRPr>
          </a:p>
        </p:txBody>
      </p:sp>
      <p:sp>
        <p:nvSpPr>
          <p:cNvPr id="12" name="TextBox 11"/>
          <p:cNvSpPr txBox="1"/>
          <p:nvPr/>
        </p:nvSpPr>
        <p:spPr>
          <a:xfrm>
            <a:off x="6335688" y="6091666"/>
            <a:ext cx="2808312" cy="1077218"/>
          </a:xfrm>
          <a:prstGeom prst="rect">
            <a:avLst/>
          </a:prstGeom>
          <a:noFill/>
        </p:spPr>
        <p:txBody>
          <a:bodyPr wrap="square" rtlCol="0">
            <a:spAutoFit/>
          </a:bodyPr>
          <a:lstStyle/>
          <a:p>
            <a:r>
              <a:rPr lang="zh-CN" altLang="en-US" b="0" dirty="0">
                <a:latin typeface="微软雅黑" panose="020B0503020204020204" pitchFamily="34" charset="-122"/>
                <a:ea typeface="微软雅黑" panose="020B0503020204020204" pitchFamily="34" charset="-122"/>
              </a:rPr>
              <a:t>社区学习</a:t>
            </a:r>
            <a:endParaRPr lang="en-US" b="0" dirty="0">
              <a:latin typeface="微软雅黑" panose="020B0503020204020204" pitchFamily="34" charset="-122"/>
              <a:ea typeface="微软雅黑" panose="020B0503020204020204" pitchFamily="34" charset="-122"/>
            </a:endParaRPr>
          </a:p>
          <a:p>
            <a:endParaRPr lang="en-US" b="0" dirty="0">
              <a:latin typeface="微软雅黑" panose="020B0503020204020204" pitchFamily="34" charset="-122"/>
              <a:ea typeface="微软雅黑" panose="020B0503020204020204" pitchFamily="34" charset="-122"/>
            </a:endParaRPr>
          </a:p>
        </p:txBody>
      </p:sp>
      <p:sp>
        <p:nvSpPr>
          <p:cNvPr id="15" name="Plus 14"/>
          <p:cNvSpPr/>
          <p:nvPr/>
        </p:nvSpPr>
        <p:spPr bwMode="auto">
          <a:xfrm>
            <a:off x="5364088" y="3933056"/>
            <a:ext cx="576064" cy="576064"/>
          </a:xfrm>
          <a:prstGeom prst="mathPlus">
            <a:avLst/>
          </a:prstGeom>
          <a:solidFill>
            <a:srgbClr val="FF0000"/>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dirty="0">
              <a:latin typeface="微软雅黑" panose="020B0503020204020204" pitchFamily="34" charset="-122"/>
              <a:ea typeface="微软雅黑" panose="020B0503020204020204" pitchFamily="34" charset="-122"/>
            </a:endParaRPr>
          </a:p>
        </p:txBody>
      </p:sp>
      <p:grpSp>
        <p:nvGrpSpPr>
          <p:cNvPr id="6" name="组 5"/>
          <p:cNvGrpSpPr/>
          <p:nvPr/>
        </p:nvGrpSpPr>
        <p:grpSpPr>
          <a:xfrm>
            <a:off x="2267744" y="1628800"/>
            <a:ext cx="3024336" cy="1368152"/>
            <a:chOff x="2267744" y="1628800"/>
            <a:chExt cx="3024336" cy="1368152"/>
          </a:xfrm>
        </p:grpSpPr>
        <p:grpSp>
          <p:nvGrpSpPr>
            <p:cNvPr id="13" name="组 12"/>
            <p:cNvGrpSpPr/>
            <p:nvPr/>
          </p:nvGrpSpPr>
          <p:grpSpPr>
            <a:xfrm>
              <a:off x="2267744" y="1628800"/>
              <a:ext cx="3024336" cy="1080120"/>
              <a:chOff x="2267744" y="1772816"/>
              <a:chExt cx="3672408" cy="1224136"/>
            </a:xfrm>
          </p:grpSpPr>
          <p:sp>
            <p:nvSpPr>
              <p:cNvPr id="14" name="横卷形 13"/>
              <p:cNvSpPr/>
              <p:nvPr/>
            </p:nvSpPr>
            <p:spPr bwMode="auto">
              <a:xfrm>
                <a:off x="2267744" y="1772816"/>
                <a:ext cx="3672408" cy="1224136"/>
              </a:xfrm>
              <a:prstGeom prst="horizontalScroll">
                <a:avLst/>
              </a:prstGeom>
              <a:solidFill>
                <a:schemeClr val="bg1"/>
              </a:solidFill>
              <a:ln>
                <a:solidFill>
                  <a:srgbClr val="FF0000"/>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文本框 15"/>
              <p:cNvSpPr txBox="1"/>
              <p:nvPr/>
            </p:nvSpPr>
            <p:spPr>
              <a:xfrm>
                <a:off x="2967250" y="2060849"/>
                <a:ext cx="2880320" cy="732508"/>
              </a:xfrm>
              <a:prstGeom prst="rect">
                <a:avLst/>
              </a:prstGeom>
              <a:noFill/>
              <a:ln>
                <a:noFill/>
              </a:ln>
            </p:spPr>
            <p:txBody>
              <a:bodyPr wrap="square" rtlCol="0">
                <a:spAutoFit/>
              </a:bodyPr>
              <a:lstStyle/>
              <a:p>
                <a:r>
                  <a:rPr kumimoji="1" lang="zh-CN" altLang="en-US" sz="3600" b="0" dirty="0" smtClean="0">
                    <a:latin typeface="微软雅黑"/>
                    <a:ea typeface="微软雅黑"/>
                    <a:cs typeface="微软雅黑"/>
                  </a:rPr>
                  <a:t>创新方法</a:t>
                </a:r>
                <a:endParaRPr kumimoji="1" lang="zh-CN" altLang="en-US" sz="3600" b="0" dirty="0">
                  <a:latin typeface="微软雅黑"/>
                  <a:ea typeface="微软雅黑"/>
                  <a:cs typeface="微软雅黑"/>
                </a:endParaRPr>
              </a:p>
            </p:txBody>
          </p:sp>
        </p:grpSp>
        <p:sp>
          <p:nvSpPr>
            <p:cNvPr id="17" name="下箭头 16"/>
            <p:cNvSpPr/>
            <p:nvPr/>
          </p:nvSpPr>
          <p:spPr bwMode="auto">
            <a:xfrm>
              <a:off x="3635896" y="2636912"/>
              <a:ext cx="360040" cy="360040"/>
            </a:xfrm>
            <a:prstGeom prst="downArrow">
              <a:avLst/>
            </a:prstGeom>
            <a:solidFill>
              <a:srgbClr val="FF0000"/>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142045506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mn-lt"/>
                <a:ea typeface="黑体" pitchFamily="49" charset="-122"/>
              </a:rPr>
              <a:t>2.4</a:t>
            </a:r>
            <a:r>
              <a:rPr lang="en-US" altLang="zh-CN" sz="3200" dirty="0">
                <a:latin typeface="黑体" pitchFamily="49" charset="-122"/>
                <a:ea typeface="黑体" pitchFamily="49" charset="-122"/>
              </a:rPr>
              <a:t> </a:t>
            </a:r>
            <a:r>
              <a:rPr lang="zh-CN" altLang="en-US" sz="3200" dirty="0">
                <a:latin typeface="黑体" pitchFamily="49" charset="-122"/>
                <a:ea typeface="黑体" pitchFamily="49" charset="-122"/>
              </a:rPr>
              <a:t>训练体系</a:t>
            </a:r>
            <a:endParaRPr lang="en-US" sz="3200" b="0" dirty="0"/>
          </a:p>
        </p:txBody>
      </p:sp>
      <p:sp>
        <p:nvSpPr>
          <p:cNvPr id="4" name="Slide Number Placeholder 3"/>
          <p:cNvSpPr>
            <a:spLocks noGrp="1"/>
          </p:cNvSpPr>
          <p:nvPr>
            <p:ph type="sldNum" sz="quarter" idx="12"/>
          </p:nvPr>
        </p:nvSpPr>
        <p:spPr/>
        <p:txBody>
          <a:bodyPr/>
          <a:lstStyle/>
          <a:p>
            <a:pPr>
              <a:defRPr/>
            </a:pPr>
            <a:fld id="{647066C3-AE5E-47DF-89AE-DB1FD1B74AD0}" type="slidenum">
              <a:rPr lang="zh-CN" altLang="en-US" smtClean="0"/>
              <a:pPr>
                <a:defRPr/>
              </a:pPr>
              <a:t>23</a:t>
            </a:fld>
            <a:endParaRPr lang="en-US" altLang="zh-CN"/>
          </a:p>
        </p:txBody>
      </p:sp>
      <p:sp>
        <p:nvSpPr>
          <p:cNvPr id="5" name="TextBox 4"/>
          <p:cNvSpPr txBox="1"/>
          <p:nvPr/>
        </p:nvSpPr>
        <p:spPr>
          <a:xfrm>
            <a:off x="539552" y="1196752"/>
            <a:ext cx="4680520" cy="461665"/>
          </a:xfrm>
          <a:prstGeom prst="rect">
            <a:avLst/>
          </a:prstGeom>
          <a:noFill/>
        </p:spPr>
        <p:txBody>
          <a:bodyPr wrap="square" rtlCol="0">
            <a:spAutoFit/>
          </a:bodyPr>
          <a:lstStyle/>
          <a:p>
            <a:r>
              <a:rPr lang="zh-CN" altLang="en-US" sz="2400" dirty="0">
                <a:latin typeface="黑体" pitchFamily="49" charset="-122"/>
                <a:ea typeface="黑体" pitchFamily="49" charset="-122"/>
              </a:rPr>
              <a:t>研究方</a:t>
            </a:r>
            <a:r>
              <a:rPr lang="zh-CN" altLang="en-US" sz="2400" dirty="0" smtClean="0">
                <a:latin typeface="黑体" pitchFamily="49" charset="-122"/>
                <a:ea typeface="黑体" pitchFamily="49" charset="-122"/>
              </a:rPr>
              <a:t>案</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分阶段培养</a:t>
            </a:r>
            <a:endParaRPr lang="en-US" sz="2400" dirty="0"/>
          </a:p>
        </p:txBody>
      </p:sp>
      <p:grpSp>
        <p:nvGrpSpPr>
          <p:cNvPr id="122" name="组合 121"/>
          <p:cNvGrpSpPr/>
          <p:nvPr/>
        </p:nvGrpSpPr>
        <p:grpSpPr>
          <a:xfrm>
            <a:off x="611560" y="1628800"/>
            <a:ext cx="7920880" cy="4968552"/>
            <a:chOff x="358912" y="908720"/>
            <a:chExt cx="8785088" cy="4968553"/>
          </a:xfrm>
        </p:grpSpPr>
        <p:grpSp>
          <p:nvGrpSpPr>
            <p:cNvPr id="64" name="组合 63"/>
            <p:cNvGrpSpPr/>
            <p:nvPr/>
          </p:nvGrpSpPr>
          <p:grpSpPr>
            <a:xfrm>
              <a:off x="358912" y="908720"/>
              <a:ext cx="8785088" cy="4968553"/>
              <a:chOff x="-945325" y="-5366477"/>
              <a:chExt cx="15526550" cy="11524488"/>
            </a:xfrm>
          </p:grpSpPr>
          <p:sp>
            <p:nvSpPr>
              <p:cNvPr id="86" name="文本框 76"/>
              <p:cNvSpPr txBox="1"/>
              <p:nvPr/>
            </p:nvSpPr>
            <p:spPr>
              <a:xfrm>
                <a:off x="3948858" y="-1103129"/>
                <a:ext cx="4320000" cy="4678468"/>
              </a:xfrm>
              <a:prstGeom prst="rect">
                <a:avLst/>
              </a:prstGeom>
              <a:solidFill>
                <a:srgbClr val="C7D5DD"/>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zh-CN" altLang="en-US" sz="1200" b="1" dirty="0">
                  <a:solidFill>
                    <a:schemeClr val="tx1"/>
                  </a:solidFill>
                </a:endParaRPr>
              </a:p>
            </p:txBody>
          </p:sp>
          <p:sp>
            <p:nvSpPr>
              <p:cNvPr id="65" name="矩形 64"/>
              <p:cNvSpPr/>
              <p:nvPr/>
            </p:nvSpPr>
            <p:spPr>
              <a:xfrm>
                <a:off x="-945325" y="-5366477"/>
                <a:ext cx="14228233" cy="757697"/>
              </a:xfrm>
              <a:prstGeom prst="rect">
                <a:avLst/>
              </a:prstGeom>
              <a:solidFill>
                <a:srgbClr val="AC3F2E"/>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400" b="1" dirty="0" smtClean="0"/>
                  <a:t>分阶段培养与支撑体系</a:t>
                </a:r>
                <a:endParaRPr lang="zh-CN" altLang="en-US" sz="1400" b="1" dirty="0"/>
              </a:p>
            </p:txBody>
          </p:sp>
          <p:sp>
            <p:nvSpPr>
              <p:cNvPr id="66" name="右箭头 65"/>
              <p:cNvSpPr/>
              <p:nvPr/>
            </p:nvSpPr>
            <p:spPr>
              <a:xfrm>
                <a:off x="-766233" y="-4461479"/>
                <a:ext cx="4346921" cy="1952649"/>
              </a:xfrm>
              <a:prstGeom prst="rightArrow">
                <a:avLst>
                  <a:gd name="adj1" fmla="val 72173"/>
                  <a:gd name="adj2" fmla="val 50000"/>
                </a:avLst>
              </a:prstGeom>
              <a:solidFill>
                <a:srgbClr val="C78F62"/>
              </a:solidFill>
              <a:ln w="57150">
                <a:solidFill>
                  <a:srgbClr val="C78F6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t>知识传授</a:t>
                </a:r>
                <a:r>
                  <a:rPr lang="zh-CN" altLang="en-US" sz="1600" b="1" dirty="0" smtClean="0"/>
                  <a:t> </a:t>
                </a:r>
                <a:r>
                  <a:rPr lang="en-US" altLang="zh-CN" sz="1600" b="1" dirty="0" smtClean="0"/>
                  <a:t>100%</a:t>
                </a:r>
                <a:endParaRPr lang="zh-CN" altLang="en-US" sz="1600" b="1" dirty="0"/>
              </a:p>
            </p:txBody>
          </p:sp>
          <p:sp>
            <p:nvSpPr>
              <p:cNvPr id="70" name="矩形 69"/>
              <p:cNvSpPr/>
              <p:nvPr/>
            </p:nvSpPr>
            <p:spPr>
              <a:xfrm>
                <a:off x="-739313" y="4398790"/>
                <a:ext cx="4320000" cy="720001"/>
              </a:xfrm>
              <a:prstGeom prst="rect">
                <a:avLst/>
              </a:prstGeom>
              <a:noFill/>
              <a:ln w="38100">
                <a:solidFill>
                  <a:srgbClr val="C78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学生、师资、组织评价</a:t>
                </a:r>
                <a:endParaRPr lang="zh-CN" altLang="en-US" sz="1200" b="1" dirty="0">
                  <a:solidFill>
                    <a:schemeClr val="tx1"/>
                  </a:solidFill>
                </a:endParaRPr>
              </a:p>
            </p:txBody>
          </p:sp>
          <p:sp>
            <p:nvSpPr>
              <p:cNvPr id="71" name="矩形 70"/>
              <p:cNvSpPr/>
              <p:nvPr/>
            </p:nvSpPr>
            <p:spPr>
              <a:xfrm>
                <a:off x="4008791" y="4398790"/>
                <a:ext cx="4320000" cy="720001"/>
              </a:xfrm>
              <a:prstGeom prst="rect">
                <a:avLst/>
              </a:prstGeom>
              <a:noFill/>
              <a:ln w="38100">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学生</a:t>
                </a:r>
                <a:r>
                  <a:rPr lang="zh-CN" altLang="en-US" sz="1200" b="1" dirty="0" smtClean="0">
                    <a:solidFill>
                      <a:schemeClr val="tx1"/>
                    </a:solidFill>
                  </a:rPr>
                  <a:t>、师资、组织评价</a:t>
                </a:r>
                <a:endParaRPr lang="zh-CN" altLang="en-US" sz="1200" b="1" dirty="0">
                  <a:solidFill>
                    <a:schemeClr val="tx1"/>
                  </a:solidFill>
                </a:endParaRPr>
              </a:p>
            </p:txBody>
          </p:sp>
          <p:sp>
            <p:nvSpPr>
              <p:cNvPr id="72" name="矩形 71"/>
              <p:cNvSpPr/>
              <p:nvPr/>
            </p:nvSpPr>
            <p:spPr>
              <a:xfrm>
                <a:off x="8637028" y="4398790"/>
                <a:ext cx="4320000" cy="720001"/>
              </a:xfrm>
              <a:prstGeom prst="rect">
                <a:avLst/>
              </a:prstGeom>
              <a:noFill/>
              <a:ln w="38100">
                <a:solidFill>
                  <a:srgbClr val="91B7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学生</a:t>
                </a:r>
                <a:r>
                  <a:rPr lang="zh-CN" altLang="en-US" sz="1200" b="1" dirty="0" smtClean="0">
                    <a:solidFill>
                      <a:schemeClr val="tx1"/>
                    </a:solidFill>
                  </a:rPr>
                  <a:t>、师资、组织评价</a:t>
                </a:r>
                <a:endParaRPr lang="zh-CN" altLang="en-US" sz="1200" b="1" dirty="0">
                  <a:solidFill>
                    <a:schemeClr val="tx1"/>
                  </a:solidFill>
                </a:endParaRPr>
              </a:p>
            </p:txBody>
          </p:sp>
          <p:sp>
            <p:nvSpPr>
              <p:cNvPr id="76" name="矩形 75"/>
              <p:cNvSpPr/>
              <p:nvPr/>
            </p:nvSpPr>
            <p:spPr>
              <a:xfrm>
                <a:off x="3948858" y="3073037"/>
                <a:ext cx="4320000" cy="720209"/>
              </a:xfrm>
              <a:prstGeom prst="rect">
                <a:avLst/>
              </a:prstGeom>
              <a:solidFill>
                <a:srgbClr val="2C7AAA"/>
              </a:solidFill>
              <a:ln w="38100">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CFCFC"/>
                    </a:solidFill>
                  </a:rPr>
                  <a:t>兴趣团队、创客空间</a:t>
                </a:r>
                <a:endParaRPr lang="zh-CN" altLang="en-US" sz="1200" b="1" dirty="0">
                  <a:solidFill>
                    <a:srgbClr val="FCFCFC"/>
                  </a:solidFill>
                </a:endParaRPr>
              </a:p>
            </p:txBody>
          </p:sp>
          <p:sp>
            <p:nvSpPr>
              <p:cNvPr id="77" name="矩形 76"/>
              <p:cNvSpPr/>
              <p:nvPr/>
            </p:nvSpPr>
            <p:spPr>
              <a:xfrm>
                <a:off x="8663949" y="3079706"/>
                <a:ext cx="4319999" cy="720000"/>
              </a:xfrm>
              <a:prstGeom prst="rect">
                <a:avLst/>
              </a:prstGeom>
              <a:solidFill>
                <a:srgbClr val="91B77A"/>
              </a:solidFill>
              <a:ln w="38100">
                <a:solidFill>
                  <a:srgbClr val="91B7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X-lab</a:t>
                </a:r>
                <a:endParaRPr lang="zh-CN" altLang="en-US" sz="1200" b="1" dirty="0">
                  <a:solidFill>
                    <a:schemeClr val="tx1"/>
                  </a:solidFill>
                </a:endParaRPr>
              </a:p>
            </p:txBody>
          </p:sp>
          <p:sp>
            <p:nvSpPr>
              <p:cNvPr id="78" name="矩形 77"/>
              <p:cNvSpPr/>
              <p:nvPr/>
            </p:nvSpPr>
            <p:spPr>
              <a:xfrm>
                <a:off x="13308751" y="2953936"/>
                <a:ext cx="1272474" cy="100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平台</a:t>
                </a:r>
                <a:endParaRPr lang="zh-CN" altLang="en-US" sz="1200" b="1" dirty="0">
                  <a:solidFill>
                    <a:schemeClr val="tx1"/>
                  </a:solidFill>
                </a:endParaRPr>
              </a:p>
            </p:txBody>
          </p:sp>
          <p:sp>
            <p:nvSpPr>
              <p:cNvPr id="80" name="矩形 79"/>
              <p:cNvSpPr/>
              <p:nvPr/>
            </p:nvSpPr>
            <p:spPr>
              <a:xfrm>
                <a:off x="13308752" y="4459405"/>
                <a:ext cx="1272473" cy="72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评价</a:t>
                </a:r>
              </a:p>
            </p:txBody>
          </p:sp>
          <p:sp>
            <p:nvSpPr>
              <p:cNvPr id="81" name="矩形 80"/>
              <p:cNvSpPr/>
              <p:nvPr/>
            </p:nvSpPr>
            <p:spPr>
              <a:xfrm>
                <a:off x="13308752" y="5270986"/>
                <a:ext cx="1272473" cy="72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标准</a:t>
                </a:r>
              </a:p>
            </p:txBody>
          </p:sp>
          <p:sp>
            <p:nvSpPr>
              <p:cNvPr id="82" name="矩形 81"/>
              <p:cNvSpPr/>
              <p:nvPr/>
            </p:nvSpPr>
            <p:spPr>
              <a:xfrm>
                <a:off x="13308751" y="62273"/>
                <a:ext cx="1272474"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课程</a:t>
                </a:r>
                <a:endParaRPr lang="en-US" altLang="zh-CN" sz="1200" b="1" dirty="0" smtClean="0">
                  <a:solidFill>
                    <a:schemeClr val="tx1"/>
                  </a:solidFill>
                </a:endParaRPr>
              </a:p>
              <a:p>
                <a:pPr algn="ctr"/>
                <a:r>
                  <a:rPr lang="zh-CN" altLang="en-US" sz="1200" b="1" dirty="0">
                    <a:solidFill>
                      <a:schemeClr val="tx1"/>
                    </a:solidFill>
                  </a:rPr>
                  <a:t>体系</a:t>
                </a:r>
                <a:r>
                  <a:rPr lang="en-US" altLang="zh-CN" sz="1200" b="1" dirty="0" smtClean="0">
                    <a:solidFill>
                      <a:schemeClr val="tx1"/>
                    </a:solidFill>
                  </a:rPr>
                  <a:t> </a:t>
                </a:r>
                <a:endParaRPr lang="zh-CN" altLang="en-US" sz="1200" b="1" dirty="0">
                  <a:solidFill>
                    <a:schemeClr val="tx1"/>
                  </a:solidFill>
                </a:endParaRPr>
              </a:p>
            </p:txBody>
          </p:sp>
          <p:sp>
            <p:nvSpPr>
              <p:cNvPr id="84" name="右箭头 83"/>
              <p:cNvSpPr/>
              <p:nvPr/>
            </p:nvSpPr>
            <p:spPr>
              <a:xfrm>
                <a:off x="8663949" y="-3781106"/>
                <a:ext cx="4320000" cy="635465"/>
              </a:xfrm>
              <a:prstGeom prst="rightArrow">
                <a:avLst>
                  <a:gd name="adj1" fmla="val 72173"/>
                  <a:gd name="adj2" fmla="val 50000"/>
                </a:avLst>
              </a:prstGeom>
              <a:solidFill>
                <a:srgbClr val="91B77A"/>
              </a:solidFill>
              <a:ln w="57150">
                <a:solidFill>
                  <a:srgbClr val="91B77A"/>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smtClean="0"/>
                  <a:t>创业 </a:t>
                </a:r>
                <a:r>
                  <a:rPr lang="en-US" altLang="zh-CN" sz="1200" b="1" dirty="0" smtClean="0"/>
                  <a:t>1%-5%</a:t>
                </a:r>
                <a:endParaRPr lang="zh-CN" altLang="en-US" sz="1200" b="1" dirty="0"/>
              </a:p>
            </p:txBody>
          </p:sp>
          <p:sp>
            <p:nvSpPr>
              <p:cNvPr id="85" name="矩形 84"/>
              <p:cNvSpPr/>
              <p:nvPr/>
            </p:nvSpPr>
            <p:spPr>
              <a:xfrm>
                <a:off x="13308751" y="-3786101"/>
                <a:ext cx="1272474"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三阶段</a:t>
                </a:r>
                <a:endParaRPr lang="zh-CN" altLang="en-US" sz="1200" b="1" dirty="0">
                  <a:solidFill>
                    <a:schemeClr val="tx1"/>
                  </a:solidFill>
                </a:endParaRPr>
              </a:p>
            </p:txBody>
          </p:sp>
          <p:sp>
            <p:nvSpPr>
              <p:cNvPr id="87" name="文本框 77"/>
              <p:cNvSpPr txBox="1"/>
              <p:nvPr/>
            </p:nvSpPr>
            <p:spPr>
              <a:xfrm>
                <a:off x="-766233" y="-1103129"/>
                <a:ext cx="4320000" cy="3985362"/>
              </a:xfrm>
              <a:prstGeom prst="rect">
                <a:avLst/>
              </a:prstGeom>
              <a:solidFill>
                <a:srgbClr val="E6D1C1"/>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zh-CN" altLang="en-US" sz="1200" b="1" dirty="0"/>
              </a:p>
            </p:txBody>
          </p:sp>
          <p:sp>
            <p:nvSpPr>
              <p:cNvPr id="88" name="文本框 78"/>
              <p:cNvSpPr txBox="1"/>
              <p:nvPr/>
            </p:nvSpPr>
            <p:spPr>
              <a:xfrm>
                <a:off x="8637028" y="-1103129"/>
                <a:ext cx="4320000" cy="3985362"/>
              </a:xfrm>
              <a:prstGeom prst="rect">
                <a:avLst/>
              </a:prstGeom>
              <a:solidFill>
                <a:srgbClr val="D1DFC8"/>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zh-CN" altLang="en-US" sz="1200" b="1" dirty="0"/>
              </a:p>
            </p:txBody>
          </p:sp>
          <p:sp>
            <p:nvSpPr>
              <p:cNvPr id="89" name="矩形 88"/>
              <p:cNvSpPr/>
              <p:nvPr/>
            </p:nvSpPr>
            <p:spPr>
              <a:xfrm>
                <a:off x="9213028" y="-843877"/>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机会识别</a:t>
                </a:r>
                <a:endParaRPr lang="zh-CN" altLang="en-US" sz="1100" b="1" dirty="0">
                  <a:solidFill>
                    <a:schemeClr val="tx1"/>
                  </a:solidFill>
                </a:endParaRPr>
              </a:p>
            </p:txBody>
          </p:sp>
          <p:sp>
            <p:nvSpPr>
              <p:cNvPr id="90" name="矩形 89"/>
              <p:cNvSpPr/>
              <p:nvPr/>
            </p:nvSpPr>
            <p:spPr>
              <a:xfrm>
                <a:off x="9213028" y="-139197"/>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商业模式</a:t>
                </a:r>
                <a:endParaRPr lang="zh-CN" altLang="en-US" sz="1100" b="1" dirty="0">
                  <a:solidFill>
                    <a:schemeClr val="tx1"/>
                  </a:solidFill>
                </a:endParaRPr>
              </a:p>
            </p:txBody>
          </p:sp>
          <p:sp>
            <p:nvSpPr>
              <p:cNvPr id="91" name="矩形 90"/>
              <p:cNvSpPr/>
              <p:nvPr/>
            </p:nvSpPr>
            <p:spPr>
              <a:xfrm>
                <a:off x="9213028" y="565483"/>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创业融资</a:t>
                </a:r>
                <a:endParaRPr lang="zh-CN" altLang="en-US" sz="1100" b="1" dirty="0">
                  <a:solidFill>
                    <a:schemeClr val="tx1"/>
                  </a:solidFill>
                </a:endParaRPr>
              </a:p>
            </p:txBody>
          </p:sp>
          <p:sp>
            <p:nvSpPr>
              <p:cNvPr id="92" name="矩形 91"/>
              <p:cNvSpPr/>
              <p:nvPr/>
            </p:nvSpPr>
            <p:spPr>
              <a:xfrm>
                <a:off x="9213028" y="1270163"/>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财务分析</a:t>
                </a:r>
                <a:endParaRPr lang="zh-CN" altLang="en-US" sz="1100" b="1" dirty="0">
                  <a:solidFill>
                    <a:schemeClr val="tx1"/>
                  </a:solidFill>
                </a:endParaRPr>
              </a:p>
            </p:txBody>
          </p:sp>
          <p:sp>
            <p:nvSpPr>
              <p:cNvPr id="93" name="矩形 92"/>
              <p:cNvSpPr/>
              <p:nvPr/>
            </p:nvSpPr>
            <p:spPr>
              <a:xfrm>
                <a:off x="9211514" y="1974842"/>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营销策略</a:t>
                </a:r>
                <a:endParaRPr lang="zh-CN" altLang="en-US" sz="1100" b="1" dirty="0">
                  <a:solidFill>
                    <a:schemeClr val="tx1"/>
                  </a:solidFill>
                </a:endParaRPr>
              </a:p>
            </p:txBody>
          </p:sp>
          <p:sp>
            <p:nvSpPr>
              <p:cNvPr id="94" name="矩形 93"/>
              <p:cNvSpPr/>
              <p:nvPr/>
            </p:nvSpPr>
            <p:spPr>
              <a:xfrm>
                <a:off x="4518128" y="-843879"/>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CFCFC"/>
                    </a:solidFill>
                  </a:rPr>
                  <a:t>需求发现</a:t>
                </a:r>
              </a:p>
            </p:txBody>
          </p:sp>
          <p:sp>
            <p:nvSpPr>
              <p:cNvPr id="95" name="矩形 94"/>
              <p:cNvSpPr/>
              <p:nvPr/>
            </p:nvSpPr>
            <p:spPr>
              <a:xfrm>
                <a:off x="4518127" y="-265733"/>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rgbClr val="FCFCFC"/>
                    </a:solidFill>
                  </a:rPr>
                  <a:t>TRIZ</a:t>
                </a:r>
                <a:r>
                  <a:rPr lang="zh-CN" altLang="en-US" sz="1100" dirty="0" smtClean="0">
                    <a:solidFill>
                      <a:srgbClr val="FCFCFC"/>
                    </a:solidFill>
                  </a:rPr>
                  <a:t>进阶</a:t>
                </a:r>
              </a:p>
            </p:txBody>
          </p:sp>
          <p:sp>
            <p:nvSpPr>
              <p:cNvPr id="96" name="矩形 95"/>
              <p:cNvSpPr/>
              <p:nvPr/>
            </p:nvSpPr>
            <p:spPr>
              <a:xfrm>
                <a:off x="4518128" y="1013405"/>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FCFCFC"/>
                    </a:solidFill>
                  </a:rPr>
                  <a:t>产品开发</a:t>
                </a:r>
                <a:endParaRPr lang="zh-CN" altLang="en-US" sz="1100" b="1" dirty="0">
                  <a:solidFill>
                    <a:srgbClr val="FCFCFC"/>
                  </a:solidFill>
                </a:endParaRPr>
              </a:p>
            </p:txBody>
          </p:sp>
          <p:sp>
            <p:nvSpPr>
              <p:cNvPr id="97" name="矩形 96"/>
              <p:cNvSpPr/>
              <p:nvPr/>
            </p:nvSpPr>
            <p:spPr>
              <a:xfrm>
                <a:off x="4518128" y="1514470"/>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FCFCFC"/>
                    </a:solidFill>
                  </a:rPr>
                  <a:t>团队管理</a:t>
                </a:r>
                <a:endParaRPr lang="zh-CN" altLang="en-US" sz="1100" b="1" dirty="0">
                  <a:solidFill>
                    <a:srgbClr val="FCFCFC"/>
                  </a:solidFill>
                </a:endParaRPr>
              </a:p>
            </p:txBody>
          </p:sp>
          <p:sp>
            <p:nvSpPr>
              <p:cNvPr id="98" name="矩形 97"/>
              <p:cNvSpPr/>
              <p:nvPr/>
            </p:nvSpPr>
            <p:spPr>
              <a:xfrm>
                <a:off x="4518128" y="2015535"/>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FCFCFC"/>
                    </a:solidFill>
                  </a:rPr>
                  <a:t>领导力</a:t>
                </a:r>
                <a:endParaRPr lang="zh-CN" altLang="en-US" sz="1100" b="1" dirty="0">
                  <a:solidFill>
                    <a:srgbClr val="FCFCFC"/>
                  </a:solidFill>
                </a:endParaRPr>
              </a:p>
            </p:txBody>
          </p:sp>
          <p:sp>
            <p:nvSpPr>
              <p:cNvPr id="99" name="矩形 98"/>
              <p:cNvSpPr/>
              <p:nvPr/>
            </p:nvSpPr>
            <p:spPr>
              <a:xfrm>
                <a:off x="4528393" y="512341"/>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CFCFC"/>
                    </a:solidFill>
                  </a:rPr>
                  <a:t>产品与服务设计</a:t>
                </a:r>
              </a:p>
            </p:txBody>
          </p:sp>
          <p:sp>
            <p:nvSpPr>
              <p:cNvPr id="100" name="矩形 99"/>
              <p:cNvSpPr/>
              <p:nvPr/>
            </p:nvSpPr>
            <p:spPr>
              <a:xfrm>
                <a:off x="339153" y="456789"/>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精益生产</a:t>
                </a:r>
                <a:endParaRPr lang="zh-CN" altLang="en-US" sz="1100" b="1" dirty="0">
                  <a:solidFill>
                    <a:schemeClr val="tx1"/>
                  </a:solidFill>
                </a:endParaRPr>
              </a:p>
            </p:txBody>
          </p:sp>
          <p:sp>
            <p:nvSpPr>
              <p:cNvPr id="101" name="矩形 100"/>
              <p:cNvSpPr/>
              <p:nvPr/>
            </p:nvSpPr>
            <p:spPr>
              <a:xfrm>
                <a:off x="339153" y="986807"/>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精益物流</a:t>
                </a:r>
                <a:endParaRPr lang="zh-CN" altLang="en-US" sz="1100" b="1" dirty="0">
                  <a:solidFill>
                    <a:schemeClr val="tx1"/>
                  </a:solidFill>
                </a:endParaRPr>
              </a:p>
            </p:txBody>
          </p:sp>
          <p:sp>
            <p:nvSpPr>
              <p:cNvPr id="102" name="矩形 101"/>
              <p:cNvSpPr/>
              <p:nvPr/>
            </p:nvSpPr>
            <p:spPr>
              <a:xfrm>
                <a:off x="339153" y="1516825"/>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六西格玛管理</a:t>
                </a:r>
                <a:endParaRPr lang="zh-CN" altLang="en-US" sz="1100" b="1" dirty="0">
                  <a:solidFill>
                    <a:schemeClr val="tx1"/>
                  </a:solidFill>
                </a:endParaRPr>
              </a:p>
            </p:txBody>
          </p:sp>
          <p:sp>
            <p:nvSpPr>
              <p:cNvPr id="103" name="矩形 102"/>
              <p:cNvSpPr/>
              <p:nvPr/>
            </p:nvSpPr>
            <p:spPr>
              <a:xfrm>
                <a:off x="327227" y="2046842"/>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系统工程</a:t>
                </a:r>
                <a:endParaRPr lang="zh-CN" altLang="en-US" sz="1100" b="1" dirty="0">
                  <a:solidFill>
                    <a:schemeClr val="tx1"/>
                  </a:solidFill>
                </a:endParaRPr>
              </a:p>
            </p:txBody>
          </p:sp>
          <p:sp>
            <p:nvSpPr>
              <p:cNvPr id="104" name="矩形 103"/>
              <p:cNvSpPr/>
              <p:nvPr/>
            </p:nvSpPr>
            <p:spPr>
              <a:xfrm>
                <a:off x="-653163" y="897116"/>
                <a:ext cx="1034921" cy="936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b="1" dirty="0" smtClean="0">
                    <a:solidFill>
                      <a:schemeClr val="tx1"/>
                    </a:solidFill>
                  </a:rPr>
                  <a:t>管理创新方法</a:t>
                </a:r>
                <a:endParaRPr lang="zh-CN" altLang="en-US" sz="1100" b="1" dirty="0">
                  <a:solidFill>
                    <a:schemeClr val="tx1"/>
                  </a:solidFill>
                </a:endParaRPr>
              </a:p>
            </p:txBody>
          </p:sp>
          <p:sp>
            <p:nvSpPr>
              <p:cNvPr id="105" name="矩形 104"/>
              <p:cNvSpPr/>
              <p:nvPr/>
            </p:nvSpPr>
            <p:spPr>
              <a:xfrm>
                <a:off x="-653163" y="-776472"/>
                <a:ext cx="1034921" cy="9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b="1" dirty="0" smtClean="0">
                    <a:solidFill>
                      <a:schemeClr val="tx1"/>
                    </a:solidFill>
                  </a:rPr>
                  <a:t>技术创新方法</a:t>
                </a:r>
                <a:endParaRPr lang="zh-CN" altLang="en-US" sz="1100" b="1" dirty="0">
                  <a:solidFill>
                    <a:schemeClr val="tx1"/>
                  </a:solidFill>
                </a:endParaRPr>
              </a:p>
            </p:txBody>
          </p:sp>
          <p:sp>
            <p:nvSpPr>
              <p:cNvPr id="106" name="矩形 105"/>
              <p:cNvSpPr/>
              <p:nvPr/>
            </p:nvSpPr>
            <p:spPr>
              <a:xfrm>
                <a:off x="336882" y="-843877"/>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创新思维</a:t>
                </a:r>
                <a:endParaRPr lang="en-US" altLang="zh-CN" sz="1100" b="1" dirty="0">
                  <a:solidFill>
                    <a:schemeClr val="tx1"/>
                  </a:solidFill>
                </a:endParaRPr>
              </a:p>
            </p:txBody>
          </p:sp>
          <p:sp>
            <p:nvSpPr>
              <p:cNvPr id="107" name="矩形 106"/>
              <p:cNvSpPr/>
              <p:nvPr/>
            </p:nvSpPr>
            <p:spPr>
              <a:xfrm>
                <a:off x="339153" y="-313859"/>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TRIZ</a:t>
                </a:r>
                <a:r>
                  <a:rPr lang="zh-CN" altLang="en-US" sz="1100" b="1" dirty="0" smtClean="0">
                    <a:solidFill>
                      <a:schemeClr val="tx1"/>
                    </a:solidFill>
                  </a:rPr>
                  <a:t>基础</a:t>
                </a:r>
                <a:endParaRPr lang="zh-CN" altLang="en-US" sz="1100" b="1" dirty="0">
                  <a:solidFill>
                    <a:schemeClr val="tx1"/>
                  </a:solidFill>
                </a:endParaRPr>
              </a:p>
            </p:txBody>
          </p:sp>
          <p:sp>
            <p:nvSpPr>
              <p:cNvPr id="109" name="矩形 108"/>
              <p:cNvSpPr/>
              <p:nvPr/>
            </p:nvSpPr>
            <p:spPr>
              <a:xfrm>
                <a:off x="-945325" y="-2237104"/>
                <a:ext cx="14112000" cy="6192878"/>
              </a:xfrm>
              <a:prstGeom prst="rect">
                <a:avLst/>
              </a:prstGeom>
              <a:noFill/>
              <a:ln w="381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3" name="矩形 112"/>
              <p:cNvSpPr/>
              <p:nvPr/>
            </p:nvSpPr>
            <p:spPr>
              <a:xfrm>
                <a:off x="-945325" y="4211934"/>
                <a:ext cx="14111999" cy="1946077"/>
              </a:xfrm>
              <a:prstGeom prst="rect">
                <a:avLst/>
              </a:prstGeom>
              <a:noFill/>
              <a:ln w="381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4" name="矩形 113"/>
              <p:cNvSpPr/>
              <p:nvPr/>
            </p:nvSpPr>
            <p:spPr>
              <a:xfrm>
                <a:off x="844688" y="-1984703"/>
                <a:ext cx="1152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课程</a:t>
                </a:r>
                <a:endParaRPr lang="zh-CN" altLang="en-US" sz="1200" b="1" dirty="0">
                  <a:solidFill>
                    <a:schemeClr val="tx1"/>
                  </a:solidFill>
                </a:endParaRPr>
              </a:p>
            </p:txBody>
          </p:sp>
          <p:sp>
            <p:nvSpPr>
              <p:cNvPr id="115" name="矩形 114"/>
              <p:cNvSpPr/>
              <p:nvPr/>
            </p:nvSpPr>
            <p:spPr>
              <a:xfrm>
                <a:off x="5532858" y="-2031449"/>
                <a:ext cx="1152000" cy="813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实践</a:t>
                </a:r>
                <a:endParaRPr lang="zh-CN" altLang="en-US" sz="1200" b="1" dirty="0">
                  <a:solidFill>
                    <a:schemeClr val="tx1"/>
                  </a:solidFill>
                </a:endParaRPr>
              </a:p>
            </p:txBody>
          </p:sp>
          <p:sp>
            <p:nvSpPr>
              <p:cNvPr id="116" name="矩形 115"/>
              <p:cNvSpPr/>
              <p:nvPr/>
            </p:nvSpPr>
            <p:spPr>
              <a:xfrm>
                <a:off x="10247948" y="-2031449"/>
                <a:ext cx="1152000" cy="813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实战</a:t>
                </a:r>
                <a:endParaRPr lang="zh-CN" altLang="en-US" sz="1200" b="1" dirty="0">
                  <a:solidFill>
                    <a:schemeClr val="tx1"/>
                  </a:solidFill>
                </a:endParaRPr>
              </a:p>
            </p:txBody>
          </p:sp>
          <p:cxnSp>
            <p:nvCxnSpPr>
              <p:cNvPr id="117" name="直接箭头连接符 116"/>
              <p:cNvCxnSpPr/>
              <p:nvPr/>
            </p:nvCxnSpPr>
            <p:spPr>
              <a:xfrm>
                <a:off x="1996688" y="-1624703"/>
                <a:ext cx="3536170" cy="0"/>
              </a:xfrm>
              <a:prstGeom prst="straightConnector1">
                <a:avLst/>
              </a:prstGeom>
              <a:ln w="38100">
                <a:solidFill>
                  <a:srgbClr val="AC3F2E"/>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6684858" y="-1624703"/>
                <a:ext cx="3563090" cy="0"/>
              </a:xfrm>
              <a:prstGeom prst="straightConnector1">
                <a:avLst/>
              </a:prstGeom>
              <a:ln w="38100">
                <a:solidFill>
                  <a:srgbClr val="AC3F2E"/>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739313" y="3073037"/>
                <a:ext cx="4293079" cy="726669"/>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zh-CN" sz="1200" b="1" dirty="0">
                    <a:solidFill>
                      <a:srgbClr val="030303"/>
                    </a:solidFill>
                    <a:latin typeface="Arial Unicode MS" panose="020B0604020202020204" pitchFamily="34" charset="-122"/>
                  </a:rPr>
                  <a:t>跨院系创新课程模块</a:t>
                </a:r>
                <a:r>
                  <a:rPr lang="zh-CN" altLang="zh-CN" sz="1200" b="1" dirty="0">
                    <a:solidFill>
                      <a:schemeClr val="tx1"/>
                    </a:solidFill>
                  </a:rPr>
                  <a:t> </a:t>
                </a:r>
                <a:endParaRPr lang="zh-CN" altLang="zh-CN" sz="1200" b="1" dirty="0">
                  <a:solidFill>
                    <a:schemeClr val="tx1"/>
                  </a:solidFill>
                  <a:latin typeface="Arial" panose="020B0604020202020204" pitchFamily="34" charset="0"/>
                </a:endParaRPr>
              </a:p>
            </p:txBody>
          </p:sp>
        </p:grpSp>
        <p:sp>
          <p:nvSpPr>
            <p:cNvPr id="120" name="矩形 119"/>
            <p:cNvSpPr/>
            <p:nvPr/>
          </p:nvSpPr>
          <p:spPr>
            <a:xfrm>
              <a:off x="467544" y="5517264"/>
              <a:ext cx="7776864" cy="288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b="1" dirty="0" smtClean="0">
                  <a:solidFill>
                    <a:schemeClr val="tx1"/>
                  </a:solidFill>
                </a:rPr>
                <a:t>大学生创新方法教学与研究基地认证标准</a:t>
              </a:r>
              <a:endParaRPr lang="zh-CN" altLang="en-US" sz="1200" b="1" dirty="0">
                <a:solidFill>
                  <a:schemeClr val="tx1"/>
                </a:solidFill>
              </a:endParaRPr>
            </a:p>
          </p:txBody>
        </p:sp>
      </p:grpSp>
      <p:sp>
        <p:nvSpPr>
          <p:cNvPr id="124" name="Rounded Rectangle 6"/>
          <p:cNvSpPr/>
          <p:nvPr/>
        </p:nvSpPr>
        <p:spPr bwMode="auto">
          <a:xfrm>
            <a:off x="323528" y="2996952"/>
            <a:ext cx="8208912" cy="2664296"/>
          </a:xfrm>
          <a:prstGeom prst="roundRect">
            <a:avLst/>
          </a:prstGeom>
          <a:noFill/>
          <a:ln w="57150" cap="flat" cmpd="sng" algn="ctr">
            <a:solidFill>
              <a:srgbClr val="FF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右箭头 52"/>
          <p:cNvSpPr/>
          <p:nvPr/>
        </p:nvSpPr>
        <p:spPr>
          <a:xfrm>
            <a:off x="3108331" y="1988840"/>
            <a:ext cx="2203851" cy="862308"/>
          </a:xfrm>
          <a:prstGeom prst="rightArrow">
            <a:avLst>
              <a:gd name="adj1" fmla="val 72173"/>
              <a:gd name="adj2" fmla="val 50000"/>
            </a:avLst>
          </a:prstGeom>
          <a:solidFill>
            <a:srgbClr val="2C7AAA"/>
          </a:solidFill>
          <a:ln w="57150">
            <a:solidFill>
              <a:srgbClr val="2C7AAA"/>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b="1" dirty="0" smtClean="0">
                <a:solidFill>
                  <a:srgbClr val="FCFCFC"/>
                </a:solidFill>
              </a:rPr>
              <a:t>创意创新 </a:t>
            </a:r>
            <a:r>
              <a:rPr lang="zh-CN" altLang="zh-CN" sz="1400" dirty="0" smtClean="0">
                <a:solidFill>
                  <a:srgbClr val="FCFCFC"/>
                </a:solidFill>
              </a:rPr>
              <a:t>1</a:t>
            </a:r>
            <a:r>
              <a:rPr lang="en-US" altLang="zh-CN" sz="1400" dirty="0" smtClean="0">
                <a:solidFill>
                  <a:srgbClr val="FCFCFC"/>
                </a:solidFill>
              </a:rPr>
              <a:t>00</a:t>
            </a:r>
            <a:r>
              <a:rPr lang="en-US" altLang="zh-CN" sz="1400" b="1" dirty="0" smtClean="0">
                <a:solidFill>
                  <a:srgbClr val="FCFCFC"/>
                </a:solidFill>
              </a:rPr>
              <a:t>%</a:t>
            </a:r>
            <a:endParaRPr lang="zh-CN" altLang="en-US" sz="1400" b="1" dirty="0">
              <a:solidFill>
                <a:srgbClr val="FCFCFC"/>
              </a:solidFill>
            </a:endParaRPr>
          </a:p>
        </p:txBody>
      </p:sp>
    </p:spTree>
    <p:extLst>
      <p:ext uri="{BB962C8B-B14F-4D97-AF65-F5344CB8AC3E}">
        <p14:creationId xmlns:p14="http://schemas.microsoft.com/office/powerpoint/2010/main" val="130483546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mn-lt"/>
                <a:ea typeface="黑体" pitchFamily="49" charset="-122"/>
              </a:rPr>
              <a:t>2.4</a:t>
            </a:r>
            <a:r>
              <a:rPr lang="en-US" altLang="zh-CN" sz="3200" dirty="0">
                <a:latin typeface="黑体" pitchFamily="49" charset="-122"/>
                <a:ea typeface="黑体" pitchFamily="49" charset="-122"/>
              </a:rPr>
              <a:t> </a:t>
            </a:r>
            <a:r>
              <a:rPr lang="zh-CN" altLang="en-US" sz="3200" dirty="0">
                <a:latin typeface="黑体" pitchFamily="49" charset="-122"/>
                <a:ea typeface="黑体" pitchFamily="49" charset="-122"/>
              </a:rPr>
              <a:t>训练体系</a:t>
            </a:r>
            <a:endParaRPr lang="en-US" sz="3200" b="0" dirty="0"/>
          </a:p>
        </p:txBody>
      </p:sp>
      <p:sp>
        <p:nvSpPr>
          <p:cNvPr id="4" name="Slide Number Placeholder 3"/>
          <p:cNvSpPr>
            <a:spLocks noGrp="1"/>
          </p:cNvSpPr>
          <p:nvPr>
            <p:ph type="sldNum" sz="quarter" idx="12"/>
          </p:nvPr>
        </p:nvSpPr>
        <p:spPr/>
        <p:txBody>
          <a:bodyPr/>
          <a:lstStyle/>
          <a:p>
            <a:pPr>
              <a:defRPr/>
            </a:pPr>
            <a:fld id="{647066C3-AE5E-47DF-89AE-DB1FD1B74AD0}" type="slidenum">
              <a:rPr lang="zh-CN" altLang="en-US" smtClean="0"/>
              <a:pPr>
                <a:defRPr/>
              </a:pPr>
              <a:t>24</a:t>
            </a:fld>
            <a:endParaRPr lang="en-US" altLang="zh-CN"/>
          </a:p>
        </p:txBody>
      </p:sp>
      <p:sp>
        <p:nvSpPr>
          <p:cNvPr id="5" name="TextBox 4"/>
          <p:cNvSpPr txBox="1"/>
          <p:nvPr/>
        </p:nvSpPr>
        <p:spPr>
          <a:xfrm>
            <a:off x="539552" y="1196752"/>
            <a:ext cx="4680520" cy="461665"/>
          </a:xfrm>
          <a:prstGeom prst="rect">
            <a:avLst/>
          </a:prstGeom>
          <a:noFill/>
        </p:spPr>
        <p:txBody>
          <a:bodyPr wrap="square" rtlCol="0">
            <a:spAutoFit/>
          </a:bodyPr>
          <a:lstStyle/>
          <a:p>
            <a:r>
              <a:rPr lang="zh-CN" altLang="en-US" sz="2400" dirty="0">
                <a:latin typeface="黑体" pitchFamily="49" charset="-122"/>
                <a:ea typeface="黑体" pitchFamily="49" charset="-122"/>
              </a:rPr>
              <a:t>研究方</a:t>
            </a:r>
            <a:r>
              <a:rPr lang="zh-CN" altLang="en-US" sz="2400" dirty="0" smtClean="0">
                <a:latin typeface="黑体" pitchFamily="49" charset="-122"/>
                <a:ea typeface="黑体" pitchFamily="49" charset="-122"/>
              </a:rPr>
              <a:t>案</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分阶段培养</a:t>
            </a:r>
            <a:endParaRPr lang="en-US" sz="2400" dirty="0"/>
          </a:p>
        </p:txBody>
      </p:sp>
      <p:grpSp>
        <p:nvGrpSpPr>
          <p:cNvPr id="3" name="组合 121"/>
          <p:cNvGrpSpPr/>
          <p:nvPr/>
        </p:nvGrpSpPr>
        <p:grpSpPr>
          <a:xfrm>
            <a:off x="611560" y="1628800"/>
            <a:ext cx="7920880" cy="4968552"/>
            <a:chOff x="358912" y="908720"/>
            <a:chExt cx="8785088" cy="4968553"/>
          </a:xfrm>
        </p:grpSpPr>
        <p:grpSp>
          <p:nvGrpSpPr>
            <p:cNvPr id="6" name="组合 63"/>
            <p:cNvGrpSpPr/>
            <p:nvPr/>
          </p:nvGrpSpPr>
          <p:grpSpPr>
            <a:xfrm>
              <a:off x="358912" y="908720"/>
              <a:ext cx="8785088" cy="4968553"/>
              <a:chOff x="-945325" y="-5366477"/>
              <a:chExt cx="15526550" cy="11524488"/>
            </a:xfrm>
          </p:grpSpPr>
          <p:sp>
            <p:nvSpPr>
              <p:cNvPr id="86" name="文本框 76"/>
              <p:cNvSpPr txBox="1"/>
              <p:nvPr/>
            </p:nvSpPr>
            <p:spPr>
              <a:xfrm>
                <a:off x="3948858" y="-1103129"/>
                <a:ext cx="4320000" cy="4678468"/>
              </a:xfrm>
              <a:prstGeom prst="rect">
                <a:avLst/>
              </a:prstGeom>
              <a:solidFill>
                <a:srgbClr val="C7D5DD"/>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en-US" altLang="zh-CN" sz="1200" b="1" dirty="0">
                  <a:solidFill>
                    <a:schemeClr val="tx1"/>
                  </a:solidFill>
                </a:endParaRPr>
              </a:p>
              <a:p>
                <a:pPr algn="ctr"/>
                <a:endParaRPr lang="en-US" altLang="zh-CN" sz="1200" b="1" dirty="0" smtClean="0">
                  <a:solidFill>
                    <a:schemeClr val="tx1"/>
                  </a:solidFill>
                </a:endParaRPr>
              </a:p>
              <a:p>
                <a:pPr algn="ctr"/>
                <a:endParaRPr lang="zh-CN" altLang="en-US" sz="1200" b="1" dirty="0">
                  <a:solidFill>
                    <a:schemeClr val="tx1"/>
                  </a:solidFill>
                </a:endParaRPr>
              </a:p>
            </p:txBody>
          </p:sp>
          <p:sp>
            <p:nvSpPr>
              <p:cNvPr id="65" name="矩形 64"/>
              <p:cNvSpPr/>
              <p:nvPr/>
            </p:nvSpPr>
            <p:spPr>
              <a:xfrm>
                <a:off x="-945325" y="-5366477"/>
                <a:ext cx="14228233" cy="757697"/>
              </a:xfrm>
              <a:prstGeom prst="rect">
                <a:avLst/>
              </a:prstGeom>
              <a:solidFill>
                <a:srgbClr val="AC3F2E"/>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400" b="1" dirty="0" smtClean="0"/>
                  <a:t>分阶段培养与支撑体系</a:t>
                </a:r>
                <a:endParaRPr lang="zh-CN" altLang="en-US" sz="1400" b="1" dirty="0"/>
              </a:p>
            </p:txBody>
          </p:sp>
          <p:sp>
            <p:nvSpPr>
              <p:cNvPr id="66" name="右箭头 65"/>
              <p:cNvSpPr/>
              <p:nvPr/>
            </p:nvSpPr>
            <p:spPr>
              <a:xfrm>
                <a:off x="-766233" y="-4461479"/>
                <a:ext cx="4346921" cy="1952649"/>
              </a:xfrm>
              <a:prstGeom prst="rightArrow">
                <a:avLst>
                  <a:gd name="adj1" fmla="val 72173"/>
                  <a:gd name="adj2" fmla="val 50000"/>
                </a:avLst>
              </a:prstGeom>
              <a:solidFill>
                <a:srgbClr val="C78F62"/>
              </a:solidFill>
              <a:ln w="57150">
                <a:solidFill>
                  <a:srgbClr val="C78F6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t>知识传授</a:t>
                </a:r>
                <a:r>
                  <a:rPr lang="zh-CN" altLang="en-US" sz="1600" b="1" dirty="0" smtClean="0"/>
                  <a:t> </a:t>
                </a:r>
                <a:r>
                  <a:rPr lang="en-US" altLang="zh-CN" sz="1600" b="1" dirty="0" smtClean="0"/>
                  <a:t>100%</a:t>
                </a:r>
                <a:endParaRPr lang="zh-CN" altLang="en-US" sz="1600" b="1" dirty="0"/>
              </a:p>
            </p:txBody>
          </p:sp>
          <p:sp>
            <p:nvSpPr>
              <p:cNvPr id="70" name="矩形 69"/>
              <p:cNvSpPr/>
              <p:nvPr/>
            </p:nvSpPr>
            <p:spPr>
              <a:xfrm>
                <a:off x="-739313" y="4398790"/>
                <a:ext cx="4320000" cy="720001"/>
              </a:xfrm>
              <a:prstGeom prst="rect">
                <a:avLst/>
              </a:prstGeom>
              <a:noFill/>
              <a:ln w="38100">
                <a:solidFill>
                  <a:srgbClr val="C78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学生、师资、组织评价</a:t>
                </a:r>
                <a:endParaRPr lang="zh-CN" altLang="en-US" sz="1200" b="1" dirty="0">
                  <a:solidFill>
                    <a:schemeClr val="tx1"/>
                  </a:solidFill>
                </a:endParaRPr>
              </a:p>
            </p:txBody>
          </p:sp>
          <p:sp>
            <p:nvSpPr>
              <p:cNvPr id="71" name="矩形 70"/>
              <p:cNvSpPr/>
              <p:nvPr/>
            </p:nvSpPr>
            <p:spPr>
              <a:xfrm>
                <a:off x="4008791" y="4398790"/>
                <a:ext cx="4320000" cy="720001"/>
              </a:xfrm>
              <a:prstGeom prst="rect">
                <a:avLst/>
              </a:prstGeom>
              <a:noFill/>
              <a:ln w="38100">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学生</a:t>
                </a:r>
                <a:r>
                  <a:rPr lang="zh-CN" altLang="en-US" sz="1200" b="1" dirty="0" smtClean="0">
                    <a:solidFill>
                      <a:schemeClr val="tx1"/>
                    </a:solidFill>
                  </a:rPr>
                  <a:t>、师资、组织评价</a:t>
                </a:r>
                <a:endParaRPr lang="zh-CN" altLang="en-US" sz="1200" b="1" dirty="0">
                  <a:solidFill>
                    <a:schemeClr val="tx1"/>
                  </a:solidFill>
                </a:endParaRPr>
              </a:p>
            </p:txBody>
          </p:sp>
          <p:sp>
            <p:nvSpPr>
              <p:cNvPr id="72" name="矩形 71"/>
              <p:cNvSpPr/>
              <p:nvPr/>
            </p:nvSpPr>
            <p:spPr>
              <a:xfrm>
                <a:off x="8637028" y="4398790"/>
                <a:ext cx="4320000" cy="720001"/>
              </a:xfrm>
              <a:prstGeom prst="rect">
                <a:avLst/>
              </a:prstGeom>
              <a:noFill/>
              <a:ln w="38100">
                <a:solidFill>
                  <a:srgbClr val="91B7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学生</a:t>
                </a:r>
                <a:r>
                  <a:rPr lang="zh-CN" altLang="en-US" sz="1200" b="1" dirty="0" smtClean="0">
                    <a:solidFill>
                      <a:schemeClr val="tx1"/>
                    </a:solidFill>
                  </a:rPr>
                  <a:t>、师资、组织评价</a:t>
                </a:r>
                <a:endParaRPr lang="zh-CN" altLang="en-US" sz="1200" b="1" dirty="0">
                  <a:solidFill>
                    <a:schemeClr val="tx1"/>
                  </a:solidFill>
                </a:endParaRPr>
              </a:p>
            </p:txBody>
          </p:sp>
          <p:sp>
            <p:nvSpPr>
              <p:cNvPr id="76" name="矩形 75"/>
              <p:cNvSpPr/>
              <p:nvPr/>
            </p:nvSpPr>
            <p:spPr>
              <a:xfrm>
                <a:off x="3948858" y="3073037"/>
                <a:ext cx="4320000" cy="720209"/>
              </a:xfrm>
              <a:prstGeom prst="rect">
                <a:avLst/>
              </a:prstGeom>
              <a:solidFill>
                <a:srgbClr val="2C7AAA"/>
              </a:solidFill>
              <a:ln w="38100">
                <a:solidFill>
                  <a:srgbClr val="2B7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FCFCFC"/>
                    </a:solidFill>
                  </a:rPr>
                  <a:t>兴趣团队、创客空间</a:t>
                </a:r>
                <a:endParaRPr lang="zh-CN" altLang="en-US" sz="1200" b="1" dirty="0">
                  <a:solidFill>
                    <a:srgbClr val="FCFCFC"/>
                  </a:solidFill>
                </a:endParaRPr>
              </a:p>
            </p:txBody>
          </p:sp>
          <p:sp>
            <p:nvSpPr>
              <p:cNvPr id="77" name="矩形 76"/>
              <p:cNvSpPr/>
              <p:nvPr/>
            </p:nvSpPr>
            <p:spPr>
              <a:xfrm>
                <a:off x="8663949" y="3079706"/>
                <a:ext cx="4319999" cy="720000"/>
              </a:xfrm>
              <a:prstGeom prst="rect">
                <a:avLst/>
              </a:prstGeom>
              <a:solidFill>
                <a:srgbClr val="91B77A"/>
              </a:solidFill>
              <a:ln w="38100">
                <a:solidFill>
                  <a:srgbClr val="91B7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X-lab</a:t>
                </a:r>
                <a:endParaRPr lang="zh-CN" altLang="en-US" sz="1200" b="1" dirty="0">
                  <a:solidFill>
                    <a:schemeClr val="tx1"/>
                  </a:solidFill>
                </a:endParaRPr>
              </a:p>
            </p:txBody>
          </p:sp>
          <p:sp>
            <p:nvSpPr>
              <p:cNvPr id="78" name="矩形 77"/>
              <p:cNvSpPr/>
              <p:nvPr/>
            </p:nvSpPr>
            <p:spPr>
              <a:xfrm>
                <a:off x="13308751" y="2953936"/>
                <a:ext cx="1272474" cy="100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平台</a:t>
                </a:r>
                <a:endParaRPr lang="zh-CN" altLang="en-US" sz="1200" b="1" dirty="0">
                  <a:solidFill>
                    <a:schemeClr val="tx1"/>
                  </a:solidFill>
                </a:endParaRPr>
              </a:p>
            </p:txBody>
          </p:sp>
          <p:sp>
            <p:nvSpPr>
              <p:cNvPr id="80" name="矩形 79"/>
              <p:cNvSpPr/>
              <p:nvPr/>
            </p:nvSpPr>
            <p:spPr>
              <a:xfrm>
                <a:off x="13308752" y="4459405"/>
                <a:ext cx="1272473" cy="72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评价</a:t>
                </a:r>
              </a:p>
            </p:txBody>
          </p:sp>
          <p:sp>
            <p:nvSpPr>
              <p:cNvPr id="81" name="矩形 80"/>
              <p:cNvSpPr/>
              <p:nvPr/>
            </p:nvSpPr>
            <p:spPr>
              <a:xfrm>
                <a:off x="13308752" y="5270986"/>
                <a:ext cx="1272473" cy="72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标准</a:t>
                </a:r>
              </a:p>
            </p:txBody>
          </p:sp>
          <p:sp>
            <p:nvSpPr>
              <p:cNvPr id="82" name="矩形 81"/>
              <p:cNvSpPr/>
              <p:nvPr/>
            </p:nvSpPr>
            <p:spPr>
              <a:xfrm>
                <a:off x="13308751" y="62273"/>
                <a:ext cx="1272474"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课程</a:t>
                </a:r>
                <a:endParaRPr lang="en-US" altLang="zh-CN" sz="1200" b="1" dirty="0" smtClean="0">
                  <a:solidFill>
                    <a:schemeClr val="tx1"/>
                  </a:solidFill>
                </a:endParaRPr>
              </a:p>
              <a:p>
                <a:pPr algn="ctr"/>
                <a:r>
                  <a:rPr lang="zh-CN" altLang="en-US" sz="1200" b="1" dirty="0">
                    <a:solidFill>
                      <a:schemeClr val="tx1"/>
                    </a:solidFill>
                  </a:rPr>
                  <a:t>体系</a:t>
                </a:r>
                <a:r>
                  <a:rPr lang="en-US" altLang="zh-CN" sz="1200" b="1" dirty="0" smtClean="0">
                    <a:solidFill>
                      <a:schemeClr val="tx1"/>
                    </a:solidFill>
                  </a:rPr>
                  <a:t> </a:t>
                </a:r>
                <a:endParaRPr lang="zh-CN" altLang="en-US" sz="1200" b="1" dirty="0">
                  <a:solidFill>
                    <a:schemeClr val="tx1"/>
                  </a:solidFill>
                </a:endParaRPr>
              </a:p>
            </p:txBody>
          </p:sp>
          <p:sp>
            <p:nvSpPr>
              <p:cNvPr id="83" name="右箭头 82"/>
              <p:cNvSpPr/>
              <p:nvPr/>
            </p:nvSpPr>
            <p:spPr>
              <a:xfrm>
                <a:off x="3948858" y="-4531369"/>
                <a:ext cx="4320000" cy="2000112"/>
              </a:xfrm>
              <a:prstGeom prst="rightArrow">
                <a:avLst>
                  <a:gd name="adj1" fmla="val 72173"/>
                  <a:gd name="adj2" fmla="val 50000"/>
                </a:avLst>
              </a:prstGeom>
              <a:solidFill>
                <a:srgbClr val="2C7AAA"/>
              </a:solidFill>
              <a:ln w="57150">
                <a:solidFill>
                  <a:srgbClr val="2C7AAA"/>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b="1" dirty="0" smtClean="0">
                    <a:solidFill>
                      <a:srgbClr val="FCFCFC"/>
                    </a:solidFill>
                  </a:rPr>
                  <a:t>创意创新 </a:t>
                </a:r>
                <a:r>
                  <a:rPr lang="zh-CN" altLang="zh-CN" sz="1400" dirty="0" smtClean="0">
                    <a:solidFill>
                      <a:srgbClr val="FCFCFC"/>
                    </a:solidFill>
                  </a:rPr>
                  <a:t>1</a:t>
                </a:r>
                <a:r>
                  <a:rPr lang="en-US" altLang="zh-CN" sz="1400" dirty="0" smtClean="0">
                    <a:solidFill>
                      <a:srgbClr val="FCFCFC"/>
                    </a:solidFill>
                  </a:rPr>
                  <a:t>00</a:t>
                </a:r>
                <a:r>
                  <a:rPr lang="en-US" altLang="zh-CN" sz="1400" b="1" dirty="0" smtClean="0">
                    <a:solidFill>
                      <a:srgbClr val="FCFCFC"/>
                    </a:solidFill>
                  </a:rPr>
                  <a:t>%</a:t>
                </a:r>
                <a:endParaRPr lang="zh-CN" altLang="en-US" sz="1400" b="1" dirty="0">
                  <a:solidFill>
                    <a:srgbClr val="FCFCFC"/>
                  </a:solidFill>
                </a:endParaRPr>
              </a:p>
            </p:txBody>
          </p:sp>
          <p:sp>
            <p:nvSpPr>
              <p:cNvPr id="84" name="右箭头 83"/>
              <p:cNvSpPr/>
              <p:nvPr/>
            </p:nvSpPr>
            <p:spPr>
              <a:xfrm>
                <a:off x="8663949" y="-3781106"/>
                <a:ext cx="4320000" cy="635465"/>
              </a:xfrm>
              <a:prstGeom prst="rightArrow">
                <a:avLst>
                  <a:gd name="adj1" fmla="val 72173"/>
                  <a:gd name="adj2" fmla="val 50000"/>
                </a:avLst>
              </a:prstGeom>
              <a:solidFill>
                <a:srgbClr val="91B77A"/>
              </a:solidFill>
              <a:ln w="57150">
                <a:solidFill>
                  <a:srgbClr val="91B77A"/>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smtClean="0"/>
                  <a:t>创业 </a:t>
                </a:r>
                <a:r>
                  <a:rPr lang="en-US" altLang="zh-CN" sz="1200" b="1" dirty="0" smtClean="0"/>
                  <a:t>1%-5%</a:t>
                </a:r>
                <a:endParaRPr lang="zh-CN" altLang="en-US" sz="1200" b="1" dirty="0"/>
              </a:p>
            </p:txBody>
          </p:sp>
          <p:sp>
            <p:nvSpPr>
              <p:cNvPr id="85" name="矩形 84"/>
              <p:cNvSpPr/>
              <p:nvPr/>
            </p:nvSpPr>
            <p:spPr>
              <a:xfrm>
                <a:off x="13308751" y="-3786101"/>
                <a:ext cx="1272474"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三阶段</a:t>
                </a:r>
                <a:endParaRPr lang="zh-CN" altLang="en-US" sz="1200" b="1" dirty="0">
                  <a:solidFill>
                    <a:schemeClr val="tx1"/>
                  </a:solidFill>
                </a:endParaRPr>
              </a:p>
            </p:txBody>
          </p:sp>
          <p:sp>
            <p:nvSpPr>
              <p:cNvPr id="87" name="文本框 77"/>
              <p:cNvSpPr txBox="1"/>
              <p:nvPr/>
            </p:nvSpPr>
            <p:spPr>
              <a:xfrm>
                <a:off x="-766233" y="-1103129"/>
                <a:ext cx="4320000" cy="3985362"/>
              </a:xfrm>
              <a:prstGeom prst="rect">
                <a:avLst/>
              </a:prstGeom>
              <a:solidFill>
                <a:srgbClr val="E6D1C1"/>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zh-CN" altLang="en-US" sz="1200" b="1" dirty="0"/>
              </a:p>
            </p:txBody>
          </p:sp>
          <p:sp>
            <p:nvSpPr>
              <p:cNvPr id="88" name="文本框 78"/>
              <p:cNvSpPr txBox="1"/>
              <p:nvPr/>
            </p:nvSpPr>
            <p:spPr>
              <a:xfrm>
                <a:off x="8637028" y="-1103129"/>
                <a:ext cx="4320000" cy="3985362"/>
              </a:xfrm>
              <a:prstGeom prst="rect">
                <a:avLst/>
              </a:prstGeom>
              <a:solidFill>
                <a:srgbClr val="D1DFC8"/>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en-US" altLang="zh-CN" sz="1200" b="1" dirty="0" smtClean="0"/>
              </a:p>
              <a:p>
                <a:pPr algn="ctr"/>
                <a:endParaRPr lang="en-US" altLang="zh-CN" sz="1200" b="1" dirty="0"/>
              </a:p>
              <a:p>
                <a:pPr algn="ctr"/>
                <a:endParaRPr lang="zh-CN" altLang="en-US" sz="1200" b="1" dirty="0"/>
              </a:p>
            </p:txBody>
          </p:sp>
          <p:sp>
            <p:nvSpPr>
              <p:cNvPr id="89" name="矩形 88"/>
              <p:cNvSpPr/>
              <p:nvPr/>
            </p:nvSpPr>
            <p:spPr>
              <a:xfrm>
                <a:off x="9213028" y="-843877"/>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机会识别</a:t>
                </a:r>
                <a:endParaRPr lang="zh-CN" altLang="en-US" sz="1100" b="1" dirty="0">
                  <a:solidFill>
                    <a:schemeClr val="tx1"/>
                  </a:solidFill>
                </a:endParaRPr>
              </a:p>
            </p:txBody>
          </p:sp>
          <p:sp>
            <p:nvSpPr>
              <p:cNvPr id="90" name="矩形 89"/>
              <p:cNvSpPr/>
              <p:nvPr/>
            </p:nvSpPr>
            <p:spPr>
              <a:xfrm>
                <a:off x="9213028" y="-139197"/>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商业模式</a:t>
                </a:r>
                <a:endParaRPr lang="zh-CN" altLang="en-US" sz="1100" b="1" dirty="0">
                  <a:solidFill>
                    <a:schemeClr val="tx1"/>
                  </a:solidFill>
                </a:endParaRPr>
              </a:p>
            </p:txBody>
          </p:sp>
          <p:sp>
            <p:nvSpPr>
              <p:cNvPr id="91" name="矩形 90"/>
              <p:cNvSpPr/>
              <p:nvPr/>
            </p:nvSpPr>
            <p:spPr>
              <a:xfrm>
                <a:off x="9213028" y="565483"/>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创业融资</a:t>
                </a:r>
                <a:endParaRPr lang="zh-CN" altLang="en-US" sz="1100" b="1" dirty="0">
                  <a:solidFill>
                    <a:schemeClr val="tx1"/>
                  </a:solidFill>
                </a:endParaRPr>
              </a:p>
            </p:txBody>
          </p:sp>
          <p:sp>
            <p:nvSpPr>
              <p:cNvPr id="92" name="矩形 91"/>
              <p:cNvSpPr/>
              <p:nvPr/>
            </p:nvSpPr>
            <p:spPr>
              <a:xfrm>
                <a:off x="9213028" y="1270163"/>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财务分析</a:t>
                </a:r>
                <a:endParaRPr lang="zh-CN" altLang="en-US" sz="1100" b="1" dirty="0">
                  <a:solidFill>
                    <a:schemeClr val="tx1"/>
                  </a:solidFill>
                </a:endParaRPr>
              </a:p>
            </p:txBody>
          </p:sp>
          <p:sp>
            <p:nvSpPr>
              <p:cNvPr id="93" name="矩形 92"/>
              <p:cNvSpPr/>
              <p:nvPr/>
            </p:nvSpPr>
            <p:spPr>
              <a:xfrm>
                <a:off x="9211514" y="1974842"/>
                <a:ext cx="3168000" cy="54000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营销策略</a:t>
                </a:r>
                <a:endParaRPr lang="zh-CN" altLang="en-US" sz="1100" b="1" dirty="0">
                  <a:solidFill>
                    <a:schemeClr val="tx1"/>
                  </a:solidFill>
                </a:endParaRPr>
              </a:p>
            </p:txBody>
          </p:sp>
          <p:sp>
            <p:nvSpPr>
              <p:cNvPr id="94" name="矩形 93"/>
              <p:cNvSpPr/>
              <p:nvPr/>
            </p:nvSpPr>
            <p:spPr>
              <a:xfrm>
                <a:off x="4518128" y="-843879"/>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CFCFC"/>
                    </a:solidFill>
                  </a:rPr>
                  <a:t>需求发现</a:t>
                </a:r>
              </a:p>
            </p:txBody>
          </p:sp>
          <p:sp>
            <p:nvSpPr>
              <p:cNvPr id="95" name="矩形 94"/>
              <p:cNvSpPr/>
              <p:nvPr/>
            </p:nvSpPr>
            <p:spPr>
              <a:xfrm>
                <a:off x="4518127" y="-265733"/>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rgbClr val="FCFCFC"/>
                    </a:solidFill>
                  </a:rPr>
                  <a:t>TRIZ</a:t>
                </a:r>
                <a:r>
                  <a:rPr lang="zh-CN" altLang="en-US" sz="1100" dirty="0" smtClean="0">
                    <a:solidFill>
                      <a:srgbClr val="FCFCFC"/>
                    </a:solidFill>
                  </a:rPr>
                  <a:t>进阶</a:t>
                </a:r>
              </a:p>
            </p:txBody>
          </p:sp>
          <p:sp>
            <p:nvSpPr>
              <p:cNvPr id="96" name="矩形 95"/>
              <p:cNvSpPr/>
              <p:nvPr/>
            </p:nvSpPr>
            <p:spPr>
              <a:xfrm>
                <a:off x="4518128" y="1013405"/>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FCFCFC"/>
                    </a:solidFill>
                  </a:rPr>
                  <a:t>产品开发</a:t>
                </a:r>
                <a:endParaRPr lang="zh-CN" altLang="en-US" sz="1100" b="1" dirty="0">
                  <a:solidFill>
                    <a:srgbClr val="FCFCFC"/>
                  </a:solidFill>
                </a:endParaRPr>
              </a:p>
            </p:txBody>
          </p:sp>
          <p:sp>
            <p:nvSpPr>
              <p:cNvPr id="97" name="矩形 96"/>
              <p:cNvSpPr/>
              <p:nvPr/>
            </p:nvSpPr>
            <p:spPr>
              <a:xfrm>
                <a:off x="4518128" y="1514470"/>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FCFCFC"/>
                    </a:solidFill>
                  </a:rPr>
                  <a:t>团队管理</a:t>
                </a:r>
                <a:endParaRPr lang="zh-CN" altLang="en-US" sz="1100" b="1" dirty="0">
                  <a:solidFill>
                    <a:srgbClr val="FCFCFC"/>
                  </a:solidFill>
                </a:endParaRPr>
              </a:p>
            </p:txBody>
          </p:sp>
          <p:sp>
            <p:nvSpPr>
              <p:cNvPr id="98" name="矩形 97"/>
              <p:cNvSpPr/>
              <p:nvPr/>
            </p:nvSpPr>
            <p:spPr>
              <a:xfrm>
                <a:off x="4518128" y="2015535"/>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FCFCFC"/>
                    </a:solidFill>
                  </a:rPr>
                  <a:t>领导力</a:t>
                </a:r>
                <a:endParaRPr lang="zh-CN" altLang="en-US" sz="1100" b="1" dirty="0">
                  <a:solidFill>
                    <a:srgbClr val="FCFCFC"/>
                  </a:solidFill>
                </a:endParaRPr>
              </a:p>
            </p:txBody>
          </p:sp>
          <p:sp>
            <p:nvSpPr>
              <p:cNvPr id="99" name="矩形 98"/>
              <p:cNvSpPr/>
              <p:nvPr/>
            </p:nvSpPr>
            <p:spPr>
              <a:xfrm>
                <a:off x="4528393" y="512341"/>
                <a:ext cx="3168000"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CFCFC"/>
                    </a:solidFill>
                  </a:rPr>
                  <a:t>产品与服务设计</a:t>
                </a:r>
              </a:p>
            </p:txBody>
          </p:sp>
          <p:sp>
            <p:nvSpPr>
              <p:cNvPr id="100" name="矩形 99"/>
              <p:cNvSpPr/>
              <p:nvPr/>
            </p:nvSpPr>
            <p:spPr>
              <a:xfrm>
                <a:off x="339153" y="456789"/>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精益生产</a:t>
                </a:r>
                <a:endParaRPr lang="zh-CN" altLang="en-US" sz="1100" b="1" dirty="0">
                  <a:solidFill>
                    <a:schemeClr val="tx1"/>
                  </a:solidFill>
                </a:endParaRPr>
              </a:p>
            </p:txBody>
          </p:sp>
          <p:sp>
            <p:nvSpPr>
              <p:cNvPr id="101" name="矩形 100"/>
              <p:cNvSpPr/>
              <p:nvPr/>
            </p:nvSpPr>
            <p:spPr>
              <a:xfrm>
                <a:off x="339153" y="986807"/>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精益物流</a:t>
                </a:r>
                <a:endParaRPr lang="zh-CN" altLang="en-US" sz="1100" b="1" dirty="0">
                  <a:solidFill>
                    <a:schemeClr val="tx1"/>
                  </a:solidFill>
                </a:endParaRPr>
              </a:p>
            </p:txBody>
          </p:sp>
          <p:sp>
            <p:nvSpPr>
              <p:cNvPr id="102" name="矩形 101"/>
              <p:cNvSpPr/>
              <p:nvPr/>
            </p:nvSpPr>
            <p:spPr>
              <a:xfrm>
                <a:off x="339153" y="1516825"/>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六西格玛管理</a:t>
                </a:r>
                <a:endParaRPr lang="zh-CN" altLang="en-US" sz="1100" b="1" dirty="0">
                  <a:solidFill>
                    <a:schemeClr val="tx1"/>
                  </a:solidFill>
                </a:endParaRPr>
              </a:p>
            </p:txBody>
          </p:sp>
          <p:sp>
            <p:nvSpPr>
              <p:cNvPr id="103" name="矩形 102"/>
              <p:cNvSpPr/>
              <p:nvPr/>
            </p:nvSpPr>
            <p:spPr>
              <a:xfrm>
                <a:off x="327227" y="2046842"/>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rPr>
                  <a:t>系统工程</a:t>
                </a:r>
                <a:endParaRPr lang="zh-CN" altLang="en-US" sz="1100" b="1" dirty="0">
                  <a:solidFill>
                    <a:schemeClr val="tx1"/>
                  </a:solidFill>
                </a:endParaRPr>
              </a:p>
            </p:txBody>
          </p:sp>
          <p:sp>
            <p:nvSpPr>
              <p:cNvPr id="104" name="矩形 103"/>
              <p:cNvSpPr/>
              <p:nvPr/>
            </p:nvSpPr>
            <p:spPr>
              <a:xfrm>
                <a:off x="-653163" y="897116"/>
                <a:ext cx="1034921" cy="936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b="1" dirty="0" smtClean="0">
                    <a:solidFill>
                      <a:schemeClr val="tx1"/>
                    </a:solidFill>
                  </a:rPr>
                  <a:t>管理创新方法</a:t>
                </a:r>
                <a:endParaRPr lang="zh-CN" altLang="en-US" sz="1100" b="1" dirty="0">
                  <a:solidFill>
                    <a:schemeClr val="tx1"/>
                  </a:solidFill>
                </a:endParaRPr>
              </a:p>
            </p:txBody>
          </p:sp>
          <p:sp>
            <p:nvSpPr>
              <p:cNvPr id="105" name="矩形 104"/>
              <p:cNvSpPr/>
              <p:nvPr/>
            </p:nvSpPr>
            <p:spPr>
              <a:xfrm>
                <a:off x="-653163" y="-776472"/>
                <a:ext cx="1034921" cy="9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b="1" dirty="0" smtClean="0">
                    <a:solidFill>
                      <a:schemeClr val="tx1"/>
                    </a:solidFill>
                  </a:rPr>
                  <a:t>技术创新方法</a:t>
                </a:r>
                <a:endParaRPr lang="zh-CN" altLang="en-US" sz="1100" b="1" dirty="0">
                  <a:solidFill>
                    <a:schemeClr val="tx1"/>
                  </a:solidFill>
                </a:endParaRPr>
              </a:p>
            </p:txBody>
          </p:sp>
          <p:sp>
            <p:nvSpPr>
              <p:cNvPr id="106" name="矩形 105"/>
              <p:cNvSpPr/>
              <p:nvPr/>
            </p:nvSpPr>
            <p:spPr>
              <a:xfrm>
                <a:off x="336882" y="-843877"/>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创新思维</a:t>
                </a:r>
                <a:endParaRPr lang="en-US" altLang="zh-CN" sz="1100" b="1" dirty="0">
                  <a:solidFill>
                    <a:schemeClr val="tx1"/>
                  </a:solidFill>
                </a:endParaRPr>
              </a:p>
            </p:txBody>
          </p:sp>
          <p:sp>
            <p:nvSpPr>
              <p:cNvPr id="107" name="矩形 106"/>
              <p:cNvSpPr/>
              <p:nvPr/>
            </p:nvSpPr>
            <p:spPr>
              <a:xfrm>
                <a:off x="339153" y="-313859"/>
                <a:ext cx="2808000" cy="468000"/>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TRIZ</a:t>
                </a:r>
                <a:r>
                  <a:rPr lang="zh-CN" altLang="en-US" sz="1100" b="1" dirty="0" smtClean="0">
                    <a:solidFill>
                      <a:schemeClr val="tx1"/>
                    </a:solidFill>
                  </a:rPr>
                  <a:t>基础</a:t>
                </a:r>
                <a:endParaRPr lang="zh-CN" altLang="en-US" sz="1100" b="1" dirty="0">
                  <a:solidFill>
                    <a:schemeClr val="tx1"/>
                  </a:solidFill>
                </a:endParaRPr>
              </a:p>
            </p:txBody>
          </p:sp>
          <p:sp>
            <p:nvSpPr>
              <p:cNvPr id="109" name="矩形 108"/>
              <p:cNvSpPr/>
              <p:nvPr/>
            </p:nvSpPr>
            <p:spPr>
              <a:xfrm>
                <a:off x="-945325" y="-2237104"/>
                <a:ext cx="14112000" cy="6192878"/>
              </a:xfrm>
              <a:prstGeom prst="rect">
                <a:avLst/>
              </a:prstGeom>
              <a:noFill/>
              <a:ln w="381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3" name="矩形 112"/>
              <p:cNvSpPr/>
              <p:nvPr/>
            </p:nvSpPr>
            <p:spPr>
              <a:xfrm>
                <a:off x="-945325" y="4211934"/>
                <a:ext cx="14111999" cy="1946077"/>
              </a:xfrm>
              <a:prstGeom prst="rect">
                <a:avLst/>
              </a:prstGeom>
              <a:noFill/>
              <a:ln w="381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4" name="矩形 113"/>
              <p:cNvSpPr/>
              <p:nvPr/>
            </p:nvSpPr>
            <p:spPr>
              <a:xfrm>
                <a:off x="844688" y="-1984703"/>
                <a:ext cx="1152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课程</a:t>
                </a:r>
                <a:endParaRPr lang="zh-CN" altLang="en-US" sz="1200" b="1" dirty="0">
                  <a:solidFill>
                    <a:schemeClr val="tx1"/>
                  </a:solidFill>
                </a:endParaRPr>
              </a:p>
            </p:txBody>
          </p:sp>
          <p:sp>
            <p:nvSpPr>
              <p:cNvPr id="115" name="矩形 114"/>
              <p:cNvSpPr/>
              <p:nvPr/>
            </p:nvSpPr>
            <p:spPr>
              <a:xfrm>
                <a:off x="5532858" y="-2031449"/>
                <a:ext cx="1152000" cy="813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实践</a:t>
                </a:r>
                <a:endParaRPr lang="zh-CN" altLang="en-US" sz="1200" b="1" dirty="0">
                  <a:solidFill>
                    <a:schemeClr val="tx1"/>
                  </a:solidFill>
                </a:endParaRPr>
              </a:p>
            </p:txBody>
          </p:sp>
          <p:sp>
            <p:nvSpPr>
              <p:cNvPr id="116" name="矩形 115"/>
              <p:cNvSpPr/>
              <p:nvPr/>
            </p:nvSpPr>
            <p:spPr>
              <a:xfrm>
                <a:off x="10247948" y="-2031449"/>
                <a:ext cx="1152000" cy="813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实战</a:t>
                </a:r>
                <a:endParaRPr lang="zh-CN" altLang="en-US" sz="1200" b="1" dirty="0">
                  <a:solidFill>
                    <a:schemeClr val="tx1"/>
                  </a:solidFill>
                </a:endParaRPr>
              </a:p>
            </p:txBody>
          </p:sp>
          <p:cxnSp>
            <p:nvCxnSpPr>
              <p:cNvPr id="117" name="直接箭头连接符 116"/>
              <p:cNvCxnSpPr/>
              <p:nvPr/>
            </p:nvCxnSpPr>
            <p:spPr>
              <a:xfrm>
                <a:off x="1996688" y="-1624703"/>
                <a:ext cx="3536170" cy="0"/>
              </a:xfrm>
              <a:prstGeom prst="straightConnector1">
                <a:avLst/>
              </a:prstGeom>
              <a:ln w="38100">
                <a:solidFill>
                  <a:srgbClr val="AC3F2E"/>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6684858" y="-1624703"/>
                <a:ext cx="3563090" cy="0"/>
              </a:xfrm>
              <a:prstGeom prst="straightConnector1">
                <a:avLst/>
              </a:prstGeom>
              <a:ln w="38100">
                <a:solidFill>
                  <a:srgbClr val="AC3F2E"/>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739313" y="3073037"/>
                <a:ext cx="4293079" cy="726669"/>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zh-CN" sz="1200" b="1" dirty="0">
                    <a:solidFill>
                      <a:srgbClr val="030303"/>
                    </a:solidFill>
                    <a:latin typeface="Arial Unicode MS" panose="020B0604020202020204" pitchFamily="34" charset="-122"/>
                  </a:rPr>
                  <a:t>跨院系创新课程模块</a:t>
                </a:r>
                <a:r>
                  <a:rPr lang="zh-CN" altLang="zh-CN" sz="1200" b="1" dirty="0">
                    <a:solidFill>
                      <a:schemeClr val="tx1"/>
                    </a:solidFill>
                  </a:rPr>
                  <a:t> </a:t>
                </a:r>
                <a:endParaRPr lang="zh-CN" altLang="zh-CN" sz="1200" b="1" dirty="0">
                  <a:solidFill>
                    <a:schemeClr val="tx1"/>
                  </a:solidFill>
                  <a:latin typeface="Arial" panose="020B0604020202020204" pitchFamily="34" charset="0"/>
                </a:endParaRPr>
              </a:p>
            </p:txBody>
          </p:sp>
        </p:grpSp>
        <p:sp>
          <p:nvSpPr>
            <p:cNvPr id="120" name="矩形 119"/>
            <p:cNvSpPr/>
            <p:nvPr/>
          </p:nvSpPr>
          <p:spPr>
            <a:xfrm>
              <a:off x="467544" y="5517264"/>
              <a:ext cx="7776864" cy="288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b="1" dirty="0" smtClean="0">
                  <a:solidFill>
                    <a:schemeClr val="tx1"/>
                  </a:solidFill>
                </a:rPr>
                <a:t>大学生创新方法教学与研究基地认证标准</a:t>
              </a:r>
              <a:endParaRPr lang="zh-CN" altLang="en-US" sz="1200" b="1" dirty="0">
                <a:solidFill>
                  <a:schemeClr val="tx1"/>
                </a:solidFill>
              </a:endParaRPr>
            </a:p>
          </p:txBody>
        </p:sp>
      </p:grpSp>
      <p:sp>
        <p:nvSpPr>
          <p:cNvPr id="54" name="Rounded Rectangle 6"/>
          <p:cNvSpPr/>
          <p:nvPr/>
        </p:nvSpPr>
        <p:spPr bwMode="auto">
          <a:xfrm>
            <a:off x="323528" y="5733256"/>
            <a:ext cx="8208912" cy="936104"/>
          </a:xfrm>
          <a:prstGeom prst="roundRect">
            <a:avLst/>
          </a:prstGeom>
          <a:noFill/>
          <a:ln w="57150" cap="flat" cmpd="sng" algn="ctr">
            <a:solidFill>
              <a:srgbClr val="FF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6512514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mn-lt"/>
                <a:ea typeface="黑体" pitchFamily="49" charset="-122"/>
              </a:rPr>
              <a:t>2.4</a:t>
            </a:r>
            <a:r>
              <a:rPr lang="en-US" altLang="zh-CN" sz="3200" dirty="0">
                <a:latin typeface="黑体" pitchFamily="49" charset="-122"/>
                <a:ea typeface="黑体" pitchFamily="49" charset="-122"/>
              </a:rPr>
              <a:t> </a:t>
            </a:r>
            <a:r>
              <a:rPr lang="zh-CN" altLang="en-US" sz="3200" dirty="0">
                <a:latin typeface="黑体" pitchFamily="49" charset="-122"/>
                <a:ea typeface="黑体" pitchFamily="49" charset="-122"/>
              </a:rPr>
              <a:t>训练体系</a:t>
            </a:r>
            <a:endParaRPr lang="en-US" sz="3200" b="0" dirty="0"/>
          </a:p>
        </p:txBody>
      </p:sp>
      <p:sp>
        <p:nvSpPr>
          <p:cNvPr id="4" name="Slide Number Placeholder 3"/>
          <p:cNvSpPr>
            <a:spLocks noGrp="1"/>
          </p:cNvSpPr>
          <p:nvPr>
            <p:ph type="sldNum" sz="quarter" idx="12"/>
          </p:nvPr>
        </p:nvSpPr>
        <p:spPr/>
        <p:txBody>
          <a:bodyPr/>
          <a:lstStyle/>
          <a:p>
            <a:pPr>
              <a:defRPr/>
            </a:pPr>
            <a:fld id="{647066C3-AE5E-47DF-89AE-DB1FD1B74AD0}" type="slidenum">
              <a:rPr lang="zh-CN" altLang="en-US" smtClean="0"/>
              <a:pPr>
                <a:defRPr/>
              </a:pPr>
              <a:t>25</a:t>
            </a:fld>
            <a:endParaRPr lang="en-US" altLang="zh-CN"/>
          </a:p>
        </p:txBody>
      </p:sp>
      <p:sp>
        <p:nvSpPr>
          <p:cNvPr id="5" name="TextBox 4"/>
          <p:cNvSpPr txBox="1"/>
          <p:nvPr/>
        </p:nvSpPr>
        <p:spPr>
          <a:xfrm>
            <a:off x="539552" y="1196752"/>
            <a:ext cx="4680520" cy="461665"/>
          </a:xfrm>
          <a:prstGeom prst="rect">
            <a:avLst/>
          </a:prstGeom>
          <a:noFill/>
        </p:spPr>
        <p:txBody>
          <a:bodyPr wrap="square" rtlCol="0">
            <a:spAutoFit/>
          </a:bodyPr>
          <a:lstStyle/>
          <a:p>
            <a:r>
              <a:rPr lang="zh-CN" altLang="en-US" sz="2400" dirty="0">
                <a:latin typeface="黑体" pitchFamily="49" charset="-122"/>
                <a:ea typeface="黑体" pitchFamily="49" charset="-122"/>
              </a:rPr>
              <a:t>研究方</a:t>
            </a:r>
            <a:r>
              <a:rPr lang="zh-CN" altLang="en-US" sz="2400" dirty="0" smtClean="0">
                <a:latin typeface="黑体" pitchFamily="49" charset="-122"/>
                <a:ea typeface="黑体" pitchFamily="49" charset="-122"/>
              </a:rPr>
              <a:t>案</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互联网</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共享平台</a:t>
            </a:r>
            <a:endParaRPr lang="en-US" sz="2400" dirty="0"/>
          </a:p>
        </p:txBody>
      </p:sp>
      <p:pic>
        <p:nvPicPr>
          <p:cNvPr id="7" name="图片 131"/>
          <p:cNvPicPr/>
          <p:nvPr/>
        </p:nvPicPr>
        <p:blipFill>
          <a:blip r:embed="rId3">
            <a:extLst>
              <a:ext uri="{28A0092B-C50C-407E-A947-70E740481C1C}">
                <a14:useLocalDpi xmlns:a14="http://schemas.microsoft.com/office/drawing/2010/main" val="0"/>
              </a:ext>
            </a:extLst>
          </a:blip>
          <a:stretch>
            <a:fillRect/>
          </a:stretch>
        </p:blipFill>
        <p:spPr>
          <a:xfrm>
            <a:off x="1358463" y="1725672"/>
            <a:ext cx="6453897" cy="4799672"/>
          </a:xfrm>
          <a:prstGeom prst="rect">
            <a:avLst/>
          </a:prstGeom>
        </p:spPr>
      </p:pic>
    </p:spTree>
    <p:extLst>
      <p:ext uri="{BB962C8B-B14F-4D97-AF65-F5344CB8AC3E}">
        <p14:creationId xmlns:p14="http://schemas.microsoft.com/office/powerpoint/2010/main" val="19312347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mn-lt"/>
                <a:ea typeface="黑体" pitchFamily="49" charset="-122"/>
              </a:rPr>
              <a:t>2.4</a:t>
            </a:r>
            <a:r>
              <a:rPr lang="en-US" altLang="zh-CN" sz="3200" dirty="0">
                <a:latin typeface="黑体" pitchFamily="49" charset="-122"/>
                <a:ea typeface="黑体" pitchFamily="49" charset="-122"/>
              </a:rPr>
              <a:t> </a:t>
            </a:r>
            <a:r>
              <a:rPr lang="zh-CN" altLang="en-US" sz="3200" dirty="0">
                <a:latin typeface="黑体" pitchFamily="49" charset="-122"/>
                <a:ea typeface="黑体" pitchFamily="49" charset="-122"/>
              </a:rPr>
              <a:t>训练体系</a:t>
            </a:r>
            <a:endParaRPr lang="en-US" sz="3200" b="0" dirty="0"/>
          </a:p>
        </p:txBody>
      </p:sp>
      <p:sp>
        <p:nvSpPr>
          <p:cNvPr id="4" name="Slide Number Placeholder 3"/>
          <p:cNvSpPr>
            <a:spLocks noGrp="1"/>
          </p:cNvSpPr>
          <p:nvPr>
            <p:ph type="sldNum" sz="quarter" idx="12"/>
          </p:nvPr>
        </p:nvSpPr>
        <p:spPr/>
        <p:txBody>
          <a:bodyPr/>
          <a:lstStyle/>
          <a:p>
            <a:pPr>
              <a:defRPr/>
            </a:pPr>
            <a:fld id="{647066C3-AE5E-47DF-89AE-DB1FD1B74AD0}" type="slidenum">
              <a:rPr lang="zh-CN" altLang="en-US" smtClean="0"/>
              <a:pPr>
                <a:defRPr/>
              </a:pPr>
              <a:t>26</a:t>
            </a:fld>
            <a:endParaRPr lang="en-US" altLang="zh-CN"/>
          </a:p>
        </p:txBody>
      </p:sp>
      <p:sp>
        <p:nvSpPr>
          <p:cNvPr id="5" name="TextBox 4"/>
          <p:cNvSpPr txBox="1"/>
          <p:nvPr/>
        </p:nvSpPr>
        <p:spPr>
          <a:xfrm>
            <a:off x="539552" y="1196752"/>
            <a:ext cx="4680520"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预期产出</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报告与方案</a:t>
            </a:r>
            <a:endParaRPr lang="en-US" sz="2400" dirty="0"/>
          </a:p>
        </p:txBody>
      </p:sp>
      <p:sp>
        <p:nvSpPr>
          <p:cNvPr id="6" name="Content Placeholder 2"/>
          <p:cNvSpPr>
            <a:spLocks noGrp="1"/>
          </p:cNvSpPr>
          <p:nvPr>
            <p:ph idx="1"/>
          </p:nvPr>
        </p:nvSpPr>
        <p:spPr>
          <a:xfrm>
            <a:off x="107504" y="1772816"/>
            <a:ext cx="8001000" cy="4267200"/>
          </a:xfrm>
        </p:spPr>
        <p:txBody>
          <a:bodyPr/>
          <a:lstStyle/>
          <a:p>
            <a:pPr lvl="1"/>
            <a:r>
              <a:rPr lang="en-US" sz="2400" dirty="0">
                <a:latin typeface="微软雅黑"/>
                <a:ea typeface="微软雅黑"/>
                <a:cs typeface="微软雅黑"/>
              </a:rPr>
              <a:t>3</a:t>
            </a:r>
            <a:r>
              <a:rPr lang="zh-CN" altLang="en-US" sz="2400" dirty="0">
                <a:latin typeface="微软雅黑"/>
                <a:ea typeface="微软雅黑"/>
                <a:cs typeface="微软雅黑"/>
              </a:rPr>
              <a:t>套创新创业教学研究报告</a:t>
            </a:r>
          </a:p>
          <a:p>
            <a:pPr lvl="2"/>
            <a:r>
              <a:rPr lang="en-US" altLang="zh-CN" sz="2000" dirty="0">
                <a:latin typeface="微软雅黑"/>
                <a:ea typeface="微软雅黑"/>
                <a:cs typeface="微软雅黑"/>
              </a:rPr>
              <a:t>《</a:t>
            </a:r>
            <a:r>
              <a:rPr lang="zh-CN" altLang="en-US" sz="2000" dirty="0">
                <a:latin typeface="微软雅黑"/>
                <a:ea typeface="微软雅黑"/>
                <a:cs typeface="微软雅黑"/>
              </a:rPr>
              <a:t>大学生创新创业教育需求报告</a:t>
            </a:r>
            <a:r>
              <a:rPr lang="en-US" altLang="zh-CN" sz="2000" dirty="0">
                <a:latin typeface="微软雅黑"/>
                <a:ea typeface="微软雅黑"/>
                <a:cs typeface="微软雅黑"/>
              </a:rPr>
              <a:t>》</a:t>
            </a:r>
          </a:p>
          <a:p>
            <a:pPr lvl="2"/>
            <a:r>
              <a:rPr lang="en-US" altLang="zh-CN" sz="2000" dirty="0">
                <a:latin typeface="微软雅黑"/>
                <a:ea typeface="微软雅黑"/>
                <a:cs typeface="微软雅黑"/>
              </a:rPr>
              <a:t>《</a:t>
            </a:r>
            <a:r>
              <a:rPr lang="zh-CN" altLang="en-US" sz="2000" dirty="0">
                <a:latin typeface="微软雅黑"/>
                <a:ea typeface="微软雅黑"/>
                <a:cs typeface="微软雅黑"/>
              </a:rPr>
              <a:t>国际领先创新创业训练项目调研报告</a:t>
            </a:r>
            <a:r>
              <a:rPr lang="en-US" altLang="zh-CN" sz="2000" dirty="0">
                <a:latin typeface="微软雅黑"/>
                <a:ea typeface="微软雅黑"/>
                <a:cs typeface="微软雅黑"/>
              </a:rPr>
              <a:t>》</a:t>
            </a:r>
          </a:p>
          <a:p>
            <a:pPr lvl="2"/>
            <a:r>
              <a:rPr lang="en-US" altLang="zh-CN" sz="2000" dirty="0">
                <a:latin typeface="微软雅黑"/>
                <a:ea typeface="微软雅黑"/>
                <a:cs typeface="微软雅黑"/>
              </a:rPr>
              <a:t>《</a:t>
            </a:r>
            <a:r>
              <a:rPr lang="zh-CN" altLang="en-US" sz="2000" dirty="0" smtClean="0">
                <a:latin typeface="微软雅黑"/>
                <a:ea typeface="微软雅黑"/>
                <a:cs typeface="微软雅黑"/>
              </a:rPr>
              <a:t>大学生创新方法训练体系顶层设计</a:t>
            </a:r>
            <a:r>
              <a:rPr lang="en-US" altLang="zh-CN" sz="2000" dirty="0">
                <a:latin typeface="微软雅黑"/>
                <a:ea typeface="微软雅黑"/>
                <a:cs typeface="微软雅黑"/>
              </a:rPr>
              <a:t>》</a:t>
            </a:r>
          </a:p>
          <a:p>
            <a:pPr lvl="1"/>
            <a:r>
              <a:rPr lang="en-US" sz="2400" dirty="0">
                <a:latin typeface="微软雅黑"/>
                <a:ea typeface="微软雅黑"/>
                <a:cs typeface="微软雅黑"/>
              </a:rPr>
              <a:t>1</a:t>
            </a:r>
            <a:r>
              <a:rPr lang="zh-CN" altLang="en-US" sz="2400" dirty="0">
                <a:latin typeface="微软雅黑"/>
                <a:ea typeface="微软雅黑"/>
                <a:cs typeface="微软雅黑"/>
              </a:rPr>
              <a:t>套创新创业课程体系</a:t>
            </a:r>
          </a:p>
          <a:p>
            <a:pPr lvl="1"/>
            <a:r>
              <a:rPr lang="en-US" sz="2400" dirty="0">
                <a:latin typeface="微软雅黑"/>
                <a:ea typeface="微软雅黑"/>
                <a:cs typeface="微软雅黑"/>
              </a:rPr>
              <a:t>1</a:t>
            </a:r>
            <a:r>
              <a:rPr lang="zh-CN" altLang="en-US" sz="2400" dirty="0">
                <a:latin typeface="微软雅黑"/>
                <a:ea typeface="微软雅黑"/>
                <a:cs typeface="微软雅黑"/>
              </a:rPr>
              <a:t>套教学体系实施方案</a:t>
            </a:r>
          </a:p>
          <a:p>
            <a:pPr lvl="2"/>
            <a:r>
              <a:rPr lang="en-US" altLang="zh-CN" sz="2100" dirty="0">
                <a:latin typeface="微软雅黑"/>
                <a:ea typeface="微软雅黑"/>
                <a:cs typeface="微软雅黑"/>
              </a:rPr>
              <a:t>《</a:t>
            </a:r>
            <a:r>
              <a:rPr lang="zh-CN" altLang="en-US" sz="2100" dirty="0" smtClean="0">
                <a:latin typeface="微软雅黑"/>
                <a:ea typeface="微软雅黑"/>
                <a:cs typeface="微软雅黑"/>
              </a:rPr>
              <a:t>高校创新方法训练体系设计方</a:t>
            </a:r>
            <a:r>
              <a:rPr lang="zh-CN" altLang="en-US" sz="2100" dirty="0">
                <a:latin typeface="微软雅黑"/>
                <a:ea typeface="微软雅黑"/>
                <a:cs typeface="微软雅黑"/>
              </a:rPr>
              <a:t>案</a:t>
            </a:r>
            <a:r>
              <a:rPr lang="en-US" altLang="zh-CN" sz="2100" dirty="0">
                <a:latin typeface="微软雅黑"/>
                <a:ea typeface="微软雅黑"/>
                <a:cs typeface="微软雅黑"/>
              </a:rPr>
              <a:t>》</a:t>
            </a:r>
          </a:p>
          <a:p>
            <a:pPr lvl="1"/>
            <a:r>
              <a:rPr lang="en-US" sz="2400" dirty="0">
                <a:latin typeface="微软雅黑"/>
                <a:ea typeface="微软雅黑"/>
                <a:cs typeface="微软雅黑"/>
              </a:rPr>
              <a:t>1</a:t>
            </a:r>
            <a:r>
              <a:rPr lang="zh-CN" altLang="en-US" sz="2400" dirty="0" smtClean="0">
                <a:latin typeface="微软雅黑"/>
                <a:ea typeface="微软雅黑"/>
                <a:cs typeface="微软雅黑"/>
              </a:rPr>
              <a:t>个高校创新方法教育</a:t>
            </a:r>
            <a:r>
              <a:rPr lang="zh-CN" altLang="en-US" sz="2400" dirty="0">
                <a:latin typeface="微软雅黑"/>
                <a:ea typeface="微软雅黑"/>
                <a:cs typeface="微软雅黑"/>
              </a:rPr>
              <a:t>平台</a:t>
            </a:r>
          </a:p>
          <a:p>
            <a:pPr lvl="2"/>
            <a:r>
              <a:rPr lang="zh-CN" altLang="en-US" sz="2100" dirty="0">
                <a:latin typeface="微软雅黑"/>
                <a:ea typeface="微软雅黑"/>
                <a:cs typeface="微软雅黑"/>
              </a:rPr>
              <a:t>基于</a:t>
            </a:r>
            <a:r>
              <a:rPr lang="en-US" sz="2100" dirty="0">
                <a:latin typeface="微软雅黑"/>
                <a:ea typeface="微软雅黑"/>
                <a:cs typeface="微软雅黑"/>
              </a:rPr>
              <a:t>“</a:t>
            </a:r>
            <a:r>
              <a:rPr lang="zh-CN" altLang="en-US" sz="2100" dirty="0">
                <a:latin typeface="微软雅黑"/>
                <a:ea typeface="微软雅黑"/>
                <a:cs typeface="微软雅黑"/>
              </a:rPr>
              <a:t>互联网</a:t>
            </a:r>
            <a:r>
              <a:rPr lang="en-US" sz="2100" dirty="0">
                <a:latin typeface="微软雅黑"/>
                <a:ea typeface="微软雅黑"/>
                <a:cs typeface="微软雅黑"/>
              </a:rPr>
              <a:t>+”</a:t>
            </a:r>
            <a:r>
              <a:rPr lang="zh-CN" altLang="en-US" sz="2100" dirty="0" smtClean="0">
                <a:latin typeface="微软雅黑"/>
                <a:ea typeface="微软雅黑"/>
                <a:cs typeface="微软雅黑"/>
              </a:rPr>
              <a:t>的开放式创新方法教育平台 </a:t>
            </a:r>
            <a:endParaRPr lang="en-US" sz="4100" dirty="0">
              <a:latin typeface="微软雅黑"/>
              <a:ea typeface="微软雅黑"/>
              <a:cs typeface="微软雅黑"/>
            </a:endParaRPr>
          </a:p>
        </p:txBody>
      </p:sp>
    </p:spTree>
    <p:extLst>
      <p:ext uri="{BB962C8B-B14F-4D97-AF65-F5344CB8AC3E}">
        <p14:creationId xmlns:p14="http://schemas.microsoft.com/office/powerpoint/2010/main" val="40191537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txBox="1">
            <a:spLocks noChangeArrowheads="1"/>
          </p:cNvSpPr>
          <p:nvPr/>
        </p:nvSpPr>
        <p:spPr bwMode="auto">
          <a:xfrm>
            <a:off x="539750" y="115888"/>
            <a:ext cx="82089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defRPr/>
            </a:pPr>
            <a:r>
              <a:rPr lang="en-US" altLang="zh-CN" dirty="0">
                <a:latin typeface="+mn-lt"/>
                <a:ea typeface="黑体" pitchFamily="49" charset="-122"/>
              </a:rPr>
              <a:t>2.5</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示范应用</a:t>
            </a:r>
            <a:endParaRPr lang="zh-CN" altLang="zh-CN" dirty="0">
              <a:solidFill>
                <a:schemeClr val="tx2"/>
              </a:solidFill>
              <a:latin typeface="黑体" pitchFamily="49" charset="-122"/>
              <a:ea typeface="黑体" pitchFamily="49" charset="-122"/>
            </a:endParaRPr>
          </a:p>
        </p:txBody>
      </p:sp>
      <p:sp>
        <p:nvSpPr>
          <p:cNvPr id="30723"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5F6529D3-F85E-427D-AB1D-BEE906EB00F4}" type="slidenum">
              <a:rPr kumimoji="0" lang="zh-CN" altLang="en-US" sz="1200" b="0" smtClean="0">
                <a:latin typeface="Verdana" pitchFamily="34" charset="0"/>
              </a:rPr>
              <a:pPr eaLnBrk="1" hangingPunct="1"/>
              <a:t>27</a:t>
            </a:fld>
            <a:endParaRPr kumimoji="0" lang="en-US" altLang="zh-CN" sz="1200" b="0" smtClean="0">
              <a:latin typeface="Verdana" pitchFamily="34" charset="0"/>
            </a:endParaRPr>
          </a:p>
        </p:txBody>
      </p:sp>
      <p:grpSp>
        <p:nvGrpSpPr>
          <p:cNvPr id="33" name="组合 32"/>
          <p:cNvGrpSpPr/>
          <p:nvPr/>
        </p:nvGrpSpPr>
        <p:grpSpPr>
          <a:xfrm>
            <a:off x="827583" y="1545219"/>
            <a:ext cx="7704857" cy="4372123"/>
            <a:chOff x="827583" y="1545219"/>
            <a:chExt cx="7704857" cy="4372123"/>
          </a:xfrm>
        </p:grpSpPr>
        <p:sp>
          <p:nvSpPr>
            <p:cNvPr id="34" name="矩形 33"/>
            <p:cNvSpPr/>
            <p:nvPr/>
          </p:nvSpPr>
          <p:spPr>
            <a:xfrm>
              <a:off x="97160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基本要求</a:t>
              </a:r>
              <a:endParaRPr lang="zh-CN" altLang="en-US" sz="2000" b="1" dirty="0">
                <a:solidFill>
                  <a:srgbClr val="FCFCFC"/>
                </a:solidFill>
                <a:ea typeface="黑体" pitchFamily="2" charset="-122"/>
              </a:endParaRPr>
            </a:p>
          </p:txBody>
        </p:sp>
        <p:sp>
          <p:nvSpPr>
            <p:cNvPr id="35" name="矩形 34"/>
            <p:cNvSpPr/>
            <p:nvPr/>
          </p:nvSpPr>
          <p:spPr>
            <a:xfrm>
              <a:off x="313184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训练体系</a:t>
              </a:r>
              <a:endParaRPr lang="zh-CN" altLang="en-US" sz="2000" b="1" dirty="0">
                <a:solidFill>
                  <a:srgbClr val="FCFCFC"/>
                </a:solidFill>
                <a:ea typeface="黑体" pitchFamily="2" charset="-122"/>
              </a:endParaRPr>
            </a:p>
          </p:txBody>
        </p:sp>
        <p:sp>
          <p:nvSpPr>
            <p:cNvPr id="36" name="矩形 35"/>
            <p:cNvSpPr/>
            <p:nvPr/>
          </p:nvSpPr>
          <p:spPr>
            <a:xfrm>
              <a:off x="5118081" y="2780928"/>
              <a:ext cx="125411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示范应用</a:t>
              </a:r>
              <a:endParaRPr lang="zh-CN" altLang="en-US" sz="2000" b="1" dirty="0">
                <a:solidFill>
                  <a:srgbClr val="FCFCFC"/>
                </a:solidFill>
                <a:ea typeface="黑体" pitchFamily="2" charset="-122"/>
              </a:endParaRPr>
            </a:p>
          </p:txBody>
        </p:sp>
        <p:cxnSp>
          <p:nvCxnSpPr>
            <p:cNvPr id="37" name="直接箭头连接符 107"/>
            <p:cNvCxnSpPr>
              <a:stCxn id="34" idx="3"/>
              <a:endCxn id="35" idx="1"/>
            </p:cNvCxnSpPr>
            <p:nvPr/>
          </p:nvCxnSpPr>
          <p:spPr>
            <a:xfrm>
              <a:off x="2309769" y="3014928"/>
              <a:ext cx="822071"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107"/>
            <p:cNvCxnSpPr>
              <a:stCxn id="35" idx="3"/>
              <a:endCxn id="36" idx="1"/>
            </p:cNvCxnSpPr>
            <p:nvPr/>
          </p:nvCxnSpPr>
          <p:spPr>
            <a:xfrm>
              <a:off x="4470009" y="3014928"/>
              <a:ext cx="648072" cy="158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203848" y="3969112"/>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评价体系</a:t>
              </a:r>
              <a:endParaRPr lang="zh-CN" altLang="en-US" sz="2000" b="1" dirty="0">
                <a:solidFill>
                  <a:srgbClr val="FCFCFC"/>
                </a:solidFill>
                <a:ea typeface="黑体" pitchFamily="2" charset="-122"/>
              </a:endParaRPr>
            </a:p>
          </p:txBody>
        </p:sp>
        <p:cxnSp>
          <p:nvCxnSpPr>
            <p:cNvPr id="40" name="肘形连接符 16"/>
            <p:cNvCxnSpPr>
              <a:endCxn id="39" idx="3"/>
            </p:cNvCxnSpPr>
            <p:nvPr/>
          </p:nvCxnSpPr>
          <p:spPr>
            <a:xfrm rot="10800000" flipV="1">
              <a:off x="4542018" y="3140968"/>
              <a:ext cx="1830183" cy="1062144"/>
            </a:xfrm>
            <a:prstGeom prst="bentConnector3">
              <a:avLst>
                <a:gd name="adj1" fmla="val -897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肘形连接符 18"/>
            <p:cNvCxnSpPr>
              <a:stCxn id="39" idx="1"/>
            </p:cNvCxnSpPr>
            <p:nvPr/>
          </p:nvCxnSpPr>
          <p:spPr>
            <a:xfrm rot="10800000">
              <a:off x="2699792" y="3068960"/>
              <a:ext cx="504056" cy="1134152"/>
            </a:xfrm>
            <a:prstGeom prst="bent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2" name="文本框 19"/>
            <p:cNvSpPr txBox="1"/>
            <p:nvPr/>
          </p:nvSpPr>
          <p:spPr>
            <a:xfrm>
              <a:off x="3203848" y="3501008"/>
              <a:ext cx="1349828" cy="400110"/>
            </a:xfrm>
            <a:prstGeom prst="rect">
              <a:avLst/>
            </a:prstGeom>
            <a:noFill/>
          </p:spPr>
          <p:txBody>
            <a:bodyPr wrap="square" rtlCol="0">
              <a:spAutoFit/>
            </a:bodyPr>
            <a:lstStyle/>
            <a:p>
              <a:r>
                <a:rPr kumimoji="1" lang="zh-CN" altLang="en-US" sz="2000" dirty="0" smtClean="0">
                  <a:latin typeface="+mn-lt"/>
                  <a:ea typeface="黑体" pitchFamily="2" charset="-122"/>
                </a:rPr>
                <a:t>持续改进</a:t>
              </a:r>
              <a:endParaRPr kumimoji="1" lang="zh-CN" altLang="en-US" sz="2000" dirty="0">
                <a:latin typeface="+mn-lt"/>
                <a:ea typeface="黑体" pitchFamily="2" charset="-122"/>
              </a:endParaRPr>
            </a:p>
          </p:txBody>
        </p:sp>
        <p:sp>
          <p:nvSpPr>
            <p:cNvPr id="43" name="矩形 42"/>
            <p:cNvSpPr/>
            <p:nvPr/>
          </p:nvSpPr>
          <p:spPr>
            <a:xfrm>
              <a:off x="7206313" y="2780928"/>
              <a:ext cx="1326127" cy="46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CFCFC"/>
                  </a:solidFill>
                  <a:ea typeface="黑体" pitchFamily="2" charset="-122"/>
                </a:rPr>
                <a:t>发展跟踪</a:t>
              </a:r>
              <a:endParaRPr lang="zh-CN" altLang="en-US" sz="2000" b="1" dirty="0">
                <a:solidFill>
                  <a:srgbClr val="FCFCFC"/>
                </a:solidFill>
                <a:ea typeface="黑体" pitchFamily="2" charset="-122"/>
              </a:endParaRPr>
            </a:p>
          </p:txBody>
        </p:sp>
        <p:cxnSp>
          <p:nvCxnSpPr>
            <p:cNvPr id="44" name="直接箭头连接符 43"/>
            <p:cNvCxnSpPr>
              <a:stCxn id="36" idx="3"/>
              <a:endCxn id="43" idx="1"/>
            </p:cNvCxnSpPr>
            <p:nvPr/>
          </p:nvCxnSpPr>
          <p:spPr bwMode="auto">
            <a:xfrm>
              <a:off x="6372200" y="3014928"/>
              <a:ext cx="834113" cy="1588"/>
            </a:xfrm>
            <a:prstGeom prst="straightConnector1">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5" name="形状 23"/>
            <p:cNvCxnSpPr>
              <a:stCxn id="43" idx="3"/>
              <a:endCxn id="34" idx="1"/>
            </p:cNvCxnSpPr>
            <p:nvPr/>
          </p:nvCxnSpPr>
          <p:spPr bwMode="auto">
            <a:xfrm flipH="1">
              <a:off x="971600" y="3014928"/>
              <a:ext cx="7560840" cy="1588"/>
            </a:xfrm>
            <a:prstGeom prst="bentConnector5">
              <a:avLst>
                <a:gd name="adj1" fmla="val -4411"/>
                <a:gd name="adj2" fmla="val 181109502"/>
                <a:gd name="adj3" fmla="val 108574"/>
              </a:avLst>
            </a:prstGeom>
            <a:ln w="28575">
              <a:prstDash val="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46" name="文本框 19"/>
            <p:cNvSpPr txBox="1"/>
            <p:nvPr/>
          </p:nvSpPr>
          <p:spPr>
            <a:xfrm>
              <a:off x="3491880" y="5517232"/>
              <a:ext cx="2160240" cy="400110"/>
            </a:xfrm>
            <a:prstGeom prst="rect">
              <a:avLst/>
            </a:prstGeom>
            <a:noFill/>
          </p:spPr>
          <p:txBody>
            <a:bodyPr wrap="square" rtlCol="0">
              <a:spAutoFit/>
            </a:bodyPr>
            <a:lstStyle/>
            <a:p>
              <a:r>
                <a:rPr kumimoji="1" lang="zh-CN" altLang="en-US" sz="2000" dirty="0" smtClean="0">
                  <a:latin typeface="+mn-lt"/>
                  <a:ea typeface="黑体" pitchFamily="2" charset="-122"/>
                </a:rPr>
                <a:t>长期（</a:t>
              </a:r>
              <a:r>
                <a:rPr kumimoji="1" lang="en-US" altLang="zh-CN" sz="2000" dirty="0" smtClean="0">
                  <a:latin typeface="+mn-lt"/>
                  <a:ea typeface="黑体" pitchFamily="2" charset="-122"/>
                </a:rPr>
                <a:t>10-15</a:t>
              </a:r>
              <a:r>
                <a:rPr kumimoji="1" lang="zh-CN" altLang="en-US" sz="2000" dirty="0" smtClean="0">
                  <a:latin typeface="+mn-lt"/>
                  <a:ea typeface="黑体" pitchFamily="2" charset="-122"/>
                </a:rPr>
                <a:t>年）</a:t>
              </a:r>
              <a:endParaRPr kumimoji="1" lang="zh-CN" altLang="en-US" sz="2000" dirty="0">
                <a:latin typeface="+mn-lt"/>
                <a:ea typeface="黑体" pitchFamily="2" charset="-122"/>
              </a:endParaRPr>
            </a:p>
          </p:txBody>
        </p:sp>
        <p:sp>
          <p:nvSpPr>
            <p:cNvPr id="47" name="矩形 46"/>
            <p:cNvSpPr/>
            <p:nvPr/>
          </p:nvSpPr>
          <p:spPr bwMode="auto">
            <a:xfrm>
              <a:off x="827583" y="1988840"/>
              <a:ext cx="6120681" cy="3024336"/>
            </a:xfrm>
            <a:prstGeom prst="rect">
              <a:avLst/>
            </a:prstGeom>
            <a:noFill/>
            <a:ln>
              <a:solidFill>
                <a:srgbClr val="CC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文本框 19"/>
            <p:cNvSpPr txBox="1"/>
            <p:nvPr/>
          </p:nvSpPr>
          <p:spPr>
            <a:xfrm>
              <a:off x="3214422" y="1545219"/>
              <a:ext cx="1728192" cy="400110"/>
            </a:xfrm>
            <a:prstGeom prst="rect">
              <a:avLst/>
            </a:prstGeom>
            <a:noFill/>
          </p:spPr>
          <p:txBody>
            <a:bodyPr wrap="square" rtlCol="0">
              <a:spAutoFit/>
            </a:bodyPr>
            <a:lstStyle/>
            <a:p>
              <a:r>
                <a:rPr lang="zh-CN" altLang="en-US" sz="2000" dirty="0" smtClean="0">
                  <a:latin typeface="+mn-lt"/>
                  <a:ea typeface="黑体" pitchFamily="2" charset="-122"/>
                </a:rPr>
                <a:t>项目期：</a:t>
              </a:r>
              <a:r>
                <a:rPr lang="en-US" altLang="zh-CN" sz="2000" dirty="0" smtClean="0">
                  <a:latin typeface="+mn-lt"/>
                  <a:ea typeface="黑体" pitchFamily="2" charset="-122"/>
                </a:rPr>
                <a:t>2</a:t>
              </a:r>
              <a:r>
                <a:rPr lang="zh-CN" altLang="en-US" sz="2000" dirty="0" smtClean="0">
                  <a:latin typeface="+mn-lt"/>
                  <a:ea typeface="黑体" pitchFamily="2" charset="-122"/>
                </a:rPr>
                <a:t>年</a:t>
              </a:r>
              <a:endParaRPr kumimoji="1" lang="zh-CN" altLang="en-US" sz="2000" dirty="0">
                <a:latin typeface="+mn-lt"/>
                <a:ea typeface="黑体" pitchFamily="2" charset="-122"/>
              </a:endParaRPr>
            </a:p>
          </p:txBody>
        </p:sp>
        <p:grpSp>
          <p:nvGrpSpPr>
            <p:cNvPr id="49" name="组合 48"/>
            <p:cNvGrpSpPr/>
            <p:nvPr/>
          </p:nvGrpSpPr>
          <p:grpSpPr>
            <a:xfrm>
              <a:off x="5508104" y="2257708"/>
              <a:ext cx="504056" cy="523220"/>
              <a:chOff x="3635896" y="4437111"/>
              <a:chExt cx="504056" cy="523220"/>
            </a:xfrm>
            <a:effectLst>
              <a:outerShdw blurRad="50800" dist="38100" dir="18900000" algn="bl" rotWithShape="0">
                <a:prstClr val="black">
                  <a:alpha val="40000"/>
                </a:prstClr>
              </a:outerShdw>
            </a:effectLst>
          </p:grpSpPr>
          <p:sp>
            <p:nvSpPr>
              <p:cNvPr id="60" name="流程图: 联系 59"/>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61" name="矩形 60"/>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0" name="组合 49"/>
            <p:cNvGrpSpPr/>
            <p:nvPr/>
          </p:nvGrpSpPr>
          <p:grpSpPr>
            <a:xfrm>
              <a:off x="1403648" y="2257708"/>
              <a:ext cx="504056" cy="523220"/>
              <a:chOff x="3635896" y="4437111"/>
              <a:chExt cx="504056" cy="523220"/>
            </a:xfrm>
            <a:effectLst>
              <a:outerShdw blurRad="50800" dist="38100" dir="18900000" algn="bl" rotWithShape="0">
                <a:prstClr val="black">
                  <a:alpha val="40000"/>
                </a:prstClr>
              </a:outerShdw>
            </a:effectLst>
          </p:grpSpPr>
          <p:sp>
            <p:nvSpPr>
              <p:cNvPr id="58" name="流程图: 联系 57"/>
              <p:cNvSpPr/>
              <p:nvPr/>
            </p:nvSpPr>
            <p:spPr bwMode="auto">
              <a:xfrm>
                <a:off x="3635896" y="4472184"/>
                <a:ext cx="504056" cy="468984"/>
              </a:xfrm>
              <a:prstGeom prst="flowChartConnector">
                <a:avLst/>
              </a:prstGeom>
              <a:solidFill>
                <a:schemeClr val="accent6"/>
              </a:solidFill>
              <a:ln>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9" name="矩形 58"/>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1" name="组合 50"/>
            <p:cNvGrpSpPr/>
            <p:nvPr/>
          </p:nvGrpSpPr>
          <p:grpSpPr>
            <a:xfrm>
              <a:off x="3563888" y="2257708"/>
              <a:ext cx="504056" cy="523220"/>
              <a:chOff x="3635896" y="4437111"/>
              <a:chExt cx="504056" cy="523220"/>
            </a:xfrm>
            <a:effectLst>
              <a:outerShdw blurRad="50800" dist="38100" dir="18900000" algn="bl" rotWithShape="0">
                <a:prstClr val="black">
                  <a:alpha val="40000"/>
                </a:prstClr>
              </a:outerShdw>
            </a:effectLst>
          </p:grpSpPr>
          <p:sp>
            <p:nvSpPr>
              <p:cNvPr id="56" name="流程图: 联系 55"/>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7" name="矩形 56"/>
              <p:cNvSpPr/>
              <p:nvPr/>
            </p:nvSpPr>
            <p:spPr>
              <a:xfrm>
                <a:off x="3707904" y="4437111"/>
                <a:ext cx="364203"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2" name="组合 51"/>
            <p:cNvGrpSpPr/>
            <p:nvPr/>
          </p:nvGrpSpPr>
          <p:grpSpPr>
            <a:xfrm>
              <a:off x="3635896" y="4417948"/>
              <a:ext cx="504056" cy="523220"/>
              <a:chOff x="3635896" y="4437111"/>
              <a:chExt cx="504056" cy="523220"/>
            </a:xfrm>
            <a:effectLst>
              <a:outerShdw blurRad="50800" dist="38100" dir="18900000" algn="bl" rotWithShape="0">
                <a:prstClr val="black">
                  <a:alpha val="40000"/>
                </a:prstClr>
              </a:outerShdw>
            </a:effectLst>
          </p:grpSpPr>
          <p:sp>
            <p:nvSpPr>
              <p:cNvPr id="54" name="流程图: 联系 53"/>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55" name="矩形 54"/>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53" name="Rounded Rectangle 1"/>
            <p:cNvSpPr/>
            <p:nvPr/>
          </p:nvSpPr>
          <p:spPr bwMode="auto">
            <a:xfrm>
              <a:off x="4948128" y="2185701"/>
              <a:ext cx="1512168" cy="1152128"/>
            </a:xfrm>
            <a:prstGeom prst="roundRect">
              <a:avLst/>
            </a:prstGeom>
            <a:noFill/>
            <a:ln w="57150" cap="flat" cmpd="sng" algn="ctr">
              <a:solidFill>
                <a:srgbClr val="CC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800" b="1" i="0"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40375592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zh-CN" sz="3200" dirty="0" smtClean="0">
                <a:latin typeface="+mn-lt"/>
                <a:ea typeface="黑体" pitchFamily="49" charset="-122"/>
              </a:rPr>
              <a:t>2.5</a:t>
            </a:r>
            <a:r>
              <a:rPr lang="en-US" altLang="zh-CN" sz="3200" dirty="0" smtClean="0">
                <a:latin typeface="黑体" pitchFamily="49" charset="-122"/>
                <a:ea typeface="黑体" pitchFamily="49" charset="-122"/>
              </a:rPr>
              <a:t> </a:t>
            </a:r>
            <a:r>
              <a:rPr lang="zh-CN" altLang="en-US" sz="3200" dirty="0" smtClean="0">
                <a:latin typeface="黑体" pitchFamily="49" charset="-122"/>
                <a:ea typeface="黑体" pitchFamily="49" charset="-122"/>
              </a:rPr>
              <a:t>示范应用</a:t>
            </a:r>
            <a:endParaRPr lang="zh-CN" sz="3200" dirty="0" smtClean="0">
              <a:latin typeface="黑体" pitchFamily="49" charset="-122"/>
              <a:ea typeface="黑体" pitchFamily="49" charset="-122"/>
            </a:endParaRPr>
          </a:p>
        </p:txBody>
      </p:sp>
      <p:sp>
        <p:nvSpPr>
          <p:cNvPr id="2" name="Content Placeholder 1"/>
          <p:cNvSpPr>
            <a:spLocks noGrp="1"/>
          </p:cNvSpPr>
          <p:nvPr>
            <p:ph idx="1"/>
          </p:nvPr>
        </p:nvSpPr>
        <p:spPr/>
        <p:txBody>
          <a:bodyPr/>
          <a:lstStyle/>
          <a:p>
            <a:endParaRPr lang="en-US" altLang="zh-CN" sz="2800" dirty="0" smtClean="0">
              <a:latin typeface="黑体" pitchFamily="49" charset="-122"/>
              <a:ea typeface="黑体" pitchFamily="49" charset="-122"/>
            </a:endParaRPr>
          </a:p>
          <a:p>
            <a:endParaRPr lang="en-US" altLang="zh-CN" sz="2800" dirty="0" smtClean="0">
              <a:latin typeface="黑体" pitchFamily="49" charset="-122"/>
              <a:ea typeface="黑体" pitchFamily="49" charset="-122"/>
            </a:endParaRPr>
          </a:p>
          <a:p>
            <a:r>
              <a:rPr lang="zh-CN" altLang="en-US" sz="2800" dirty="0" smtClean="0">
                <a:latin typeface="微软雅黑"/>
                <a:ea typeface="微软雅黑"/>
                <a:cs typeface="微软雅黑"/>
              </a:rPr>
              <a:t>研究内容</a:t>
            </a:r>
            <a:endParaRPr lang="en-US" altLang="zh-CN" sz="2800" dirty="0" smtClean="0">
              <a:latin typeface="微软雅黑"/>
              <a:ea typeface="微软雅黑"/>
              <a:cs typeface="微软雅黑"/>
            </a:endParaRPr>
          </a:p>
          <a:p>
            <a:pPr lvl="1"/>
            <a:r>
              <a:rPr lang="zh-CN" altLang="en-US" dirty="0" smtClean="0">
                <a:latin typeface="微软雅黑"/>
                <a:ea typeface="微软雅黑"/>
                <a:cs typeface="微软雅黑"/>
              </a:rPr>
              <a:t>示范应用体系构建与实施</a:t>
            </a:r>
            <a:endParaRPr lang="en-US" altLang="zh-CN" dirty="0" smtClean="0">
              <a:latin typeface="微软雅黑"/>
              <a:ea typeface="微软雅黑"/>
              <a:cs typeface="微软雅黑"/>
            </a:endParaRPr>
          </a:p>
          <a:p>
            <a:pPr lvl="2"/>
            <a:r>
              <a:rPr lang="zh-CN" altLang="en-US" dirty="0" smtClean="0">
                <a:latin typeface="微软雅黑"/>
                <a:ea typeface="微软雅黑"/>
                <a:cs typeface="微软雅黑"/>
              </a:rPr>
              <a:t>合作高校特色应用与实施</a:t>
            </a:r>
            <a:endParaRPr lang="en-US" altLang="zh-CN" dirty="0" smtClean="0">
              <a:latin typeface="微软雅黑"/>
              <a:ea typeface="微软雅黑"/>
              <a:cs typeface="微软雅黑"/>
            </a:endParaRPr>
          </a:p>
          <a:p>
            <a:pPr lvl="2"/>
            <a:r>
              <a:rPr lang="zh-CN" altLang="en-US" dirty="0" smtClean="0">
                <a:latin typeface="微软雅黑"/>
                <a:ea typeface="微软雅黑"/>
                <a:cs typeface="微软雅黑"/>
              </a:rPr>
              <a:t>创新方法训练与各高校现有人才培养体系的融合</a:t>
            </a:r>
            <a:endParaRPr lang="en-US" altLang="zh-CN" dirty="0" smtClean="0">
              <a:latin typeface="微软雅黑"/>
              <a:ea typeface="微软雅黑"/>
              <a:cs typeface="微软雅黑"/>
            </a:endParaRPr>
          </a:p>
          <a:p>
            <a:pPr lvl="2"/>
            <a:r>
              <a:rPr lang="zh-CN" altLang="en-US" dirty="0" smtClean="0">
                <a:latin typeface="微软雅黑"/>
                <a:ea typeface="微软雅黑"/>
                <a:cs typeface="微软雅黑"/>
              </a:rPr>
              <a:t>联盟推广与互联网</a:t>
            </a:r>
            <a:r>
              <a:rPr lang="en-US" altLang="zh-CN" dirty="0" smtClean="0">
                <a:latin typeface="微软雅黑"/>
                <a:ea typeface="微软雅黑"/>
                <a:cs typeface="微软雅黑"/>
              </a:rPr>
              <a:t>+</a:t>
            </a:r>
            <a:r>
              <a:rPr lang="zh-CN" altLang="en-US" dirty="0" smtClean="0">
                <a:latin typeface="微软雅黑"/>
                <a:ea typeface="微软雅黑"/>
                <a:cs typeface="微软雅黑"/>
              </a:rPr>
              <a:t>平台的实施</a:t>
            </a:r>
            <a:endParaRPr lang="en-US" altLang="zh-CN" dirty="0" smtClean="0">
              <a:latin typeface="微软雅黑"/>
              <a:ea typeface="微软雅黑"/>
              <a:cs typeface="微软雅黑"/>
            </a:endParaRPr>
          </a:p>
          <a:p>
            <a:pPr marL="471487" lvl="1" indent="0">
              <a:buNone/>
            </a:pPr>
            <a:endParaRPr lang="en-US" altLang="zh-CN" dirty="0" smtClean="0"/>
          </a:p>
          <a:p>
            <a:pPr lvl="1"/>
            <a:endParaRPr lang="en-US" dirty="0"/>
          </a:p>
        </p:txBody>
      </p:sp>
      <p:sp>
        <p:nvSpPr>
          <p:cNvPr id="31748"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C8ECB75-962E-412C-91A0-E7216D23BFCA}" type="slidenum">
              <a:rPr kumimoji="0" lang="zh-CN" altLang="en-US" sz="1200" b="0" smtClean="0">
                <a:latin typeface="Verdana" pitchFamily="34" charset="0"/>
              </a:rPr>
              <a:pPr eaLnBrk="1" hangingPunct="1"/>
              <a:t>28</a:t>
            </a:fld>
            <a:endParaRPr kumimoji="0" lang="en-US" altLang="zh-CN" sz="1200" b="0" smtClean="0">
              <a:latin typeface="Verdana" pitchFamily="34" charset="0"/>
            </a:endParaRPr>
          </a:p>
        </p:txBody>
      </p:sp>
      <p:sp>
        <p:nvSpPr>
          <p:cNvPr id="6" name="矩形 35"/>
          <p:cNvSpPr/>
          <p:nvPr/>
        </p:nvSpPr>
        <p:spPr>
          <a:xfrm>
            <a:off x="611560" y="1268760"/>
            <a:ext cx="8136904" cy="1008112"/>
          </a:xfrm>
          <a:prstGeom prst="rect">
            <a:avLst/>
          </a:prstGeom>
          <a:solidFill>
            <a:srgbClr val="C00000"/>
          </a:solidFill>
          <a:ln w="12700" cap="flat" cmpd="sng" algn="ctr">
            <a:noFill/>
            <a:prstDash val="solid"/>
            <a:miter lim="800000"/>
          </a:ln>
          <a:effectLst/>
        </p:spPr>
        <p:txBody>
          <a:bodyPr rtlCol="0" anchor="t"/>
          <a:lstStyle/>
          <a:p>
            <a:pPr algn="ctr" fontAlgn="auto">
              <a:spcBef>
                <a:spcPts val="0"/>
              </a:spcBef>
              <a:spcAft>
                <a:spcPts val="0"/>
              </a:spcAft>
              <a:defRPr/>
            </a:pPr>
            <a:r>
              <a:rPr kumimoji="0" lang="zh-CN" altLang="en-US" sz="2800" kern="0" dirty="0" smtClean="0">
                <a:solidFill>
                  <a:schemeClr val="bg1"/>
                </a:solidFill>
                <a:latin typeface="Arial"/>
                <a:ea typeface="微软雅黑"/>
                <a:cs typeface="+mn-ea"/>
                <a:sym typeface="+mn-lt"/>
              </a:rPr>
              <a:t>指南</a:t>
            </a:r>
            <a:r>
              <a:rPr kumimoji="0" lang="zh-CN" altLang="en-US" sz="2800" kern="0" dirty="0">
                <a:solidFill>
                  <a:schemeClr val="bg1"/>
                </a:solidFill>
                <a:latin typeface="Arial"/>
                <a:ea typeface="微软雅黑"/>
                <a:cs typeface="+mn-ea"/>
                <a:sym typeface="+mn-lt"/>
              </a:rPr>
              <a:t>：</a:t>
            </a:r>
            <a:r>
              <a:rPr kumimoji="0" lang="zh-CN" altLang="en-US" sz="2800" kern="0" dirty="0">
                <a:solidFill>
                  <a:schemeClr val="bg1"/>
                </a:solidFill>
                <a:latin typeface="Arial"/>
                <a:ea typeface="微软雅黑"/>
                <a:cs typeface="+mn-ea"/>
              </a:rPr>
              <a:t>开展创新方法应用与教学方法改革相结合的课程教学探索，在不少于</a:t>
            </a:r>
            <a:r>
              <a:rPr kumimoji="0" lang="en-US" sz="2800" kern="0" dirty="0">
                <a:solidFill>
                  <a:schemeClr val="bg1"/>
                </a:solidFill>
                <a:latin typeface="Arial"/>
                <a:ea typeface="微软雅黑"/>
                <a:cs typeface="+mn-ea"/>
              </a:rPr>
              <a:t>10</a:t>
            </a:r>
            <a:r>
              <a:rPr kumimoji="0" lang="zh-CN" altLang="en-US" sz="2800" kern="0" dirty="0">
                <a:solidFill>
                  <a:schemeClr val="bg1"/>
                </a:solidFill>
                <a:latin typeface="Arial"/>
                <a:ea typeface="微软雅黑"/>
                <a:cs typeface="+mn-ea"/>
              </a:rPr>
              <a:t>所高校中开展示范应</a:t>
            </a:r>
            <a:r>
              <a:rPr kumimoji="0" lang="zh-CN" altLang="en-US" sz="2800" kern="0" dirty="0" smtClean="0">
                <a:solidFill>
                  <a:schemeClr val="bg1"/>
                </a:solidFill>
                <a:latin typeface="Arial"/>
                <a:ea typeface="微软雅黑"/>
                <a:cs typeface="+mn-ea"/>
              </a:rPr>
              <a:t>用</a:t>
            </a:r>
            <a:endParaRPr kumimoji="0" lang="zh-CN" altLang="en-US" sz="2800" kern="0" dirty="0">
              <a:solidFill>
                <a:schemeClr val="bg1"/>
              </a:solidFill>
              <a:latin typeface="Arial"/>
              <a:ea typeface="微软雅黑"/>
              <a:cs typeface="+mn-ea"/>
              <a:sym typeface="+mn-lt"/>
            </a:endParaRPr>
          </a:p>
        </p:txBody>
      </p:sp>
    </p:spTree>
    <p:extLst>
      <p:ext uri="{BB962C8B-B14F-4D97-AF65-F5344CB8AC3E}">
        <p14:creationId xmlns:p14="http://schemas.microsoft.com/office/powerpoint/2010/main" val="209614475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idx="4294967295"/>
          </p:nvPr>
        </p:nvSpPr>
        <p:spPr>
          <a:xfrm>
            <a:off x="575940" y="103977"/>
            <a:ext cx="8964612" cy="892175"/>
          </a:xfrm>
        </p:spPr>
        <p:txBody>
          <a:bodyPr/>
          <a:lstStyle/>
          <a:p>
            <a:pPr eaLnBrk="1" hangingPunct="1"/>
            <a:r>
              <a:rPr lang="en-US" altLang="zh-CN" sz="3200" dirty="0" smtClean="0">
                <a:latin typeface="+mn-lt"/>
                <a:ea typeface="黑体" pitchFamily="49" charset="-122"/>
              </a:rPr>
              <a:t>2.5</a:t>
            </a:r>
            <a:r>
              <a:rPr lang="en-US" altLang="zh-CN" sz="3200" dirty="0" smtClean="0">
                <a:latin typeface="黑体" pitchFamily="49" charset="-122"/>
                <a:ea typeface="黑体" pitchFamily="49" charset="-122"/>
              </a:rPr>
              <a:t> </a:t>
            </a:r>
            <a:r>
              <a:rPr lang="en-US" altLang="en-US" sz="3200" dirty="0">
                <a:latin typeface="黑体" pitchFamily="49" charset="-122"/>
                <a:ea typeface="黑体" pitchFamily="49" charset="-122"/>
              </a:rPr>
              <a:t>示范应用</a:t>
            </a:r>
            <a:endParaRPr lang="zh-CN" sz="3200" dirty="0" smtClean="0">
              <a:latin typeface="黑体" pitchFamily="49" charset="-122"/>
              <a:ea typeface="黑体" pitchFamily="49" charset="-122"/>
            </a:endParaRPr>
          </a:p>
        </p:txBody>
      </p:sp>
      <p:sp>
        <p:nvSpPr>
          <p:cNvPr id="31748"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C8ECB75-962E-412C-91A0-E7216D23BFCA}" type="slidenum">
              <a:rPr kumimoji="0" lang="zh-CN" altLang="en-US" sz="1200" b="0" smtClean="0">
                <a:latin typeface="Verdana" pitchFamily="34" charset="0"/>
              </a:rPr>
              <a:pPr eaLnBrk="1" hangingPunct="1"/>
              <a:t>29</a:t>
            </a:fld>
            <a:endParaRPr kumimoji="0" lang="en-US" altLang="zh-CN" sz="1200" b="0" smtClean="0">
              <a:latin typeface="Verdana" pitchFamily="34" charset="0"/>
            </a:endParaRPr>
          </a:p>
        </p:txBody>
      </p:sp>
      <p:sp>
        <p:nvSpPr>
          <p:cNvPr id="7" name="TextBox 6"/>
          <p:cNvSpPr txBox="1"/>
          <p:nvPr/>
        </p:nvSpPr>
        <p:spPr>
          <a:xfrm>
            <a:off x="539552" y="1196752"/>
            <a:ext cx="3384376"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预期成果</a:t>
            </a:r>
            <a:endParaRPr lang="en-US" sz="2400" dirty="0"/>
          </a:p>
        </p:txBody>
      </p:sp>
      <p:sp>
        <p:nvSpPr>
          <p:cNvPr id="8" name="Content Placeholder 2"/>
          <p:cNvSpPr txBox="1">
            <a:spLocks/>
          </p:cNvSpPr>
          <p:nvPr/>
        </p:nvSpPr>
        <p:spPr>
          <a:xfrm>
            <a:off x="539750" y="1754088"/>
            <a:ext cx="8001000" cy="4267200"/>
          </a:xfrm>
          <a:prstGeom prst="rect">
            <a:avLst/>
          </a:prstGeom>
        </p:spPr>
        <p:txBody>
          <a:bodyPr/>
          <a:lstStyle>
            <a:lvl1pPr marL="469900" indent="-469900" algn="l" rtl="0" eaLnBrk="0" fontAlgn="base" hangingPunct="0">
              <a:spcBef>
                <a:spcPct val="0"/>
              </a:spcBef>
              <a:spcAft>
                <a:spcPct val="30000"/>
              </a:spcAft>
              <a:buClr>
                <a:schemeClr val="accent2"/>
              </a:buClr>
              <a:buSzPct val="70000"/>
              <a:buFont typeface="Wingdings" pitchFamily="2" charset="2"/>
              <a:buChar char="n"/>
              <a:defRPr sz="3000" b="1">
                <a:solidFill>
                  <a:schemeClr val="tx1"/>
                </a:solidFill>
                <a:latin typeface="+mn-lt"/>
                <a:ea typeface="+mn-ea"/>
                <a:cs typeface="楷体_GB2312"/>
              </a:defRPr>
            </a:lvl1pPr>
            <a:lvl2pPr marL="908050" indent="-436563" algn="l" rtl="0" eaLnBrk="0" fontAlgn="base" hangingPunct="0">
              <a:spcBef>
                <a:spcPct val="0"/>
              </a:spcBef>
              <a:spcAft>
                <a:spcPct val="30000"/>
              </a:spcAft>
              <a:buClr>
                <a:schemeClr val="accent2"/>
              </a:buClr>
              <a:buSzPct val="70000"/>
              <a:buFont typeface="Wingdings" pitchFamily="2" charset="2"/>
              <a:buChar char="n"/>
              <a:defRPr sz="2800" b="1">
                <a:solidFill>
                  <a:schemeClr val="tx1"/>
                </a:solidFill>
                <a:latin typeface="+mn-lt"/>
                <a:ea typeface="+mn-ea"/>
                <a:cs typeface="楷体_GB2312"/>
              </a:defRPr>
            </a:lvl2pPr>
            <a:lvl3pPr marL="1304925" indent="-395288" algn="l" rtl="0" eaLnBrk="0" fontAlgn="base" hangingPunct="0">
              <a:spcBef>
                <a:spcPct val="0"/>
              </a:spcBef>
              <a:spcAft>
                <a:spcPct val="30000"/>
              </a:spcAft>
              <a:buClr>
                <a:schemeClr val="accent2"/>
              </a:buClr>
              <a:buSzPct val="75000"/>
              <a:buFont typeface="Wingdings" pitchFamily="2" charset="2"/>
              <a:buChar char="o"/>
              <a:defRPr sz="2300" b="1">
                <a:solidFill>
                  <a:schemeClr val="tx1"/>
                </a:solidFill>
                <a:latin typeface="+mn-lt"/>
                <a:ea typeface="+mn-ea"/>
                <a:cs typeface="楷体_GB2312"/>
              </a:defRPr>
            </a:lvl3pPr>
            <a:lvl4pPr marL="1693863" indent="-387350" algn="l" rtl="0" eaLnBrk="0" fontAlgn="base" hangingPunct="0">
              <a:spcBef>
                <a:spcPct val="0"/>
              </a:spcBef>
              <a:spcAft>
                <a:spcPct val="30000"/>
              </a:spcAft>
              <a:buClr>
                <a:schemeClr val="accent2"/>
              </a:buClr>
              <a:buSzPct val="70000"/>
              <a:buFont typeface="Wingdings" pitchFamily="2" charset="2"/>
              <a:buChar char="n"/>
              <a:defRPr sz="2000" b="1">
                <a:solidFill>
                  <a:schemeClr val="tx1"/>
                </a:solidFill>
                <a:latin typeface="+mn-lt"/>
                <a:ea typeface="+mn-ea"/>
                <a:cs typeface="楷体_GB2312"/>
              </a:defRPr>
            </a:lvl4pPr>
            <a:lvl5pPr marL="2093913" indent="-398463" algn="l" rtl="0" eaLnBrk="0" fontAlgn="base" hangingPunct="0">
              <a:spcBef>
                <a:spcPct val="0"/>
              </a:spcBef>
              <a:spcAft>
                <a:spcPct val="30000"/>
              </a:spcAft>
              <a:buClr>
                <a:schemeClr val="accent2"/>
              </a:buClr>
              <a:buFont typeface="Wingdings" pitchFamily="2" charset="2"/>
              <a:buChar char="§"/>
              <a:defRPr sz="2000" b="1">
                <a:solidFill>
                  <a:schemeClr val="tx1"/>
                </a:solidFill>
                <a:latin typeface="+mn-lt"/>
                <a:ea typeface="+mn-ea"/>
                <a:cs typeface="楷体_GB2312"/>
              </a:defRPr>
            </a:lvl5pPr>
            <a:lvl6pPr marL="25511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9pPr>
          </a:lstStyle>
          <a:p>
            <a:pPr lvl="1"/>
            <a:endParaRPr lang="en-US" dirty="0"/>
          </a:p>
        </p:txBody>
      </p:sp>
      <p:sp>
        <p:nvSpPr>
          <p:cNvPr id="9" name="Content Placeholder 2"/>
          <p:cNvSpPr txBox="1">
            <a:spLocks/>
          </p:cNvSpPr>
          <p:nvPr/>
        </p:nvSpPr>
        <p:spPr>
          <a:xfrm>
            <a:off x="692150" y="1906488"/>
            <a:ext cx="8001000" cy="4267200"/>
          </a:xfrm>
          <a:prstGeom prst="rect">
            <a:avLst/>
          </a:prstGeom>
        </p:spPr>
        <p:txBody>
          <a:bodyPr/>
          <a:lstStyle>
            <a:lvl1pPr marL="469900" indent="-469900" algn="l" rtl="0" eaLnBrk="0" fontAlgn="base" hangingPunct="0">
              <a:spcBef>
                <a:spcPct val="0"/>
              </a:spcBef>
              <a:spcAft>
                <a:spcPct val="30000"/>
              </a:spcAft>
              <a:buClr>
                <a:schemeClr val="accent2"/>
              </a:buClr>
              <a:buSzPct val="70000"/>
              <a:buFont typeface="Wingdings" pitchFamily="2" charset="2"/>
              <a:buChar char="n"/>
              <a:defRPr sz="3000" b="1">
                <a:solidFill>
                  <a:schemeClr val="tx1"/>
                </a:solidFill>
                <a:latin typeface="+mn-lt"/>
                <a:ea typeface="+mn-ea"/>
                <a:cs typeface="楷体_GB2312"/>
              </a:defRPr>
            </a:lvl1pPr>
            <a:lvl2pPr marL="908050" indent="-436563" algn="l" rtl="0" eaLnBrk="0" fontAlgn="base" hangingPunct="0">
              <a:spcBef>
                <a:spcPct val="0"/>
              </a:spcBef>
              <a:spcAft>
                <a:spcPct val="30000"/>
              </a:spcAft>
              <a:buClr>
                <a:schemeClr val="accent2"/>
              </a:buClr>
              <a:buSzPct val="70000"/>
              <a:buFont typeface="Wingdings" pitchFamily="2" charset="2"/>
              <a:buChar char="n"/>
              <a:defRPr sz="2800" b="1">
                <a:solidFill>
                  <a:schemeClr val="tx1"/>
                </a:solidFill>
                <a:latin typeface="+mn-lt"/>
                <a:ea typeface="+mn-ea"/>
                <a:cs typeface="楷体_GB2312"/>
              </a:defRPr>
            </a:lvl2pPr>
            <a:lvl3pPr marL="1304925" indent="-395288" algn="l" rtl="0" eaLnBrk="0" fontAlgn="base" hangingPunct="0">
              <a:spcBef>
                <a:spcPct val="0"/>
              </a:spcBef>
              <a:spcAft>
                <a:spcPct val="30000"/>
              </a:spcAft>
              <a:buClr>
                <a:schemeClr val="accent2"/>
              </a:buClr>
              <a:buSzPct val="75000"/>
              <a:buFont typeface="Wingdings" pitchFamily="2" charset="2"/>
              <a:buChar char="o"/>
              <a:defRPr sz="2300" b="1">
                <a:solidFill>
                  <a:schemeClr val="tx1"/>
                </a:solidFill>
                <a:latin typeface="+mn-lt"/>
                <a:ea typeface="+mn-ea"/>
                <a:cs typeface="楷体_GB2312"/>
              </a:defRPr>
            </a:lvl3pPr>
            <a:lvl4pPr marL="1693863" indent="-387350" algn="l" rtl="0" eaLnBrk="0" fontAlgn="base" hangingPunct="0">
              <a:spcBef>
                <a:spcPct val="0"/>
              </a:spcBef>
              <a:spcAft>
                <a:spcPct val="30000"/>
              </a:spcAft>
              <a:buClr>
                <a:schemeClr val="accent2"/>
              </a:buClr>
              <a:buSzPct val="70000"/>
              <a:buFont typeface="Wingdings" pitchFamily="2" charset="2"/>
              <a:buChar char="n"/>
              <a:defRPr sz="2000" b="1">
                <a:solidFill>
                  <a:schemeClr val="tx1"/>
                </a:solidFill>
                <a:latin typeface="+mn-lt"/>
                <a:ea typeface="+mn-ea"/>
                <a:cs typeface="楷体_GB2312"/>
              </a:defRPr>
            </a:lvl4pPr>
            <a:lvl5pPr marL="2093913" indent="-398463" algn="l" rtl="0" eaLnBrk="0" fontAlgn="base" hangingPunct="0">
              <a:spcBef>
                <a:spcPct val="0"/>
              </a:spcBef>
              <a:spcAft>
                <a:spcPct val="30000"/>
              </a:spcAft>
              <a:buClr>
                <a:schemeClr val="accent2"/>
              </a:buClr>
              <a:buFont typeface="Wingdings" pitchFamily="2" charset="2"/>
              <a:buChar char="§"/>
              <a:defRPr sz="2000" b="1">
                <a:solidFill>
                  <a:schemeClr val="tx1"/>
                </a:solidFill>
                <a:latin typeface="+mn-lt"/>
                <a:ea typeface="+mn-ea"/>
                <a:cs typeface="楷体_GB2312"/>
              </a:defRPr>
            </a:lvl5pPr>
            <a:lvl6pPr marL="25511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6pPr>
            <a:lvl7pPr marL="30083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7pPr>
            <a:lvl8pPr marL="34655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8pPr>
            <a:lvl9pPr marL="3922713" indent="-398463" algn="l" rtl="0" fontAlgn="base">
              <a:spcBef>
                <a:spcPct val="0"/>
              </a:spcBef>
              <a:spcAft>
                <a:spcPct val="30000"/>
              </a:spcAft>
              <a:buClr>
                <a:schemeClr val="accent2"/>
              </a:buClr>
              <a:buFont typeface="Wingdings" pitchFamily="2" charset="2"/>
              <a:buChar char="§"/>
              <a:defRPr sz="2000" b="1">
                <a:solidFill>
                  <a:schemeClr val="tx1"/>
                </a:solidFill>
                <a:latin typeface="+mn-lt"/>
                <a:ea typeface="+mn-ea"/>
              </a:defRPr>
            </a:lvl9pPr>
          </a:lstStyle>
          <a:p>
            <a:pPr lvl="1"/>
            <a:r>
              <a:rPr lang="en-US" dirty="0">
                <a:latin typeface="微软雅黑"/>
                <a:ea typeface="微软雅黑"/>
                <a:cs typeface="微软雅黑"/>
              </a:rPr>
              <a:t>12</a:t>
            </a:r>
            <a:r>
              <a:rPr lang="zh-CN" altLang="en-US" dirty="0">
                <a:latin typeface="微软雅黑"/>
                <a:ea typeface="微软雅黑"/>
                <a:cs typeface="微软雅黑"/>
              </a:rPr>
              <a:t>所高校试点应用</a:t>
            </a:r>
          </a:p>
          <a:p>
            <a:pPr lvl="2"/>
            <a:r>
              <a:rPr lang="zh-CN" altLang="en-US" sz="2000" dirty="0">
                <a:latin typeface="微软雅黑"/>
                <a:ea typeface="微软雅黑"/>
                <a:cs typeface="微软雅黑"/>
              </a:rPr>
              <a:t>每所高校不少于</a:t>
            </a:r>
            <a:r>
              <a:rPr lang="en-US" sz="2000" dirty="0">
                <a:latin typeface="微软雅黑"/>
                <a:ea typeface="微软雅黑"/>
                <a:cs typeface="微软雅黑"/>
              </a:rPr>
              <a:t>100</a:t>
            </a:r>
            <a:r>
              <a:rPr lang="zh-CN" altLang="en-US" sz="2000" dirty="0">
                <a:latin typeface="微软雅黑"/>
                <a:ea typeface="微软雅黑"/>
                <a:cs typeface="微软雅黑"/>
              </a:rPr>
              <a:t>人的创新方法培养、测评</a:t>
            </a:r>
          </a:p>
          <a:p>
            <a:pPr lvl="2"/>
            <a:r>
              <a:rPr lang="zh-CN" altLang="en-US" sz="2000" dirty="0">
                <a:latin typeface="微软雅黑"/>
                <a:ea typeface="微软雅黑"/>
                <a:cs typeface="微软雅黑"/>
              </a:rPr>
              <a:t>每所高校不少于</a:t>
            </a:r>
            <a:r>
              <a:rPr lang="en-US" sz="2000" dirty="0">
                <a:latin typeface="微软雅黑"/>
                <a:ea typeface="微软雅黑"/>
                <a:cs typeface="微软雅黑"/>
              </a:rPr>
              <a:t>10</a:t>
            </a:r>
            <a:r>
              <a:rPr lang="zh-CN" altLang="en-US" sz="2000" dirty="0">
                <a:latin typeface="微软雅黑"/>
                <a:ea typeface="微软雅黑"/>
                <a:cs typeface="微软雅黑"/>
              </a:rPr>
              <a:t>人的创新创业教学师资标准测评与反馈</a:t>
            </a:r>
          </a:p>
          <a:p>
            <a:pPr lvl="2"/>
            <a:r>
              <a:rPr lang="zh-CN" altLang="en-US" sz="2000" dirty="0">
                <a:latin typeface="微软雅黑"/>
                <a:ea typeface="微软雅黑"/>
                <a:cs typeface="微软雅黑"/>
              </a:rPr>
              <a:t>每所高校开展</a:t>
            </a:r>
            <a:r>
              <a:rPr lang="en-US" sz="2000" dirty="0">
                <a:latin typeface="微软雅黑"/>
                <a:ea typeface="微软雅黑"/>
                <a:cs typeface="微软雅黑"/>
              </a:rPr>
              <a:t>1</a:t>
            </a:r>
            <a:r>
              <a:rPr lang="zh-CN" altLang="en-US" sz="2000" dirty="0">
                <a:latin typeface="微软雅黑"/>
                <a:ea typeface="微软雅黑"/>
                <a:cs typeface="微软雅黑"/>
              </a:rPr>
              <a:t>次</a:t>
            </a:r>
            <a:r>
              <a:rPr lang="zh-CN" altLang="en-US" sz="2000" dirty="0" smtClean="0">
                <a:latin typeface="微软雅黑"/>
                <a:ea typeface="微软雅黑"/>
                <a:cs typeface="微软雅黑"/>
              </a:rPr>
              <a:t>创新创业教学试点基地评价</a:t>
            </a:r>
            <a:endParaRPr lang="en-US" altLang="zh-CN" sz="2000" dirty="0" smtClean="0">
              <a:latin typeface="微软雅黑"/>
              <a:ea typeface="微软雅黑"/>
              <a:cs typeface="微软雅黑"/>
            </a:endParaRPr>
          </a:p>
          <a:p>
            <a:pPr lvl="2"/>
            <a:endParaRPr lang="zh-CN" altLang="en-US" sz="1700" dirty="0">
              <a:latin typeface="微软雅黑"/>
              <a:ea typeface="微软雅黑"/>
              <a:cs typeface="微软雅黑"/>
            </a:endParaRPr>
          </a:p>
          <a:p>
            <a:pPr lvl="1"/>
            <a:r>
              <a:rPr lang="en-US" dirty="0">
                <a:latin typeface="微软雅黑"/>
                <a:ea typeface="微软雅黑"/>
                <a:cs typeface="微软雅黑"/>
              </a:rPr>
              <a:t>1</a:t>
            </a:r>
            <a:r>
              <a:rPr lang="zh-CN" altLang="en-US" dirty="0">
                <a:latin typeface="微软雅黑"/>
                <a:ea typeface="微软雅黑"/>
                <a:cs typeface="微软雅黑"/>
              </a:rPr>
              <a:t>个实施总结报告</a:t>
            </a:r>
            <a:r>
              <a:rPr lang="en-US" dirty="0">
                <a:latin typeface="微软雅黑"/>
                <a:ea typeface="微软雅黑"/>
                <a:cs typeface="微软雅黑"/>
              </a:rPr>
              <a:t>	</a:t>
            </a:r>
            <a:endParaRPr lang="zh-CN" altLang="en-US" dirty="0">
              <a:latin typeface="微软雅黑"/>
              <a:ea typeface="微软雅黑"/>
              <a:cs typeface="微软雅黑"/>
            </a:endParaRPr>
          </a:p>
          <a:p>
            <a:pPr lvl="2"/>
            <a:r>
              <a:rPr lang="en-US" altLang="zh-CN" sz="2000" dirty="0">
                <a:latin typeface="微软雅黑"/>
                <a:ea typeface="微软雅黑"/>
                <a:cs typeface="微软雅黑"/>
              </a:rPr>
              <a:t>《</a:t>
            </a:r>
            <a:r>
              <a:rPr lang="zh-CN" altLang="en-US" sz="2000" dirty="0">
                <a:latin typeface="微软雅黑"/>
                <a:ea typeface="微软雅黑"/>
                <a:cs typeface="微软雅黑"/>
              </a:rPr>
              <a:t>创新方法培养体系示范应用实施及总结报告</a:t>
            </a:r>
            <a:r>
              <a:rPr lang="en-US" altLang="zh-CN" sz="2000" dirty="0">
                <a:latin typeface="微软雅黑"/>
                <a:ea typeface="微软雅黑"/>
                <a:cs typeface="微软雅黑"/>
              </a:rPr>
              <a:t>》</a:t>
            </a:r>
          </a:p>
          <a:p>
            <a:pPr lvl="1"/>
            <a:endParaRPr lang="en-US" dirty="0"/>
          </a:p>
        </p:txBody>
      </p:sp>
    </p:spTree>
    <p:extLst>
      <p:ext uri="{BB962C8B-B14F-4D97-AF65-F5344CB8AC3E}">
        <p14:creationId xmlns:p14="http://schemas.microsoft.com/office/powerpoint/2010/main" val="425123929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3"/>
          <p:cNvGrpSpPr>
            <a:grpSpLocks/>
          </p:cNvGrpSpPr>
          <p:nvPr/>
        </p:nvGrpSpPr>
        <p:grpSpPr bwMode="auto">
          <a:xfrm>
            <a:off x="755650" y="1954213"/>
            <a:ext cx="7920038" cy="3544887"/>
            <a:chOff x="476" y="1117"/>
            <a:chExt cx="4805" cy="2233"/>
          </a:xfrm>
        </p:grpSpPr>
        <p:sp>
          <p:nvSpPr>
            <p:cNvPr id="15365" name="Text Box 4"/>
            <p:cNvSpPr txBox="1">
              <a:spLocks noChangeArrowheads="1"/>
            </p:cNvSpPr>
            <p:nvPr/>
          </p:nvSpPr>
          <p:spPr bwMode="gray">
            <a:xfrm>
              <a:off x="562" y="2336"/>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三</a:t>
              </a:r>
            </a:p>
          </p:txBody>
        </p:sp>
        <p:grpSp>
          <p:nvGrpSpPr>
            <p:cNvPr id="15366" name="Group 5"/>
            <p:cNvGrpSpPr>
              <a:grpSpLocks/>
            </p:cNvGrpSpPr>
            <p:nvPr/>
          </p:nvGrpSpPr>
          <p:grpSpPr bwMode="auto">
            <a:xfrm>
              <a:off x="476" y="1117"/>
              <a:ext cx="4805" cy="419"/>
              <a:chOff x="476" y="1117"/>
              <a:chExt cx="4805" cy="419"/>
            </a:xfrm>
          </p:grpSpPr>
          <p:sp>
            <p:nvSpPr>
              <p:cNvPr id="15405" name="Line 6"/>
              <p:cNvSpPr>
                <a:spLocks noChangeShapeType="1"/>
              </p:cNvSpPr>
              <p:nvPr/>
            </p:nvSpPr>
            <p:spPr bwMode="auto">
              <a:xfrm flipV="1">
                <a:off x="839" y="1525"/>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47" name="Text Box 7"/>
              <p:cNvSpPr txBox="1">
                <a:spLocks noChangeArrowheads="1"/>
              </p:cNvSpPr>
              <p:nvPr/>
            </p:nvSpPr>
            <p:spPr bwMode="auto">
              <a:xfrm>
                <a:off x="975" y="1121"/>
                <a:ext cx="4306" cy="330"/>
              </a:xfrm>
              <a:prstGeom prst="rect">
                <a:avLst/>
              </a:prstGeom>
              <a:noFill/>
              <a:ln w="9525" algn="ctr">
                <a:noFill/>
                <a:miter lim="800000"/>
                <a:headEnd/>
                <a:tailEnd/>
              </a:ln>
              <a:effectLst/>
            </p:spPr>
            <p:txBody>
              <a:bodyPr>
                <a:spAutoFit/>
              </a:bodyPr>
              <a:lstStyle/>
              <a:p>
                <a:pPr eaLnBrk="0" hangingPunct="0">
                  <a:defRPr/>
                </a:pPr>
                <a:r>
                  <a:rPr kumimoji="0" lang="zh-CN" altLang="en-US" sz="2800" dirty="0" smtClean="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研究背景与现状</a:t>
                </a:r>
                <a:endPar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407" name="Group 8"/>
              <p:cNvGrpSpPr>
                <a:grpSpLocks/>
              </p:cNvGrpSpPr>
              <p:nvPr/>
            </p:nvGrpSpPr>
            <p:grpSpPr bwMode="auto">
              <a:xfrm>
                <a:off x="476" y="1117"/>
                <a:ext cx="499" cy="419"/>
                <a:chOff x="476" y="890"/>
                <a:chExt cx="499" cy="419"/>
              </a:xfrm>
            </p:grpSpPr>
            <p:grpSp>
              <p:nvGrpSpPr>
                <p:cNvPr id="15408" name="Group 9"/>
                <p:cNvGrpSpPr>
                  <a:grpSpLocks/>
                </p:cNvGrpSpPr>
                <p:nvPr/>
              </p:nvGrpSpPr>
              <p:grpSpPr bwMode="auto">
                <a:xfrm>
                  <a:off x="476" y="890"/>
                  <a:ext cx="499" cy="419"/>
                  <a:chOff x="476" y="890"/>
                  <a:chExt cx="499" cy="419"/>
                </a:xfrm>
              </p:grpSpPr>
              <p:sp>
                <p:nvSpPr>
                  <p:cNvPr id="15410" name="AutoShape 1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1" name="AutoShape 1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2" name="AutoShape 1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9" name="Text Box 1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一</a:t>
                  </a:r>
                </a:p>
              </p:txBody>
            </p:sp>
          </p:grpSp>
        </p:grpSp>
        <p:grpSp>
          <p:nvGrpSpPr>
            <p:cNvPr id="15367" name="Group 14"/>
            <p:cNvGrpSpPr>
              <a:grpSpLocks/>
            </p:cNvGrpSpPr>
            <p:nvPr/>
          </p:nvGrpSpPr>
          <p:grpSpPr bwMode="auto">
            <a:xfrm>
              <a:off x="476" y="1570"/>
              <a:ext cx="4639" cy="647"/>
              <a:chOff x="476" y="1570"/>
              <a:chExt cx="4639" cy="647"/>
            </a:xfrm>
          </p:grpSpPr>
          <p:sp>
            <p:nvSpPr>
              <p:cNvPr id="15396" name="Line 15"/>
              <p:cNvSpPr>
                <a:spLocks noChangeShapeType="1"/>
              </p:cNvSpPr>
              <p:nvPr/>
            </p:nvSpPr>
            <p:spPr bwMode="auto">
              <a:xfrm>
                <a:off x="839" y="1979"/>
                <a:ext cx="4276" cy="9"/>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56" name="Text Box 16"/>
              <p:cNvSpPr txBox="1">
                <a:spLocks noChangeArrowheads="1"/>
              </p:cNvSpPr>
              <p:nvPr/>
            </p:nvSpPr>
            <p:spPr bwMode="auto">
              <a:xfrm>
                <a:off x="975" y="1616"/>
                <a:ext cx="4114" cy="601"/>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研究与应用的目标、内容与方法</a:t>
                </a:r>
              </a:p>
              <a:p>
                <a:pPr eaLnBrk="0" hangingPunct="0">
                  <a:defRPr/>
                </a:pP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98" name="Text Box 17"/>
              <p:cNvSpPr txBox="1">
                <a:spLocks noChangeArrowheads="1"/>
              </p:cNvSpPr>
              <p:nvPr/>
            </p:nvSpPr>
            <p:spPr bwMode="gray">
              <a:xfrm>
                <a:off x="562" y="1757"/>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二</a:t>
                </a:r>
              </a:p>
            </p:txBody>
          </p:sp>
          <p:grpSp>
            <p:nvGrpSpPr>
              <p:cNvPr id="15399" name="Group 18"/>
              <p:cNvGrpSpPr>
                <a:grpSpLocks/>
              </p:cNvGrpSpPr>
              <p:nvPr/>
            </p:nvGrpSpPr>
            <p:grpSpPr bwMode="auto">
              <a:xfrm>
                <a:off x="476" y="1570"/>
                <a:ext cx="499" cy="419"/>
                <a:chOff x="476" y="890"/>
                <a:chExt cx="499" cy="419"/>
              </a:xfrm>
            </p:grpSpPr>
            <p:grpSp>
              <p:nvGrpSpPr>
                <p:cNvPr id="15400" name="Group 19"/>
                <p:cNvGrpSpPr>
                  <a:grpSpLocks/>
                </p:cNvGrpSpPr>
                <p:nvPr/>
              </p:nvGrpSpPr>
              <p:grpSpPr bwMode="auto">
                <a:xfrm>
                  <a:off x="476" y="890"/>
                  <a:ext cx="499" cy="419"/>
                  <a:chOff x="476" y="890"/>
                  <a:chExt cx="499" cy="419"/>
                </a:xfrm>
              </p:grpSpPr>
              <p:sp>
                <p:nvSpPr>
                  <p:cNvPr id="15402" name="AutoShape 2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3" name="AutoShape 2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4" name="AutoShape 2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1" name="Text Box 2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二</a:t>
                  </a:r>
                </a:p>
              </p:txBody>
            </p:sp>
          </p:grpSp>
        </p:grpSp>
        <p:grpSp>
          <p:nvGrpSpPr>
            <p:cNvPr id="15368" name="Group 24"/>
            <p:cNvGrpSpPr>
              <a:grpSpLocks/>
            </p:cNvGrpSpPr>
            <p:nvPr/>
          </p:nvGrpSpPr>
          <p:grpSpPr bwMode="auto">
            <a:xfrm>
              <a:off x="476" y="2024"/>
              <a:ext cx="4639" cy="419"/>
              <a:chOff x="476" y="2024"/>
              <a:chExt cx="4639" cy="419"/>
            </a:xfrm>
          </p:grpSpPr>
          <p:sp>
            <p:nvSpPr>
              <p:cNvPr id="240665" name="Text Box 25"/>
              <p:cNvSpPr txBox="1">
                <a:spLocks noChangeArrowheads="1"/>
              </p:cNvSpPr>
              <p:nvPr/>
            </p:nvSpPr>
            <p:spPr bwMode="auto">
              <a:xfrm>
                <a:off x="975" y="2068"/>
                <a:ext cx="3800"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项目特色、可行性及预期成果</a:t>
                </a:r>
              </a:p>
            </p:txBody>
          </p:sp>
          <p:sp>
            <p:nvSpPr>
              <p:cNvPr id="15389" name="Line 26"/>
              <p:cNvSpPr>
                <a:spLocks noChangeShapeType="1"/>
              </p:cNvSpPr>
              <p:nvPr/>
            </p:nvSpPr>
            <p:spPr bwMode="auto">
              <a:xfrm flipV="1">
                <a:off x="839" y="2432"/>
                <a:ext cx="4276" cy="8"/>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grpSp>
            <p:nvGrpSpPr>
              <p:cNvPr id="15390" name="Group 27"/>
              <p:cNvGrpSpPr>
                <a:grpSpLocks/>
              </p:cNvGrpSpPr>
              <p:nvPr/>
            </p:nvGrpSpPr>
            <p:grpSpPr bwMode="auto">
              <a:xfrm>
                <a:off x="476" y="2024"/>
                <a:ext cx="499" cy="419"/>
                <a:chOff x="476" y="890"/>
                <a:chExt cx="499" cy="419"/>
              </a:xfrm>
            </p:grpSpPr>
            <p:grpSp>
              <p:nvGrpSpPr>
                <p:cNvPr id="15391" name="Group 28"/>
                <p:cNvGrpSpPr>
                  <a:grpSpLocks/>
                </p:cNvGrpSpPr>
                <p:nvPr/>
              </p:nvGrpSpPr>
              <p:grpSpPr bwMode="auto">
                <a:xfrm>
                  <a:off x="476" y="890"/>
                  <a:ext cx="499" cy="419"/>
                  <a:chOff x="476" y="890"/>
                  <a:chExt cx="499" cy="419"/>
                </a:xfrm>
              </p:grpSpPr>
              <p:sp>
                <p:nvSpPr>
                  <p:cNvPr id="15393" name="AutoShape 29"/>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4" name="AutoShape 30"/>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5" name="AutoShape 31"/>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92" name="Text Box 32"/>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三</a:t>
                  </a:r>
                </a:p>
              </p:txBody>
            </p:sp>
          </p:grpSp>
        </p:grpSp>
        <p:grpSp>
          <p:nvGrpSpPr>
            <p:cNvPr id="15369" name="Group 33"/>
            <p:cNvGrpSpPr>
              <a:grpSpLocks/>
            </p:cNvGrpSpPr>
            <p:nvPr/>
          </p:nvGrpSpPr>
          <p:grpSpPr bwMode="auto">
            <a:xfrm>
              <a:off x="476" y="2478"/>
              <a:ext cx="4762" cy="419"/>
              <a:chOff x="476" y="2478"/>
              <a:chExt cx="4762" cy="419"/>
            </a:xfrm>
          </p:grpSpPr>
          <p:sp>
            <p:nvSpPr>
              <p:cNvPr id="15380" name="Line 34"/>
              <p:cNvSpPr>
                <a:spLocks noChangeShapeType="1"/>
              </p:cNvSpPr>
              <p:nvPr/>
            </p:nvSpPr>
            <p:spPr bwMode="auto">
              <a:xfrm>
                <a:off x="839" y="2886"/>
                <a:ext cx="4276" cy="5"/>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75" name="Text Box 35"/>
              <p:cNvSpPr txBox="1">
                <a:spLocks noChangeArrowheads="1"/>
              </p:cNvSpPr>
              <p:nvPr/>
            </p:nvSpPr>
            <p:spPr bwMode="auto">
              <a:xfrm>
                <a:off x="975" y="2522"/>
                <a:ext cx="4263"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smtClean="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项目申请人及主要参与人</a:t>
                </a: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382" name="Group 36"/>
              <p:cNvGrpSpPr>
                <a:grpSpLocks/>
              </p:cNvGrpSpPr>
              <p:nvPr/>
            </p:nvGrpSpPr>
            <p:grpSpPr bwMode="auto">
              <a:xfrm>
                <a:off x="476" y="2478"/>
                <a:ext cx="499" cy="419"/>
                <a:chOff x="476" y="890"/>
                <a:chExt cx="499" cy="419"/>
              </a:xfrm>
            </p:grpSpPr>
            <p:grpSp>
              <p:nvGrpSpPr>
                <p:cNvPr id="15383" name="Group 37"/>
                <p:cNvGrpSpPr>
                  <a:grpSpLocks/>
                </p:cNvGrpSpPr>
                <p:nvPr/>
              </p:nvGrpSpPr>
              <p:grpSpPr bwMode="auto">
                <a:xfrm>
                  <a:off x="476" y="890"/>
                  <a:ext cx="499" cy="419"/>
                  <a:chOff x="476" y="890"/>
                  <a:chExt cx="499" cy="419"/>
                </a:xfrm>
              </p:grpSpPr>
              <p:sp>
                <p:nvSpPr>
                  <p:cNvPr id="15385" name="AutoShape 3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6" name="AutoShape 3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7" name="AutoShape 4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84" name="Text Box 4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四</a:t>
                  </a:r>
                </a:p>
              </p:txBody>
            </p:sp>
          </p:grpSp>
        </p:grpSp>
        <p:grpSp>
          <p:nvGrpSpPr>
            <p:cNvPr id="15370" name="Group 42"/>
            <p:cNvGrpSpPr>
              <a:grpSpLocks/>
            </p:cNvGrpSpPr>
            <p:nvPr/>
          </p:nvGrpSpPr>
          <p:grpSpPr bwMode="auto">
            <a:xfrm>
              <a:off x="476" y="2931"/>
              <a:ext cx="4639" cy="419"/>
              <a:chOff x="476" y="2931"/>
              <a:chExt cx="4639" cy="419"/>
            </a:xfrm>
          </p:grpSpPr>
          <p:sp>
            <p:nvSpPr>
              <p:cNvPr id="15371" name="Text Box 43"/>
              <p:cNvSpPr txBox="1">
                <a:spLocks noChangeArrowheads="1"/>
              </p:cNvSpPr>
              <p:nvPr/>
            </p:nvSpPr>
            <p:spPr bwMode="gray">
              <a:xfrm>
                <a:off x="607" y="2973"/>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en-US" altLang="zh-CN" sz="2400">
                    <a:solidFill>
                      <a:schemeClr val="bg1"/>
                    </a:solidFill>
                    <a:latin typeface="黑体" panose="02010609060101010101" pitchFamily="49" charset="-122"/>
                    <a:ea typeface="黑体" panose="02010609060101010101" pitchFamily="49" charset="-122"/>
                  </a:rPr>
                  <a:t>4</a:t>
                </a:r>
              </a:p>
            </p:txBody>
          </p:sp>
          <p:sp>
            <p:nvSpPr>
              <p:cNvPr id="15372" name="Line 44"/>
              <p:cNvSpPr>
                <a:spLocks noChangeShapeType="1"/>
              </p:cNvSpPr>
              <p:nvPr/>
            </p:nvSpPr>
            <p:spPr bwMode="auto">
              <a:xfrm flipV="1">
                <a:off x="839" y="3339"/>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85" name="Text Box 45"/>
              <p:cNvSpPr txBox="1">
                <a:spLocks noChangeArrowheads="1"/>
              </p:cNvSpPr>
              <p:nvPr/>
            </p:nvSpPr>
            <p:spPr bwMode="auto">
              <a:xfrm>
                <a:off x="975" y="2975"/>
                <a:ext cx="3515" cy="327"/>
              </a:xfrm>
              <a:prstGeom prst="rect">
                <a:avLst/>
              </a:prstGeom>
              <a:noFill/>
              <a:ln w="9525" algn="ctr">
                <a:noFill/>
                <a:miter lim="800000"/>
                <a:headEnd/>
                <a:tailEnd/>
              </a:ln>
              <a:effectLst/>
            </p:spPr>
            <p:txBody>
              <a:bodyPr>
                <a:spAutoFit/>
              </a:bodyPr>
              <a:lstStyle/>
              <a:p>
                <a:pPr>
                  <a:spcBef>
                    <a:spcPct val="20000"/>
                  </a:spcBef>
                  <a:buClr>
                    <a:schemeClr val="accent2"/>
                  </a:buClr>
                  <a:buFont typeface="Wingdings" pitchFamily="2" charset="2"/>
                  <a:buNone/>
                  <a:defRPr/>
                </a:pPr>
                <a:r>
                  <a:rPr kumimoji="0" lang="zh-CN" altLang="en-US" sz="2800" dirty="0" smtClean="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相关研究基础与条件</a:t>
                </a: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374" name="Group 46"/>
              <p:cNvGrpSpPr>
                <a:grpSpLocks/>
              </p:cNvGrpSpPr>
              <p:nvPr/>
            </p:nvGrpSpPr>
            <p:grpSpPr bwMode="auto">
              <a:xfrm>
                <a:off x="476" y="2931"/>
                <a:ext cx="499" cy="419"/>
                <a:chOff x="476" y="890"/>
                <a:chExt cx="499" cy="419"/>
              </a:xfrm>
            </p:grpSpPr>
            <p:grpSp>
              <p:nvGrpSpPr>
                <p:cNvPr id="15375" name="Group 47"/>
                <p:cNvGrpSpPr>
                  <a:grpSpLocks/>
                </p:cNvGrpSpPr>
                <p:nvPr/>
              </p:nvGrpSpPr>
              <p:grpSpPr bwMode="auto">
                <a:xfrm>
                  <a:off x="476" y="890"/>
                  <a:ext cx="499" cy="419"/>
                  <a:chOff x="476" y="890"/>
                  <a:chExt cx="499" cy="419"/>
                </a:xfrm>
              </p:grpSpPr>
              <p:sp>
                <p:nvSpPr>
                  <p:cNvPr id="15377" name="AutoShape 4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8" name="AutoShape 4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9" name="AutoShape 5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76" name="Text Box 5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五</a:t>
                  </a:r>
                </a:p>
              </p:txBody>
            </p:sp>
          </p:grpSp>
        </p:grpSp>
      </p:grpSp>
      <p:sp>
        <p:nvSpPr>
          <p:cNvPr id="15364" name="灯片编号占位符 6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F9A9871C-9D17-4A78-BA31-FA0855EE29C1}" type="slidenum">
              <a:rPr kumimoji="0" lang="zh-CN" altLang="en-US" sz="1200" b="0" smtClean="0">
                <a:latin typeface="Verdana" pitchFamily="34" charset="0"/>
              </a:rPr>
              <a:pPr eaLnBrk="1" hangingPunct="1"/>
              <a:t>3</a:t>
            </a:fld>
            <a:endParaRPr kumimoji="0" lang="en-US" altLang="zh-CN" sz="1200" b="0" smtClean="0">
              <a:latin typeface="Verdana" pitchFamily="34" charset="0"/>
            </a:endParaRPr>
          </a:p>
        </p:txBody>
      </p:sp>
      <p:sp>
        <p:nvSpPr>
          <p:cNvPr id="53" name="Rectangle 2"/>
          <p:cNvSpPr>
            <a:spLocks noGrp="1" noChangeArrowheads="1"/>
          </p:cNvSpPr>
          <p:nvPr>
            <p:ph type="title" idx="4294967295"/>
          </p:nvPr>
        </p:nvSpPr>
        <p:spPr>
          <a:xfrm>
            <a:off x="539750" y="115888"/>
            <a:ext cx="8208963" cy="892175"/>
          </a:xfrm>
        </p:spPr>
        <p:txBody>
          <a:bodyPr/>
          <a:lstStyle/>
          <a:p>
            <a:pPr algn="ctr" eaLnBrk="1" hangingPunct="1"/>
            <a:r>
              <a:rPr lang="zh-CN" altLang="en-US" sz="3200" dirty="0" smtClean="0">
                <a:latin typeface="黑体" pitchFamily="49" charset="-122"/>
                <a:ea typeface="黑体" pitchFamily="49" charset="-122"/>
              </a:rPr>
              <a:t>汇报内容</a:t>
            </a:r>
            <a:endParaRPr lang="zh-CN" sz="3200" dirty="0" smtClean="0">
              <a:latin typeface="黑体" pitchFamily="49" charset="-122"/>
              <a:ea typeface="黑体" pitchFamily="49" charset="-122"/>
            </a:endParaRPr>
          </a:p>
        </p:txBody>
      </p:sp>
    </p:spTree>
    <p:extLst>
      <p:ext uri="{BB962C8B-B14F-4D97-AF65-F5344CB8AC3E}">
        <p14:creationId xmlns:p14="http://schemas.microsoft.com/office/powerpoint/2010/main" val="2735561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txBox="1">
            <a:spLocks noChangeArrowheads="1"/>
          </p:cNvSpPr>
          <p:nvPr/>
        </p:nvSpPr>
        <p:spPr bwMode="auto">
          <a:xfrm>
            <a:off x="539750" y="115888"/>
            <a:ext cx="82089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defRPr/>
            </a:pPr>
            <a:r>
              <a:rPr lang="en-US" altLang="zh-CN" dirty="0"/>
              <a:t>2.6 </a:t>
            </a:r>
            <a:r>
              <a:rPr lang="zh-CN" altLang="en-US" dirty="0">
                <a:latin typeface="黑体" panose="02010609060101010101" pitchFamily="49" charset="-122"/>
                <a:ea typeface="黑体" panose="02010609060101010101" pitchFamily="49" charset="-122"/>
              </a:rPr>
              <a:t>评价体系</a:t>
            </a:r>
            <a:endParaRPr lang="zh-CN" altLang="zh-CN" dirty="0">
              <a:solidFill>
                <a:schemeClr val="tx2"/>
              </a:solidFill>
              <a:latin typeface="黑体" pitchFamily="49" charset="-122"/>
              <a:ea typeface="黑体" pitchFamily="49" charset="-122"/>
            </a:endParaRPr>
          </a:p>
        </p:txBody>
      </p:sp>
      <p:sp>
        <p:nvSpPr>
          <p:cNvPr id="30723"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5F6529D3-F85E-427D-AB1D-BEE906EB00F4}" type="slidenum">
              <a:rPr kumimoji="0" lang="zh-CN" altLang="en-US" sz="1200" b="0" smtClean="0">
                <a:latin typeface="Verdana" pitchFamily="34" charset="0"/>
              </a:rPr>
              <a:pPr eaLnBrk="1" hangingPunct="1"/>
              <a:t>30</a:t>
            </a:fld>
            <a:endParaRPr kumimoji="0" lang="en-US" altLang="zh-CN" sz="1200" b="0" smtClean="0">
              <a:latin typeface="Verdana" pitchFamily="34" charset="0"/>
            </a:endParaRPr>
          </a:p>
        </p:txBody>
      </p:sp>
      <p:grpSp>
        <p:nvGrpSpPr>
          <p:cNvPr id="3" name="组合 2"/>
          <p:cNvGrpSpPr/>
          <p:nvPr/>
        </p:nvGrpSpPr>
        <p:grpSpPr>
          <a:xfrm>
            <a:off x="827583" y="1545219"/>
            <a:ext cx="7704857" cy="4372123"/>
            <a:chOff x="827583" y="1545219"/>
            <a:chExt cx="7704857" cy="4372123"/>
          </a:xfrm>
        </p:grpSpPr>
        <p:sp>
          <p:nvSpPr>
            <p:cNvPr id="6" name="矩形 5"/>
            <p:cNvSpPr/>
            <p:nvPr/>
          </p:nvSpPr>
          <p:spPr>
            <a:xfrm>
              <a:off x="97160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基本要求</a:t>
              </a:r>
              <a:endParaRPr lang="zh-CN" altLang="en-US" sz="2000" b="1" dirty="0">
                <a:solidFill>
                  <a:srgbClr val="FCFCFC"/>
                </a:solidFill>
                <a:ea typeface="黑体" pitchFamily="2" charset="-122"/>
              </a:endParaRPr>
            </a:p>
          </p:txBody>
        </p:sp>
        <p:sp>
          <p:nvSpPr>
            <p:cNvPr id="7" name="矩形 6"/>
            <p:cNvSpPr/>
            <p:nvPr/>
          </p:nvSpPr>
          <p:spPr>
            <a:xfrm>
              <a:off x="3131840" y="2780928"/>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训练体系</a:t>
              </a:r>
              <a:endParaRPr lang="zh-CN" altLang="en-US" sz="2000" b="1" dirty="0">
                <a:solidFill>
                  <a:srgbClr val="FCFCFC"/>
                </a:solidFill>
                <a:ea typeface="黑体" pitchFamily="2" charset="-122"/>
              </a:endParaRPr>
            </a:p>
          </p:txBody>
        </p:sp>
        <p:sp>
          <p:nvSpPr>
            <p:cNvPr id="8" name="矩形 7"/>
            <p:cNvSpPr/>
            <p:nvPr/>
          </p:nvSpPr>
          <p:spPr>
            <a:xfrm>
              <a:off x="5118081" y="2780928"/>
              <a:ext cx="125411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示范应用</a:t>
              </a:r>
              <a:endParaRPr lang="zh-CN" altLang="en-US" sz="2000" b="1" dirty="0">
                <a:solidFill>
                  <a:srgbClr val="FCFCFC"/>
                </a:solidFill>
                <a:ea typeface="黑体" pitchFamily="2" charset="-122"/>
              </a:endParaRPr>
            </a:p>
          </p:txBody>
        </p:sp>
        <p:cxnSp>
          <p:nvCxnSpPr>
            <p:cNvPr id="9" name="直接箭头连接符 107"/>
            <p:cNvCxnSpPr>
              <a:stCxn id="6" idx="3"/>
              <a:endCxn id="7" idx="1"/>
            </p:cNvCxnSpPr>
            <p:nvPr/>
          </p:nvCxnSpPr>
          <p:spPr>
            <a:xfrm>
              <a:off x="2309769" y="3014928"/>
              <a:ext cx="822071"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107"/>
            <p:cNvCxnSpPr>
              <a:stCxn id="7" idx="3"/>
              <a:endCxn id="8" idx="1"/>
            </p:cNvCxnSpPr>
            <p:nvPr/>
          </p:nvCxnSpPr>
          <p:spPr>
            <a:xfrm>
              <a:off x="4470009" y="3014928"/>
              <a:ext cx="648072" cy="1588"/>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03848" y="3969112"/>
              <a:ext cx="1338169" cy="468000"/>
            </a:xfrm>
            <a:prstGeom prst="rect">
              <a:avLst/>
            </a:prstGeom>
            <a:solidFill>
              <a:srgbClr val="2C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CFCFC"/>
                  </a:solidFill>
                  <a:ea typeface="黑体" pitchFamily="2" charset="-122"/>
                </a:rPr>
                <a:t>评价体系</a:t>
              </a:r>
              <a:endParaRPr lang="zh-CN" altLang="en-US" sz="2000" b="1" dirty="0">
                <a:solidFill>
                  <a:srgbClr val="FCFCFC"/>
                </a:solidFill>
                <a:ea typeface="黑体" pitchFamily="2" charset="-122"/>
              </a:endParaRPr>
            </a:p>
          </p:txBody>
        </p:sp>
        <p:cxnSp>
          <p:nvCxnSpPr>
            <p:cNvPr id="12" name="肘形连接符 16"/>
            <p:cNvCxnSpPr>
              <a:endCxn id="11" idx="3"/>
            </p:cNvCxnSpPr>
            <p:nvPr/>
          </p:nvCxnSpPr>
          <p:spPr>
            <a:xfrm rot="10800000" flipV="1">
              <a:off x="4542018" y="3140968"/>
              <a:ext cx="1830183" cy="1062144"/>
            </a:xfrm>
            <a:prstGeom prst="bentConnector3">
              <a:avLst>
                <a:gd name="adj1" fmla="val -897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肘形连接符 18"/>
            <p:cNvCxnSpPr>
              <a:stCxn id="11" idx="1"/>
            </p:cNvCxnSpPr>
            <p:nvPr/>
          </p:nvCxnSpPr>
          <p:spPr>
            <a:xfrm rot="10800000">
              <a:off x="2699792" y="3068960"/>
              <a:ext cx="504056" cy="1134152"/>
            </a:xfrm>
            <a:prstGeom prst="bentConnector2">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文本框 19"/>
            <p:cNvSpPr txBox="1"/>
            <p:nvPr/>
          </p:nvSpPr>
          <p:spPr>
            <a:xfrm>
              <a:off x="3203848" y="3501008"/>
              <a:ext cx="1349828" cy="400110"/>
            </a:xfrm>
            <a:prstGeom prst="rect">
              <a:avLst/>
            </a:prstGeom>
            <a:noFill/>
          </p:spPr>
          <p:txBody>
            <a:bodyPr wrap="square" rtlCol="0">
              <a:spAutoFit/>
            </a:bodyPr>
            <a:lstStyle/>
            <a:p>
              <a:r>
                <a:rPr kumimoji="1" lang="zh-CN" altLang="en-US" sz="2000" dirty="0" smtClean="0">
                  <a:latin typeface="+mn-lt"/>
                  <a:ea typeface="黑体" pitchFamily="2" charset="-122"/>
                </a:rPr>
                <a:t>持续改进</a:t>
              </a:r>
              <a:endParaRPr kumimoji="1" lang="zh-CN" altLang="en-US" sz="2000" dirty="0">
                <a:latin typeface="+mn-lt"/>
                <a:ea typeface="黑体" pitchFamily="2" charset="-122"/>
              </a:endParaRPr>
            </a:p>
          </p:txBody>
        </p:sp>
        <p:cxnSp>
          <p:nvCxnSpPr>
            <p:cNvPr id="19" name="直接箭头连接符 18"/>
            <p:cNvCxnSpPr>
              <a:stCxn id="8" idx="3"/>
            </p:cNvCxnSpPr>
            <p:nvPr/>
          </p:nvCxnSpPr>
          <p:spPr bwMode="auto">
            <a:xfrm>
              <a:off x="6372200" y="3014928"/>
              <a:ext cx="834113" cy="1588"/>
            </a:xfrm>
            <a:prstGeom prst="straightConnector1">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4" name="形状 23"/>
            <p:cNvCxnSpPr>
              <a:endCxn id="6" idx="1"/>
            </p:cNvCxnSpPr>
            <p:nvPr/>
          </p:nvCxnSpPr>
          <p:spPr bwMode="auto">
            <a:xfrm flipH="1">
              <a:off x="971600" y="3014928"/>
              <a:ext cx="7560840" cy="1588"/>
            </a:xfrm>
            <a:prstGeom prst="bentConnector5">
              <a:avLst>
                <a:gd name="adj1" fmla="val -4411"/>
                <a:gd name="adj2" fmla="val 181109502"/>
                <a:gd name="adj3" fmla="val 108574"/>
              </a:avLst>
            </a:prstGeom>
            <a:ln w="28575">
              <a:prstDash val="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31" name="文本框 19"/>
            <p:cNvSpPr txBox="1"/>
            <p:nvPr/>
          </p:nvSpPr>
          <p:spPr>
            <a:xfrm>
              <a:off x="3491880" y="5517232"/>
              <a:ext cx="2160240" cy="400110"/>
            </a:xfrm>
            <a:prstGeom prst="rect">
              <a:avLst/>
            </a:prstGeom>
            <a:noFill/>
          </p:spPr>
          <p:txBody>
            <a:bodyPr wrap="square" rtlCol="0">
              <a:spAutoFit/>
            </a:bodyPr>
            <a:lstStyle/>
            <a:p>
              <a:r>
                <a:rPr kumimoji="1" lang="zh-CN" altLang="en-US" sz="2000" dirty="0" smtClean="0">
                  <a:latin typeface="+mn-lt"/>
                  <a:ea typeface="黑体" pitchFamily="2" charset="-122"/>
                </a:rPr>
                <a:t>长期（</a:t>
              </a:r>
              <a:r>
                <a:rPr kumimoji="1" lang="en-US" altLang="zh-CN" sz="2000" dirty="0" smtClean="0">
                  <a:latin typeface="+mn-lt"/>
                  <a:ea typeface="黑体" pitchFamily="2" charset="-122"/>
                </a:rPr>
                <a:t>10-15</a:t>
              </a:r>
              <a:r>
                <a:rPr kumimoji="1" lang="zh-CN" altLang="en-US" sz="2000" dirty="0" smtClean="0">
                  <a:latin typeface="+mn-lt"/>
                  <a:ea typeface="黑体" pitchFamily="2" charset="-122"/>
                </a:rPr>
                <a:t>年）</a:t>
              </a:r>
              <a:endParaRPr kumimoji="1" lang="zh-CN" altLang="en-US" sz="2000" dirty="0">
                <a:latin typeface="+mn-lt"/>
                <a:ea typeface="黑体" pitchFamily="2" charset="-122"/>
              </a:endParaRPr>
            </a:p>
          </p:txBody>
        </p:sp>
        <p:sp>
          <p:nvSpPr>
            <p:cNvPr id="32" name="矩形 31"/>
            <p:cNvSpPr/>
            <p:nvPr/>
          </p:nvSpPr>
          <p:spPr bwMode="auto">
            <a:xfrm>
              <a:off x="827583" y="1988840"/>
              <a:ext cx="6120681" cy="3024336"/>
            </a:xfrm>
            <a:prstGeom prst="rect">
              <a:avLst/>
            </a:prstGeom>
            <a:noFill/>
            <a:ln>
              <a:solidFill>
                <a:srgbClr val="CC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8" name="文本框 19"/>
            <p:cNvSpPr txBox="1"/>
            <p:nvPr/>
          </p:nvSpPr>
          <p:spPr>
            <a:xfrm>
              <a:off x="3214422" y="1545219"/>
              <a:ext cx="1728192" cy="400110"/>
            </a:xfrm>
            <a:prstGeom prst="rect">
              <a:avLst/>
            </a:prstGeom>
            <a:noFill/>
          </p:spPr>
          <p:txBody>
            <a:bodyPr wrap="square" rtlCol="0">
              <a:spAutoFit/>
            </a:bodyPr>
            <a:lstStyle/>
            <a:p>
              <a:r>
                <a:rPr lang="zh-CN" altLang="en-US" sz="2000" dirty="0" smtClean="0">
                  <a:latin typeface="+mn-lt"/>
                  <a:ea typeface="黑体" pitchFamily="2" charset="-122"/>
                </a:rPr>
                <a:t>项目期：</a:t>
              </a:r>
              <a:r>
                <a:rPr lang="en-US" altLang="zh-CN" sz="2000" dirty="0" smtClean="0">
                  <a:latin typeface="+mn-lt"/>
                  <a:ea typeface="黑体" pitchFamily="2" charset="-122"/>
                </a:rPr>
                <a:t>2</a:t>
              </a:r>
              <a:r>
                <a:rPr lang="zh-CN" altLang="en-US" sz="2000" dirty="0" smtClean="0">
                  <a:latin typeface="+mn-lt"/>
                  <a:ea typeface="黑体" pitchFamily="2" charset="-122"/>
                </a:rPr>
                <a:t>年</a:t>
              </a:r>
              <a:endParaRPr kumimoji="1" lang="zh-CN" altLang="en-US" sz="2000" dirty="0">
                <a:latin typeface="+mn-lt"/>
                <a:ea typeface="黑体" pitchFamily="2" charset="-122"/>
              </a:endParaRPr>
            </a:p>
          </p:txBody>
        </p:sp>
        <p:grpSp>
          <p:nvGrpSpPr>
            <p:cNvPr id="85" name="组合 84"/>
            <p:cNvGrpSpPr/>
            <p:nvPr/>
          </p:nvGrpSpPr>
          <p:grpSpPr>
            <a:xfrm>
              <a:off x="5508104" y="2257708"/>
              <a:ext cx="504056" cy="523220"/>
              <a:chOff x="3635896" y="4437111"/>
              <a:chExt cx="504056" cy="523220"/>
            </a:xfrm>
            <a:effectLst>
              <a:outerShdw blurRad="50800" dist="38100" dir="18900000" algn="bl" rotWithShape="0">
                <a:prstClr val="black">
                  <a:alpha val="40000"/>
                </a:prstClr>
              </a:outerShdw>
            </a:effectLst>
          </p:grpSpPr>
          <p:sp>
            <p:nvSpPr>
              <p:cNvPr id="83" name="流程图: 联系 82"/>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82" name="矩形 81"/>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86" name="组合 85"/>
            <p:cNvGrpSpPr/>
            <p:nvPr/>
          </p:nvGrpSpPr>
          <p:grpSpPr>
            <a:xfrm>
              <a:off x="1403648" y="2257708"/>
              <a:ext cx="504056" cy="523220"/>
              <a:chOff x="3635896" y="4437111"/>
              <a:chExt cx="504056" cy="523220"/>
            </a:xfrm>
            <a:effectLst>
              <a:outerShdw blurRad="50800" dist="38100" dir="18900000" algn="bl" rotWithShape="0">
                <a:prstClr val="black">
                  <a:alpha val="40000"/>
                </a:prstClr>
              </a:outerShdw>
            </a:effectLst>
          </p:grpSpPr>
          <p:sp>
            <p:nvSpPr>
              <p:cNvPr id="87" name="流程图: 联系 86"/>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88" name="矩形 87"/>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89" name="组合 88"/>
            <p:cNvGrpSpPr/>
            <p:nvPr/>
          </p:nvGrpSpPr>
          <p:grpSpPr>
            <a:xfrm>
              <a:off x="3563888" y="2257708"/>
              <a:ext cx="504056" cy="523220"/>
              <a:chOff x="3635896" y="4437111"/>
              <a:chExt cx="504056" cy="523220"/>
            </a:xfrm>
            <a:effectLst>
              <a:outerShdw blurRad="50800" dist="38100" dir="18900000" algn="bl" rotWithShape="0">
                <a:prstClr val="black">
                  <a:alpha val="40000"/>
                </a:prstClr>
              </a:outerShdw>
            </a:effectLst>
          </p:grpSpPr>
          <p:sp>
            <p:nvSpPr>
              <p:cNvPr id="90" name="流程图: 联系 89"/>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91" name="矩形 90"/>
              <p:cNvSpPr/>
              <p:nvPr/>
            </p:nvSpPr>
            <p:spPr>
              <a:xfrm>
                <a:off x="3707904" y="4437111"/>
                <a:ext cx="364203"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92" name="组合 91"/>
            <p:cNvGrpSpPr/>
            <p:nvPr/>
          </p:nvGrpSpPr>
          <p:grpSpPr>
            <a:xfrm>
              <a:off x="3635896" y="4417948"/>
              <a:ext cx="504056" cy="523220"/>
              <a:chOff x="3635896" y="4437111"/>
              <a:chExt cx="504056" cy="523220"/>
            </a:xfrm>
            <a:effectLst>
              <a:outerShdw blurRad="50800" dist="38100" dir="18900000" algn="bl" rotWithShape="0">
                <a:prstClr val="black">
                  <a:alpha val="40000"/>
                </a:prstClr>
              </a:outerShdw>
            </a:effectLst>
          </p:grpSpPr>
          <p:sp>
            <p:nvSpPr>
              <p:cNvPr id="93" name="流程图: 联系 92"/>
              <p:cNvSpPr/>
              <p:nvPr/>
            </p:nvSpPr>
            <p:spPr bwMode="auto">
              <a:xfrm>
                <a:off x="3635896" y="4472184"/>
                <a:ext cx="504056" cy="468984"/>
              </a:xfrm>
              <a:prstGeom prst="flowChartConnector">
                <a:avLst/>
              </a:prstGeom>
              <a:solidFill>
                <a:schemeClr val="accent6"/>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宋体" pitchFamily="2" charset="-122"/>
                </a:endParaRPr>
              </a:p>
            </p:txBody>
          </p:sp>
          <p:sp>
            <p:nvSpPr>
              <p:cNvPr id="94" name="矩形 93"/>
              <p:cNvSpPr/>
              <p:nvPr/>
            </p:nvSpPr>
            <p:spPr>
              <a:xfrm>
                <a:off x="3707904" y="4437111"/>
                <a:ext cx="370614" cy="523220"/>
              </a:xfrm>
              <a:prstGeom prst="rect">
                <a:avLst/>
              </a:prstGeom>
              <a:noFill/>
              <a:effectLst>
                <a:glow rad="101600">
                  <a:schemeClr val="accent2">
                    <a:satMod val="175000"/>
                    <a:alpha val="40000"/>
                  </a:schemeClr>
                </a:glow>
              </a:effectLst>
            </p:spPr>
            <p:txBody>
              <a:bodyPr wrap="none" lIns="91440" tIns="45720" rIns="91440" bIns="45720">
                <a:spAutoFit/>
              </a:bodyPr>
              <a:lstStyle/>
              <a:p>
                <a:pPr algn="ctr"/>
                <a:r>
                  <a:rPr lang="en-US" altLang="zh-CN"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2" name="Rounded Rectangle 1"/>
            <p:cNvSpPr/>
            <p:nvPr/>
          </p:nvSpPr>
          <p:spPr bwMode="auto">
            <a:xfrm>
              <a:off x="3114000" y="3859200"/>
              <a:ext cx="1512168" cy="1152128"/>
            </a:xfrm>
            <a:prstGeom prst="roundRect">
              <a:avLst/>
            </a:prstGeom>
            <a:noFill/>
            <a:ln w="57150" cap="flat" cmpd="sng" algn="ctr">
              <a:solidFill>
                <a:srgbClr val="C0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800" b="1" i="0" u="none" strike="noStrike" cap="none" normalizeH="0" baseline="0" smtClean="0">
                <a:ln>
                  <a:noFill/>
                </a:ln>
                <a:solidFill>
                  <a:schemeClr val="tx1"/>
                </a:solidFill>
                <a:effectLst/>
                <a:latin typeface="Times New Roman" pitchFamily="18" charset="0"/>
                <a:ea typeface="宋体" pitchFamily="2" charset="-122"/>
              </a:endParaRPr>
            </a:p>
          </p:txBody>
        </p:sp>
      </p:grpSp>
      <p:sp>
        <p:nvSpPr>
          <p:cNvPr id="33" name="矩形 32"/>
          <p:cNvSpPr/>
          <p:nvPr/>
        </p:nvSpPr>
        <p:spPr>
          <a:xfrm>
            <a:off x="7206313" y="2780928"/>
            <a:ext cx="1326127" cy="46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CFCFC"/>
                </a:solidFill>
                <a:ea typeface="黑体" pitchFamily="2" charset="-122"/>
              </a:rPr>
              <a:t>发展跟踪</a:t>
            </a:r>
            <a:endParaRPr lang="zh-CN" altLang="en-US" sz="2000" b="1" dirty="0">
              <a:solidFill>
                <a:srgbClr val="FCFCFC"/>
              </a:solidFill>
              <a:ea typeface="黑体" pitchFamily="2" charset="-122"/>
            </a:endParaRPr>
          </a:p>
        </p:txBody>
      </p:sp>
    </p:spTree>
    <p:extLst>
      <p:ext uri="{BB962C8B-B14F-4D97-AF65-F5344CB8AC3E}">
        <p14:creationId xmlns:p14="http://schemas.microsoft.com/office/powerpoint/2010/main" val="265167700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1"/>
          <p:cNvSpPr>
            <a:spLocks noGrp="1"/>
          </p:cNvSpPr>
          <p:nvPr>
            <p:ph idx="1"/>
          </p:nvPr>
        </p:nvSpPr>
        <p:spPr>
          <a:xfrm>
            <a:off x="539750" y="2348880"/>
            <a:ext cx="8001000" cy="4350370"/>
          </a:xfrm>
        </p:spPr>
        <p:txBody>
          <a:bodyPr>
            <a:normAutofit/>
          </a:bodyPr>
          <a:lstStyle/>
          <a:p>
            <a:pPr marL="469900" indent="-469900" eaLnBrk="1" hangingPunct="1">
              <a:lnSpc>
                <a:spcPct val="130000"/>
              </a:lnSpc>
              <a:spcBef>
                <a:spcPct val="0"/>
              </a:spcBef>
              <a:buFont typeface="Wingdings" pitchFamily="2" charset="2"/>
              <a:buChar char="n"/>
            </a:pPr>
            <a:r>
              <a:rPr lang="zh-CN" altLang="en-US" sz="2800" dirty="0" smtClean="0">
                <a:solidFill>
                  <a:schemeClr val="tx1"/>
                </a:solidFill>
                <a:latin typeface="微软雅黑"/>
                <a:ea typeface="微软雅黑"/>
                <a:cs typeface="微软雅黑"/>
              </a:rPr>
              <a:t>研究内容</a:t>
            </a:r>
            <a:endParaRPr lang="en-US" altLang="zh-CN" sz="2800" dirty="0" smtClean="0">
              <a:solidFill>
                <a:schemeClr val="tx1"/>
              </a:solidFill>
              <a:latin typeface="微软雅黑"/>
              <a:ea typeface="微软雅黑"/>
              <a:cs typeface="微软雅黑"/>
            </a:endParaRPr>
          </a:p>
          <a:p>
            <a:pPr marL="851500" lvl="1" indent="-469900" eaLnBrk="1" hangingPunct="1">
              <a:lnSpc>
                <a:spcPct val="130000"/>
              </a:lnSpc>
              <a:spcBef>
                <a:spcPct val="0"/>
              </a:spcBef>
            </a:pPr>
            <a:r>
              <a:rPr lang="zh-CN" altLang="en-US" sz="2600" dirty="0" smtClean="0">
                <a:solidFill>
                  <a:schemeClr val="tx1"/>
                </a:solidFill>
                <a:latin typeface="微软雅黑"/>
                <a:ea typeface="微软雅黑"/>
                <a:cs typeface="微软雅黑"/>
              </a:rPr>
              <a:t>高校创新创业培养评价体系架构设计</a:t>
            </a:r>
            <a:endParaRPr lang="en-US" altLang="zh-CN" sz="2600" dirty="0" smtClean="0">
              <a:solidFill>
                <a:schemeClr val="tx1"/>
              </a:solidFill>
              <a:latin typeface="微软雅黑"/>
              <a:ea typeface="微软雅黑"/>
              <a:cs typeface="微软雅黑"/>
            </a:endParaRPr>
          </a:p>
          <a:p>
            <a:pPr marL="851500" lvl="1" indent="-469900" eaLnBrk="1" hangingPunct="1">
              <a:lnSpc>
                <a:spcPct val="130000"/>
              </a:lnSpc>
              <a:spcBef>
                <a:spcPct val="0"/>
              </a:spcBef>
            </a:pPr>
            <a:r>
              <a:rPr lang="zh-CN" altLang="en-US" sz="2600" dirty="0" smtClean="0">
                <a:latin typeface="微软雅黑"/>
                <a:ea typeface="微软雅黑"/>
                <a:cs typeface="微软雅黑"/>
              </a:rPr>
              <a:t>评价维度、评价方法与工具及其对应关系</a:t>
            </a:r>
            <a:endParaRPr lang="en-US" altLang="zh-CN" sz="2600" dirty="0" smtClean="0">
              <a:latin typeface="微软雅黑"/>
              <a:ea typeface="微软雅黑"/>
              <a:cs typeface="微软雅黑"/>
            </a:endParaRPr>
          </a:p>
          <a:p>
            <a:pPr marL="851500" lvl="1" indent="-469900" eaLnBrk="1" hangingPunct="1">
              <a:lnSpc>
                <a:spcPct val="130000"/>
              </a:lnSpc>
              <a:spcBef>
                <a:spcPct val="0"/>
              </a:spcBef>
            </a:pPr>
            <a:r>
              <a:rPr lang="en-US" altLang="en-US" sz="2600" dirty="0" smtClean="0">
                <a:latin typeface="微软雅黑"/>
                <a:ea typeface="微软雅黑"/>
                <a:cs typeface="微软雅黑"/>
              </a:rPr>
              <a:t>制定</a:t>
            </a:r>
            <a:r>
              <a:rPr lang="zh-CN" altLang="en-US" sz="2600" dirty="0" smtClean="0">
                <a:solidFill>
                  <a:schemeClr val="tx1"/>
                </a:solidFill>
                <a:latin typeface="微软雅黑"/>
                <a:ea typeface="微软雅黑"/>
                <a:cs typeface="微软雅黑"/>
              </a:rPr>
              <a:t>评价标准</a:t>
            </a:r>
            <a:endParaRPr lang="en-US" altLang="zh-CN" sz="2600" dirty="0" smtClean="0">
              <a:solidFill>
                <a:schemeClr val="tx1"/>
              </a:solidFill>
              <a:latin typeface="微软雅黑"/>
              <a:ea typeface="微软雅黑"/>
              <a:cs typeface="微软雅黑"/>
            </a:endParaRPr>
          </a:p>
        </p:txBody>
      </p:sp>
      <p:sp>
        <p:nvSpPr>
          <p:cNvPr id="38915" name="标题 2"/>
          <p:cNvSpPr>
            <a:spLocks noGrp="1"/>
          </p:cNvSpPr>
          <p:nvPr>
            <p:ph type="title"/>
          </p:nvPr>
        </p:nvSpPr>
        <p:spPr/>
        <p:txBody>
          <a:bodyPr/>
          <a:lstStyle/>
          <a:p>
            <a:r>
              <a:rPr lang="en-US" altLang="zh-CN" sz="3200" dirty="0" smtClean="0"/>
              <a:t>2.6 </a:t>
            </a:r>
            <a:r>
              <a:rPr lang="zh-CN" altLang="en-US" sz="3200" dirty="0" smtClean="0"/>
              <a:t>评价体系</a:t>
            </a:r>
            <a:endParaRPr lang="zh-CN" altLang="en-US" sz="3200" dirty="0" smtClean="0">
              <a:latin typeface="黑体" pitchFamily="49" charset="-122"/>
              <a:ea typeface="黑体" pitchFamily="49" charset="-122"/>
            </a:endParaRPr>
          </a:p>
        </p:txBody>
      </p:sp>
      <p:sp>
        <p:nvSpPr>
          <p:cNvPr id="389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0CABCAE-980B-4A3B-A000-3917E14DEFA3}" type="slidenum">
              <a:rPr kumimoji="0" lang="zh-CN" altLang="en-US" sz="1200" b="0" smtClean="0">
                <a:latin typeface="Verdana" pitchFamily="34" charset="0"/>
              </a:rPr>
              <a:pPr eaLnBrk="1" hangingPunct="1"/>
              <a:t>31</a:t>
            </a:fld>
            <a:endParaRPr kumimoji="0" lang="en-US" altLang="zh-CN" sz="1200" b="0" smtClean="0">
              <a:latin typeface="Verdana" pitchFamily="34" charset="0"/>
            </a:endParaRPr>
          </a:p>
        </p:txBody>
      </p:sp>
      <p:sp>
        <p:nvSpPr>
          <p:cNvPr id="5" name="矩形 4"/>
          <p:cNvSpPr/>
          <p:nvPr/>
        </p:nvSpPr>
        <p:spPr bwMode="auto">
          <a:xfrm>
            <a:off x="611560" y="1268760"/>
            <a:ext cx="7920880" cy="936104"/>
          </a:xfrm>
          <a:prstGeom prst="rect">
            <a:avLst/>
          </a:prstGeom>
          <a:solidFill>
            <a:schemeClr val="accent6"/>
          </a:solidFill>
          <a:ln w="9525" cap="flat" cmpd="sng" algn="ctr">
            <a:no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bg1"/>
                </a:solidFill>
                <a:effectLst/>
                <a:latin typeface="黑体" pitchFamily="2" charset="-122"/>
                <a:ea typeface="黑体" pitchFamily="2" charset="-122"/>
              </a:rPr>
              <a:t>指南：探索能够有效评价大学生创新方法应用能力的</a:t>
            </a:r>
            <a:endParaRPr lang="en-US" altLang="zh-CN" sz="2400" dirty="0" smtClean="0">
              <a:solidFill>
                <a:schemeClr val="bg1"/>
              </a:solidFill>
              <a:latin typeface="黑体" pitchFamily="2" charset="-122"/>
              <a:ea typeface="黑体" pitchFamily="2" charset="-122"/>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dirty="0" smtClean="0">
                <a:ln>
                  <a:noFill/>
                </a:ln>
                <a:solidFill>
                  <a:schemeClr val="bg1"/>
                </a:solidFill>
                <a:effectLst/>
                <a:latin typeface="黑体" pitchFamily="2" charset="-122"/>
                <a:ea typeface="黑体" pitchFamily="2" charset="-122"/>
              </a:rPr>
              <a:t>        </a:t>
            </a:r>
            <a:r>
              <a:rPr kumimoji="1" lang="zh-CN" altLang="en-US" sz="2400" b="1" i="0" u="none" strike="noStrike" cap="none" normalizeH="0" baseline="0" dirty="0" smtClean="0">
                <a:ln>
                  <a:noFill/>
                </a:ln>
                <a:solidFill>
                  <a:schemeClr val="bg1"/>
                </a:solidFill>
                <a:effectLst/>
                <a:latin typeface="黑体" pitchFamily="2" charset="-122"/>
                <a:ea typeface="黑体" pitchFamily="2" charset="-122"/>
              </a:rPr>
              <a:t>理论、方法与标准</a:t>
            </a:r>
          </a:p>
        </p:txBody>
      </p:sp>
    </p:spTree>
    <p:extLst>
      <p:ext uri="{BB962C8B-B14F-4D97-AF65-F5344CB8AC3E}">
        <p14:creationId xmlns:p14="http://schemas.microsoft.com/office/powerpoint/2010/main" val="151106849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8" name="灯片编号占位符 9"/>
          <p:cNvSpPr txBox="1">
            <a:spLocks noGrp="1"/>
          </p:cNvSpPr>
          <p:nvPr/>
        </p:nvSpPr>
        <p:spPr bwMode="auto">
          <a:xfrm>
            <a:off x="7000875" y="6453188"/>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r" eaLnBrk="1" hangingPunct="1"/>
            <a:fld id="{23D834A6-57CA-417D-9800-30D562657451}" type="slidenum">
              <a:rPr kumimoji="0" lang="zh-CN" altLang="en-US" sz="1200" b="0">
                <a:latin typeface="Verdana" pitchFamily="34" charset="0"/>
              </a:rPr>
              <a:pPr algn="r" eaLnBrk="1" hangingPunct="1"/>
              <a:t>32</a:t>
            </a:fld>
            <a:endParaRPr kumimoji="0" lang="en-US" altLang="zh-CN" sz="1200" b="0">
              <a:latin typeface="Verdana" pitchFamily="34" charset="0"/>
            </a:endParaRPr>
          </a:p>
        </p:txBody>
      </p:sp>
      <p:sp>
        <p:nvSpPr>
          <p:cNvPr id="21" name="Rectangle 2"/>
          <p:cNvSpPr txBox="1">
            <a:spLocks noChangeArrowheads="1"/>
          </p:cNvSpPr>
          <p:nvPr/>
        </p:nvSpPr>
        <p:spPr bwMode="auto">
          <a:xfrm>
            <a:off x="550862" y="115888"/>
            <a:ext cx="86042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defRPr/>
            </a:pPr>
            <a:r>
              <a:rPr lang="en-US" altLang="zh-CN" dirty="0"/>
              <a:t>2.6 </a:t>
            </a:r>
            <a:r>
              <a:rPr lang="zh-CN" altLang="en-US" dirty="0">
                <a:latin typeface="黑体" panose="02010609060101010101" pitchFamily="49" charset="-122"/>
                <a:ea typeface="黑体" panose="02010609060101010101" pitchFamily="49" charset="-122"/>
              </a:rPr>
              <a:t>评价体系</a:t>
            </a:r>
            <a:endParaRPr lang="zh-CN" altLang="zh-CN" dirty="0">
              <a:solidFill>
                <a:schemeClr val="tx2"/>
              </a:solidFill>
              <a:latin typeface="黑体" pitchFamily="49" charset="-122"/>
              <a:ea typeface="黑体" pitchFamily="49" charset="-122"/>
            </a:endParaRPr>
          </a:p>
        </p:txBody>
      </p:sp>
      <p:sp>
        <p:nvSpPr>
          <p:cNvPr id="41" name="矩形 40"/>
          <p:cNvSpPr/>
          <p:nvPr/>
        </p:nvSpPr>
        <p:spPr>
          <a:xfrm>
            <a:off x="4121790" y="1844743"/>
            <a:ext cx="1349445" cy="577079"/>
          </a:xfrm>
          <a:prstGeom prst="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358727" y="2636912"/>
            <a:ext cx="2743530" cy="2860841"/>
          </a:xfrm>
          <a:prstGeom prst="rect">
            <a:avLst/>
          </a:prstGeom>
          <a:ln>
            <a:solidFill>
              <a:srgbClr val="CC0000"/>
            </a:solidFill>
          </a:ln>
        </p:spPr>
        <p:style>
          <a:lnRef idx="1">
            <a:schemeClr val="accent5">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42" name="任意多边形 5"/>
          <p:cNvSpPr/>
          <p:nvPr/>
        </p:nvSpPr>
        <p:spPr>
          <a:xfrm>
            <a:off x="662902" y="4725326"/>
            <a:ext cx="2223081" cy="657994"/>
          </a:xfrm>
          <a:custGeom>
            <a:avLst/>
            <a:gdLst>
              <a:gd name="connsiteX0" fmla="*/ 0 w 2081129"/>
              <a:gd name="connsiteY0" fmla="*/ 0 h 462451"/>
              <a:gd name="connsiteX1" fmla="*/ 2081129 w 2081129"/>
              <a:gd name="connsiteY1" fmla="*/ 0 h 462451"/>
              <a:gd name="connsiteX2" fmla="*/ 2081129 w 2081129"/>
              <a:gd name="connsiteY2" fmla="*/ 462451 h 462451"/>
              <a:gd name="connsiteX3" fmla="*/ 0 w 2081129"/>
              <a:gd name="connsiteY3" fmla="*/ 462451 h 462451"/>
              <a:gd name="connsiteX4" fmla="*/ 0 w 2081129"/>
              <a:gd name="connsiteY4" fmla="*/ 0 h 46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129" h="462451">
                <a:moveTo>
                  <a:pt x="0" y="0"/>
                </a:moveTo>
                <a:lnTo>
                  <a:pt x="2081129" y="0"/>
                </a:lnTo>
                <a:lnTo>
                  <a:pt x="2081129" y="462451"/>
                </a:lnTo>
                <a:lnTo>
                  <a:pt x="0" y="462451"/>
                </a:lnTo>
                <a:lnTo>
                  <a:pt x="0" y="0"/>
                </a:lnTo>
                <a:close/>
              </a:path>
            </a:pathLst>
          </a:custGeom>
          <a:solidFill>
            <a:srgbClr val="BE3D01"/>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400" b="1" kern="1200" dirty="0" smtClean="0">
                <a:solidFill>
                  <a:srgbClr val="FFFFFF"/>
                </a:solidFill>
                <a:latin typeface="微软雅黑" panose="020B0503020204020204" pitchFamily="34" charset="-122"/>
                <a:ea typeface="微软雅黑" panose="020B0503020204020204" pitchFamily="34" charset="-122"/>
              </a:rPr>
              <a:t>方法评价</a:t>
            </a:r>
            <a:endParaRPr lang="zh-CN" altLang="en-US" sz="2400" b="1" kern="1200" dirty="0">
              <a:solidFill>
                <a:srgbClr val="FFFFFF"/>
              </a:solidFill>
              <a:latin typeface="微软雅黑" panose="020B0503020204020204" pitchFamily="34" charset="-122"/>
              <a:ea typeface="微软雅黑" panose="020B0503020204020204" pitchFamily="34" charset="-122"/>
            </a:endParaRPr>
          </a:p>
        </p:txBody>
      </p:sp>
      <p:sp>
        <p:nvSpPr>
          <p:cNvPr id="43" name="任意多边形 6"/>
          <p:cNvSpPr/>
          <p:nvPr/>
        </p:nvSpPr>
        <p:spPr>
          <a:xfrm>
            <a:off x="755671" y="4610893"/>
            <a:ext cx="2223081" cy="286106"/>
          </a:xfrm>
          <a:custGeom>
            <a:avLst/>
            <a:gdLst>
              <a:gd name="connsiteX0" fmla="*/ 0 w 2081129"/>
              <a:gd name="connsiteY0" fmla="*/ 0 h 272064"/>
              <a:gd name="connsiteX1" fmla="*/ 2081129 w 2081129"/>
              <a:gd name="connsiteY1" fmla="*/ 0 h 272064"/>
              <a:gd name="connsiteX2" fmla="*/ 2081129 w 2081129"/>
              <a:gd name="connsiteY2" fmla="*/ 272064 h 272064"/>
              <a:gd name="connsiteX3" fmla="*/ 0 w 2081129"/>
              <a:gd name="connsiteY3" fmla="*/ 272064 h 272064"/>
              <a:gd name="connsiteX4" fmla="*/ 0 w 2081129"/>
              <a:gd name="connsiteY4" fmla="*/ 0 h 27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129" h="272064">
                <a:moveTo>
                  <a:pt x="0" y="0"/>
                </a:moveTo>
                <a:lnTo>
                  <a:pt x="2081129" y="0"/>
                </a:lnTo>
                <a:lnTo>
                  <a:pt x="2081129" y="272064"/>
                </a:lnTo>
                <a:lnTo>
                  <a:pt x="0" y="2720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anose="020B0503020204020204" pitchFamily="34" charset="-122"/>
              <a:ea typeface="微软雅黑" panose="020B0503020204020204" pitchFamily="34" charset="-122"/>
            </a:endParaRPr>
          </a:p>
        </p:txBody>
      </p:sp>
      <p:sp>
        <p:nvSpPr>
          <p:cNvPr id="44" name="矩形 43"/>
          <p:cNvSpPr/>
          <p:nvPr/>
        </p:nvSpPr>
        <p:spPr>
          <a:xfrm>
            <a:off x="3235931" y="2636912"/>
            <a:ext cx="2743530" cy="2860841"/>
          </a:xfrm>
          <a:prstGeom prst="rect">
            <a:avLst/>
          </a:prstGeom>
          <a:ln>
            <a:solidFill>
              <a:srgbClr val="CC0000"/>
            </a:solidFill>
          </a:ln>
        </p:spPr>
        <p:style>
          <a:lnRef idx="1">
            <a:schemeClr val="accent5">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任意多边形 9"/>
          <p:cNvSpPr/>
          <p:nvPr/>
        </p:nvSpPr>
        <p:spPr>
          <a:xfrm>
            <a:off x="3491880" y="4725326"/>
            <a:ext cx="2304256" cy="657994"/>
          </a:xfrm>
          <a:custGeom>
            <a:avLst/>
            <a:gdLst>
              <a:gd name="connsiteX0" fmla="*/ 0 w 2081129"/>
              <a:gd name="connsiteY0" fmla="*/ 0 h 462451"/>
              <a:gd name="connsiteX1" fmla="*/ 2081129 w 2081129"/>
              <a:gd name="connsiteY1" fmla="*/ 0 h 462451"/>
              <a:gd name="connsiteX2" fmla="*/ 2081129 w 2081129"/>
              <a:gd name="connsiteY2" fmla="*/ 462451 h 462451"/>
              <a:gd name="connsiteX3" fmla="*/ 0 w 2081129"/>
              <a:gd name="connsiteY3" fmla="*/ 462451 h 462451"/>
              <a:gd name="connsiteX4" fmla="*/ 0 w 2081129"/>
              <a:gd name="connsiteY4" fmla="*/ 0 h 46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129" h="462451">
                <a:moveTo>
                  <a:pt x="0" y="0"/>
                </a:moveTo>
                <a:lnTo>
                  <a:pt x="2081129" y="0"/>
                </a:lnTo>
                <a:lnTo>
                  <a:pt x="2081129" y="462451"/>
                </a:lnTo>
                <a:lnTo>
                  <a:pt x="0" y="462451"/>
                </a:lnTo>
                <a:lnTo>
                  <a:pt x="0" y="0"/>
                </a:lnTo>
                <a:close/>
              </a:path>
            </a:pathLst>
          </a:custGeom>
          <a:ln>
            <a:solidFill>
              <a:srgbClr val="96C61A"/>
            </a:solidFill>
          </a:ln>
        </p:spPr>
        <p:style>
          <a:lnRef idx="2">
            <a:schemeClr val="lt1">
              <a:hueOff val="0"/>
              <a:satOff val="0"/>
              <a:lumOff val="0"/>
              <a:alphaOff val="0"/>
            </a:schemeClr>
          </a:lnRef>
          <a:fillRef idx="1">
            <a:schemeClr val="accent5">
              <a:hueOff val="-6360023"/>
              <a:satOff val="40964"/>
              <a:lumOff val="-23726"/>
              <a:alphaOff val="0"/>
            </a:schemeClr>
          </a:fillRef>
          <a:effectRef idx="0">
            <a:schemeClr val="accent5">
              <a:hueOff val="-6360023"/>
              <a:satOff val="40964"/>
              <a:lumOff val="-23726"/>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400" dirty="0" smtClean="0">
                <a:solidFill>
                  <a:schemeClr val="tx1"/>
                </a:solidFill>
                <a:latin typeface="微软雅黑" panose="020B0503020204020204" pitchFamily="34" charset="-122"/>
                <a:ea typeface="微软雅黑" panose="020B0503020204020204" pitchFamily="34" charset="-122"/>
              </a:rPr>
              <a:t>能力评价</a:t>
            </a:r>
            <a:endParaRPr lang="zh-CN" altLang="en-US" sz="2400" b="1" kern="1200" dirty="0">
              <a:solidFill>
                <a:schemeClr val="tx1"/>
              </a:solidFill>
              <a:latin typeface="微软雅黑" panose="020B0503020204020204" pitchFamily="34" charset="-122"/>
              <a:ea typeface="微软雅黑" panose="020B0503020204020204" pitchFamily="34" charset="-122"/>
            </a:endParaRPr>
          </a:p>
        </p:txBody>
      </p:sp>
      <p:sp>
        <p:nvSpPr>
          <p:cNvPr id="47" name="任意多边形 10"/>
          <p:cNvSpPr/>
          <p:nvPr/>
        </p:nvSpPr>
        <p:spPr>
          <a:xfrm>
            <a:off x="3632875" y="4610893"/>
            <a:ext cx="2223081" cy="286106"/>
          </a:xfrm>
          <a:custGeom>
            <a:avLst/>
            <a:gdLst>
              <a:gd name="connsiteX0" fmla="*/ 0 w 2081129"/>
              <a:gd name="connsiteY0" fmla="*/ 0 h 272064"/>
              <a:gd name="connsiteX1" fmla="*/ 2081129 w 2081129"/>
              <a:gd name="connsiteY1" fmla="*/ 0 h 272064"/>
              <a:gd name="connsiteX2" fmla="*/ 2081129 w 2081129"/>
              <a:gd name="connsiteY2" fmla="*/ 272064 h 272064"/>
              <a:gd name="connsiteX3" fmla="*/ 0 w 2081129"/>
              <a:gd name="connsiteY3" fmla="*/ 272064 h 272064"/>
              <a:gd name="connsiteX4" fmla="*/ 0 w 2081129"/>
              <a:gd name="connsiteY4" fmla="*/ 0 h 27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129" h="272064">
                <a:moveTo>
                  <a:pt x="0" y="0"/>
                </a:moveTo>
                <a:lnTo>
                  <a:pt x="2081129" y="0"/>
                </a:lnTo>
                <a:lnTo>
                  <a:pt x="2081129" y="272064"/>
                </a:lnTo>
                <a:lnTo>
                  <a:pt x="0" y="2720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anose="020B0503020204020204" pitchFamily="34" charset="-122"/>
              <a:ea typeface="微软雅黑" panose="020B0503020204020204" pitchFamily="34" charset="-122"/>
            </a:endParaRPr>
          </a:p>
        </p:txBody>
      </p:sp>
      <p:sp>
        <p:nvSpPr>
          <p:cNvPr id="48" name="矩形 47"/>
          <p:cNvSpPr/>
          <p:nvPr/>
        </p:nvSpPr>
        <p:spPr>
          <a:xfrm>
            <a:off x="6113133" y="2636912"/>
            <a:ext cx="2743530" cy="2860841"/>
          </a:xfrm>
          <a:prstGeom prst="rect">
            <a:avLst/>
          </a:prstGeom>
          <a:ln>
            <a:solidFill>
              <a:srgbClr val="CC0000"/>
            </a:solidFill>
          </a:ln>
        </p:spPr>
        <p:style>
          <a:lnRef idx="1">
            <a:schemeClr val="accent5">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50" name="任意多边形 13"/>
          <p:cNvSpPr/>
          <p:nvPr/>
        </p:nvSpPr>
        <p:spPr>
          <a:xfrm>
            <a:off x="6417308" y="4725326"/>
            <a:ext cx="2223081" cy="657994"/>
          </a:xfrm>
          <a:custGeom>
            <a:avLst/>
            <a:gdLst>
              <a:gd name="connsiteX0" fmla="*/ 0 w 2081129"/>
              <a:gd name="connsiteY0" fmla="*/ 0 h 462451"/>
              <a:gd name="connsiteX1" fmla="*/ 2081129 w 2081129"/>
              <a:gd name="connsiteY1" fmla="*/ 0 h 462451"/>
              <a:gd name="connsiteX2" fmla="*/ 2081129 w 2081129"/>
              <a:gd name="connsiteY2" fmla="*/ 462451 h 462451"/>
              <a:gd name="connsiteX3" fmla="*/ 0 w 2081129"/>
              <a:gd name="connsiteY3" fmla="*/ 462451 h 462451"/>
              <a:gd name="connsiteX4" fmla="*/ 0 w 2081129"/>
              <a:gd name="connsiteY4" fmla="*/ 0 h 46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129" h="462451">
                <a:moveTo>
                  <a:pt x="0" y="0"/>
                </a:moveTo>
                <a:lnTo>
                  <a:pt x="2081129" y="0"/>
                </a:lnTo>
                <a:lnTo>
                  <a:pt x="2081129" y="462451"/>
                </a:lnTo>
                <a:lnTo>
                  <a:pt x="0" y="462451"/>
                </a:lnTo>
                <a:lnTo>
                  <a:pt x="0" y="0"/>
                </a:lnTo>
                <a:close/>
              </a:path>
            </a:pathLst>
          </a:custGeom>
          <a:solidFill>
            <a:srgbClr val="B44159"/>
          </a:solidFill>
        </p:spPr>
        <p:style>
          <a:lnRef idx="2">
            <a:schemeClr val="lt1">
              <a:hueOff val="0"/>
              <a:satOff val="0"/>
              <a:lumOff val="0"/>
              <a:alphaOff val="0"/>
            </a:schemeClr>
          </a:lnRef>
          <a:fillRef idx="1">
            <a:scrgbClr r="0" g="0" b="0"/>
          </a:fillRef>
          <a:effectRef idx="0">
            <a:schemeClr val="accent5">
              <a:hueOff val="-12720046"/>
              <a:satOff val="81927"/>
              <a:lumOff val="-47451"/>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400" b="1" kern="1200" dirty="0" smtClean="0">
                <a:solidFill>
                  <a:srgbClr val="FFFFFF"/>
                </a:solidFill>
                <a:latin typeface="微软雅黑" panose="020B0503020204020204" pitchFamily="34" charset="-122"/>
                <a:ea typeface="微软雅黑" panose="020B0503020204020204" pitchFamily="34" charset="-122"/>
              </a:rPr>
              <a:t>师资评价</a:t>
            </a:r>
            <a:endParaRPr lang="zh-CN" altLang="en-US" sz="2400" b="1" kern="1200" dirty="0">
              <a:solidFill>
                <a:srgbClr val="FFFFFF"/>
              </a:solidFill>
              <a:latin typeface="微软雅黑" panose="020B0503020204020204" pitchFamily="34" charset="-122"/>
              <a:ea typeface="微软雅黑" panose="020B0503020204020204" pitchFamily="34" charset="-122"/>
            </a:endParaRPr>
          </a:p>
        </p:txBody>
      </p:sp>
      <p:sp>
        <p:nvSpPr>
          <p:cNvPr id="51" name="任意多边形 14"/>
          <p:cNvSpPr/>
          <p:nvPr/>
        </p:nvSpPr>
        <p:spPr>
          <a:xfrm>
            <a:off x="6510077" y="4610893"/>
            <a:ext cx="2223081" cy="286106"/>
          </a:xfrm>
          <a:custGeom>
            <a:avLst/>
            <a:gdLst>
              <a:gd name="connsiteX0" fmla="*/ 0 w 2081129"/>
              <a:gd name="connsiteY0" fmla="*/ 0 h 272064"/>
              <a:gd name="connsiteX1" fmla="*/ 2081129 w 2081129"/>
              <a:gd name="connsiteY1" fmla="*/ 0 h 272064"/>
              <a:gd name="connsiteX2" fmla="*/ 2081129 w 2081129"/>
              <a:gd name="connsiteY2" fmla="*/ 272064 h 272064"/>
              <a:gd name="connsiteX3" fmla="*/ 0 w 2081129"/>
              <a:gd name="connsiteY3" fmla="*/ 272064 h 272064"/>
              <a:gd name="connsiteX4" fmla="*/ 0 w 2081129"/>
              <a:gd name="connsiteY4" fmla="*/ 0 h 27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129" h="272064">
                <a:moveTo>
                  <a:pt x="0" y="0"/>
                </a:moveTo>
                <a:lnTo>
                  <a:pt x="2081129" y="0"/>
                </a:lnTo>
                <a:lnTo>
                  <a:pt x="2081129" y="272064"/>
                </a:lnTo>
                <a:lnTo>
                  <a:pt x="0" y="2720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anose="020B0503020204020204" pitchFamily="34" charset="-122"/>
              <a:ea typeface="微软雅黑" panose="020B0503020204020204" pitchFamily="34" charset="-122"/>
            </a:endParaRPr>
          </a:p>
        </p:txBody>
      </p:sp>
      <p:sp>
        <p:nvSpPr>
          <p:cNvPr id="2" name="文本框 1"/>
          <p:cNvSpPr txBox="1"/>
          <p:nvPr/>
        </p:nvSpPr>
        <p:spPr>
          <a:xfrm>
            <a:off x="6372200" y="3836499"/>
            <a:ext cx="2411760" cy="461665"/>
          </a:xfrm>
          <a:prstGeom prst="rect">
            <a:avLst/>
          </a:prstGeom>
          <a:noFill/>
        </p:spPr>
        <p:txBody>
          <a:bodyPr wrap="square" rtlCol="0">
            <a:spAutoFit/>
          </a:bodyPr>
          <a:lstStyle/>
          <a:p>
            <a:r>
              <a:rPr kumimoji="1" lang="en-US" altLang="zh-CN" sz="2400" dirty="0" smtClean="0">
                <a:latin typeface="微软雅黑" panose="020B0503020204020204" pitchFamily="34" charset="-122"/>
                <a:ea typeface="微软雅黑" panose="020B0503020204020204" pitchFamily="34" charset="-122"/>
              </a:rPr>
              <a:t>MET</a:t>
            </a:r>
            <a:r>
              <a:rPr kumimoji="1" lang="zh-CN" altLang="en-US" sz="2400" dirty="0" smtClean="0">
                <a:latin typeface="微软雅黑" panose="020B0503020204020204" pitchFamily="34" charset="-122"/>
                <a:ea typeface="微软雅黑" panose="020B0503020204020204" pitchFamily="34" charset="-122"/>
              </a:rPr>
              <a:t>项目</a:t>
            </a:r>
            <a:endParaRPr kumimoji="1" lang="zh-CN" altLang="en-US" sz="24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11560" y="3236784"/>
            <a:ext cx="2448272" cy="1200328"/>
          </a:xfrm>
          <a:prstGeom prst="rect">
            <a:avLst/>
          </a:prstGeom>
          <a:noFill/>
        </p:spPr>
        <p:txBody>
          <a:bodyPr wrap="square" rtlCol="0">
            <a:spAutoFit/>
          </a:bodyPr>
          <a:lstStyle/>
          <a:p>
            <a:endParaRPr kumimoji="1" lang="en-US" altLang="zh-CN" sz="2400" dirty="0" smtClean="0">
              <a:latin typeface="微软雅黑" panose="020B0503020204020204" pitchFamily="34" charset="-122"/>
              <a:ea typeface="微软雅黑" panose="020B0503020204020204" pitchFamily="34" charset="-122"/>
            </a:endParaRPr>
          </a:p>
          <a:p>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创新方法应用能力等级规范</a:t>
            </a:r>
            <a:r>
              <a:rPr kumimoji="1" lang="en-US" altLang="zh-CN" sz="2400" dirty="0" smtClean="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3419872" y="3573016"/>
            <a:ext cx="2448272" cy="1169551"/>
          </a:xfrm>
          <a:prstGeom prst="rect">
            <a:avLst/>
          </a:prstGeom>
          <a:noFill/>
        </p:spPr>
        <p:txBody>
          <a:bodyPr wrap="square" rtlCol="0">
            <a:spAutoFit/>
          </a:bodyPr>
          <a:lstStyle/>
          <a:p>
            <a:r>
              <a:rPr kumimoji="1" lang="en-US" altLang="zh-CN" sz="1400" dirty="0" smtClean="0">
                <a:latin typeface="微软雅黑" panose="020B0503020204020204" pitchFamily="34" charset="-122"/>
                <a:ea typeface="微软雅黑" panose="020B0503020204020204" pitchFamily="34" charset="-122"/>
              </a:rPr>
              <a:t>PISA</a:t>
            </a:r>
            <a:r>
              <a:rPr lang="zh-CN" altLang="en-US" sz="1400" dirty="0" smtClean="0">
                <a:latin typeface="微软雅黑" panose="020B0503020204020204" pitchFamily="34" charset="-122"/>
                <a:ea typeface="微软雅黑" panose="020B0503020204020204" pitchFamily="34" charset="-122"/>
              </a:rPr>
              <a:t>（国际学生评估项目）</a:t>
            </a:r>
            <a:endParaRPr lang="en-US" altLang="zh-CN" sz="1400" dirty="0" smtClean="0">
              <a:latin typeface="微软雅黑" panose="020B0503020204020204" pitchFamily="34" charset="-122"/>
              <a:ea typeface="微软雅黑" panose="020B0503020204020204" pitchFamily="34" charset="-122"/>
            </a:endParaRPr>
          </a:p>
          <a:p>
            <a:r>
              <a:rPr kumimoji="1" lang="en-US" altLang="zh-CN" sz="1400" dirty="0" smtClean="0">
                <a:latin typeface="微软雅黑" panose="020B0503020204020204" pitchFamily="34" charset="-122"/>
                <a:ea typeface="微软雅黑" panose="020B0503020204020204" pitchFamily="34" charset="-122"/>
              </a:rPr>
              <a:t>AHELO</a:t>
            </a:r>
            <a:r>
              <a:rPr kumimoji="1" lang="zh-CN" altLang="en-US" sz="1400" dirty="0" smtClean="0">
                <a:latin typeface="微软雅黑" panose="020B0503020204020204" pitchFamily="34" charset="-122"/>
                <a:ea typeface="微软雅黑" panose="020B0503020204020204" pitchFamily="34" charset="-122"/>
              </a:rPr>
              <a:t>（高等教育学习成果测评）</a:t>
            </a:r>
            <a:endParaRPr kumimoji="1" lang="en-US" altLang="zh-CN" sz="1400" dirty="0" smtClean="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PIAAC</a:t>
            </a:r>
            <a:r>
              <a:rPr lang="zh-CN" altLang="en-US" sz="1400" dirty="0" smtClean="0">
                <a:latin typeface="微软雅黑" panose="020B0503020204020204" pitchFamily="34" charset="-122"/>
                <a:ea typeface="微软雅黑" panose="020B0503020204020204" pitchFamily="34" charset="-122"/>
              </a:rPr>
              <a:t>（国际成人能力测评项目）</a:t>
            </a:r>
            <a:endParaRPr kumimoji="1" lang="zh-CN" altLang="en-US" sz="1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372200" y="2824881"/>
            <a:ext cx="2160240" cy="748135"/>
          </a:xfrm>
          <a:prstGeom prst="rect">
            <a:avLst/>
          </a:prstGeom>
        </p:spPr>
      </p:pic>
      <p:pic>
        <p:nvPicPr>
          <p:cNvPr id="5" name="图片 4"/>
          <p:cNvPicPr>
            <a:picLocks noChangeAspect="1"/>
          </p:cNvPicPr>
          <p:nvPr/>
        </p:nvPicPr>
        <p:blipFill>
          <a:blip r:embed="rId4"/>
          <a:stretch>
            <a:fillRect/>
          </a:stretch>
        </p:blipFill>
        <p:spPr>
          <a:xfrm>
            <a:off x="4136628" y="2706328"/>
            <a:ext cx="867420" cy="836193"/>
          </a:xfrm>
          <a:prstGeom prst="rect">
            <a:avLst/>
          </a:prstGeom>
        </p:spPr>
      </p:pic>
      <p:pic>
        <p:nvPicPr>
          <p:cNvPr id="6" name="图片 5"/>
          <p:cNvPicPr>
            <a:picLocks noChangeAspect="1"/>
          </p:cNvPicPr>
          <p:nvPr/>
        </p:nvPicPr>
        <p:blipFill>
          <a:blip r:embed="rId5"/>
          <a:stretch>
            <a:fillRect/>
          </a:stretch>
        </p:blipFill>
        <p:spPr>
          <a:xfrm>
            <a:off x="539552" y="2854339"/>
            <a:ext cx="2424832" cy="718677"/>
          </a:xfrm>
          <a:prstGeom prst="rect">
            <a:avLst/>
          </a:prstGeom>
        </p:spPr>
      </p:pic>
      <p:sp>
        <p:nvSpPr>
          <p:cNvPr id="22" name="TextBox 21"/>
          <p:cNvSpPr txBox="1"/>
          <p:nvPr/>
        </p:nvSpPr>
        <p:spPr>
          <a:xfrm>
            <a:off x="611560" y="1196752"/>
            <a:ext cx="7344816" cy="523220"/>
          </a:xfrm>
          <a:prstGeom prst="rect">
            <a:avLst/>
          </a:prstGeom>
          <a:noFill/>
        </p:spPr>
        <p:txBody>
          <a:bodyPr wrap="square" rtlCol="0">
            <a:spAutoFit/>
          </a:bodyPr>
          <a:lstStyle/>
          <a:p>
            <a:r>
              <a:rPr lang="zh-CN" altLang="en-US" sz="2800" dirty="0" smtClean="0">
                <a:latin typeface="黑体" pitchFamily="2" charset="-122"/>
                <a:ea typeface="黑体" pitchFamily="2" charset="-122"/>
              </a:rPr>
              <a:t>研究方案：创新评价相关体系参考</a:t>
            </a:r>
            <a:endParaRPr lang="zh-CN" altLang="en-US" sz="2800" dirty="0">
              <a:latin typeface="黑体" pitchFamily="2" charset="-122"/>
              <a:ea typeface="黑体" pitchFamily="2" charset="-122"/>
            </a:endParaRPr>
          </a:p>
        </p:txBody>
      </p:sp>
    </p:spTree>
    <p:extLst>
      <p:ext uri="{BB962C8B-B14F-4D97-AF65-F5344CB8AC3E}">
        <p14:creationId xmlns:p14="http://schemas.microsoft.com/office/powerpoint/2010/main" val="3438194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标题 2"/>
          <p:cNvSpPr>
            <a:spLocks noGrp="1"/>
          </p:cNvSpPr>
          <p:nvPr>
            <p:ph type="title"/>
          </p:nvPr>
        </p:nvSpPr>
        <p:spPr/>
        <p:txBody>
          <a:bodyPr/>
          <a:lstStyle/>
          <a:p>
            <a:r>
              <a:rPr lang="en-US" altLang="zh-CN" sz="3200" dirty="0" smtClean="0"/>
              <a:t>2.6 </a:t>
            </a:r>
            <a:r>
              <a:rPr lang="zh-CN" altLang="en-US" sz="3200" dirty="0" smtClean="0">
                <a:latin typeface="黑体" panose="02010609060101010101" pitchFamily="49" charset="-122"/>
                <a:ea typeface="黑体" panose="02010609060101010101" pitchFamily="49" charset="-122"/>
              </a:rPr>
              <a:t>评价体系</a:t>
            </a:r>
          </a:p>
        </p:txBody>
      </p:sp>
      <p:sp>
        <p:nvSpPr>
          <p:cNvPr id="389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0CABCAE-980B-4A3B-A000-3917E14DEFA3}" type="slidenum">
              <a:rPr kumimoji="0" lang="zh-CN" altLang="en-US" sz="1200" b="0" smtClean="0">
                <a:latin typeface="Verdana" pitchFamily="34" charset="0"/>
              </a:rPr>
              <a:pPr eaLnBrk="1" hangingPunct="1"/>
              <a:t>33</a:t>
            </a:fld>
            <a:endParaRPr kumimoji="0" lang="en-US" altLang="zh-CN" sz="1200" b="0" dirty="0" smtClean="0">
              <a:latin typeface="Verdana" pitchFamily="34" charset="0"/>
            </a:endParaRPr>
          </a:p>
        </p:txBody>
      </p:sp>
      <p:sp>
        <p:nvSpPr>
          <p:cNvPr id="5" name="TextBox 4"/>
          <p:cNvSpPr txBox="1"/>
          <p:nvPr/>
        </p:nvSpPr>
        <p:spPr>
          <a:xfrm>
            <a:off x="611560" y="1196752"/>
            <a:ext cx="7344816" cy="523220"/>
          </a:xfrm>
          <a:prstGeom prst="rect">
            <a:avLst/>
          </a:prstGeom>
          <a:noFill/>
        </p:spPr>
        <p:txBody>
          <a:bodyPr wrap="square" rtlCol="0">
            <a:spAutoFit/>
          </a:bodyPr>
          <a:lstStyle/>
          <a:p>
            <a:r>
              <a:rPr lang="zh-CN" altLang="en-US" sz="2800" dirty="0" smtClean="0">
                <a:latin typeface="黑体" pitchFamily="2" charset="-122"/>
                <a:ea typeface="黑体" pitchFamily="2" charset="-122"/>
              </a:rPr>
              <a:t>研究方案：高校创新创业培养评价体系</a:t>
            </a:r>
            <a:endParaRPr lang="zh-CN" altLang="en-US" sz="2800" dirty="0">
              <a:latin typeface="黑体" pitchFamily="2" charset="-122"/>
              <a:ea typeface="黑体" pitchFamily="2" charset="-122"/>
            </a:endParaRPr>
          </a:p>
        </p:txBody>
      </p:sp>
      <p:sp>
        <p:nvSpPr>
          <p:cNvPr id="6" name="文本框 10"/>
          <p:cNvSpPr txBox="1"/>
          <p:nvPr/>
        </p:nvSpPr>
        <p:spPr>
          <a:xfrm>
            <a:off x="2941744" y="1916832"/>
            <a:ext cx="2976064" cy="4247317"/>
          </a:xfrm>
          <a:prstGeom prst="rect">
            <a:avLst/>
          </a:prstGeom>
          <a:noFill/>
          <a:ln>
            <a:solidFill>
              <a:srgbClr val="CC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四</a:t>
            </a:r>
            <a:r>
              <a:rPr lang="zh-CN" altLang="en-US" sz="1800" b="1" dirty="0" smtClean="0">
                <a:latin typeface="微软雅黑" panose="020B0503020204020204" pitchFamily="34" charset="-122"/>
                <a:ea typeface="微软雅黑" panose="020B0503020204020204" pitchFamily="34" charset="-122"/>
              </a:rPr>
              <a:t>大评价方法</a:t>
            </a: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dirty="0" smtClean="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zh-CN" altLang="en-US" sz="1800" b="1" dirty="0">
              <a:latin typeface="微软雅黑" panose="020B0503020204020204" pitchFamily="34" charset="-122"/>
              <a:ea typeface="微软雅黑" panose="020B0503020204020204" pitchFamily="34" charset="-122"/>
            </a:endParaRPr>
          </a:p>
        </p:txBody>
      </p:sp>
      <p:sp>
        <p:nvSpPr>
          <p:cNvPr id="8" name="任意多边形 7"/>
          <p:cNvSpPr/>
          <p:nvPr/>
        </p:nvSpPr>
        <p:spPr>
          <a:xfrm>
            <a:off x="5591267" y="2853194"/>
            <a:ext cx="1819829" cy="1004098"/>
          </a:xfrm>
          <a:custGeom>
            <a:avLst/>
            <a:gdLst>
              <a:gd name="connsiteX0" fmla="*/ 0 w 2519680"/>
              <a:gd name="connsiteY0" fmla="*/ 0 h 1354666"/>
              <a:gd name="connsiteX1" fmla="*/ 2519680 w 2519680"/>
              <a:gd name="connsiteY1" fmla="*/ 0 h 1354666"/>
              <a:gd name="connsiteX2" fmla="*/ 2519680 w 2519680"/>
              <a:gd name="connsiteY2" fmla="*/ 1354666 h 1354666"/>
              <a:gd name="connsiteX3" fmla="*/ 0 w 2519680"/>
              <a:gd name="connsiteY3" fmla="*/ 1354666 h 1354666"/>
              <a:gd name="connsiteX4" fmla="*/ 0 w 2519680"/>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680" h="1354666">
                <a:moveTo>
                  <a:pt x="0" y="0"/>
                </a:moveTo>
                <a:lnTo>
                  <a:pt x="2519680" y="0"/>
                </a:lnTo>
                <a:lnTo>
                  <a:pt x="2519680" y="1354666"/>
                </a:lnTo>
                <a:lnTo>
                  <a:pt x="0" y="13546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zh-CN" altLang="en-US" sz="2400" kern="1200">
              <a:solidFill>
                <a:schemeClr val="tx1"/>
              </a:solidFill>
              <a:latin typeface="微软雅黑" panose="020B0503020204020204" pitchFamily="34" charset="-122"/>
              <a:ea typeface="微软雅黑" panose="020B0503020204020204" pitchFamily="34" charset="-122"/>
            </a:endParaRPr>
          </a:p>
        </p:txBody>
      </p:sp>
      <p:sp>
        <p:nvSpPr>
          <p:cNvPr id="9" name="任意多边形 8"/>
          <p:cNvSpPr/>
          <p:nvPr/>
        </p:nvSpPr>
        <p:spPr>
          <a:xfrm>
            <a:off x="3103251" y="3582340"/>
            <a:ext cx="1253243" cy="1412350"/>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2E7CA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6098" tIns="351838" rIns="306099" bIns="351837" numCol="1" spcCol="1270" anchor="ctr" anchorCtr="0">
            <a:noAutofit/>
          </a:bodyPr>
          <a:lstStyle/>
          <a:p>
            <a:pPr lvl="0" algn="ctr" defTabSz="1600200">
              <a:lnSpc>
                <a:spcPct val="9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团队</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lvl="0" algn="ctr" defTabSz="1600200">
              <a:lnSpc>
                <a:spcPct val="9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分析</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11" name="任意多边形 10"/>
          <p:cNvSpPr/>
          <p:nvPr/>
        </p:nvSpPr>
        <p:spPr>
          <a:xfrm>
            <a:off x="1540680" y="4273659"/>
            <a:ext cx="1761125" cy="1004098"/>
          </a:xfrm>
          <a:custGeom>
            <a:avLst/>
            <a:gdLst>
              <a:gd name="connsiteX0" fmla="*/ 0 w 2438400"/>
              <a:gd name="connsiteY0" fmla="*/ 0 h 1354666"/>
              <a:gd name="connsiteX1" fmla="*/ 2438400 w 2438400"/>
              <a:gd name="connsiteY1" fmla="*/ 0 h 1354666"/>
              <a:gd name="connsiteX2" fmla="*/ 2438400 w 2438400"/>
              <a:gd name="connsiteY2" fmla="*/ 1354666 h 1354666"/>
              <a:gd name="connsiteX3" fmla="*/ 0 w 2438400"/>
              <a:gd name="connsiteY3" fmla="*/ 1354666 h 1354666"/>
              <a:gd name="connsiteX4" fmla="*/ 0 w 2438400"/>
              <a:gd name="connsiteY4" fmla="*/ 0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1354666">
                <a:moveTo>
                  <a:pt x="0" y="0"/>
                </a:moveTo>
                <a:lnTo>
                  <a:pt x="2438400" y="0"/>
                </a:lnTo>
                <a:lnTo>
                  <a:pt x="2438400" y="1354666"/>
                </a:lnTo>
                <a:lnTo>
                  <a:pt x="0" y="13546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r" defTabSz="1600200">
              <a:lnSpc>
                <a:spcPct val="90000"/>
              </a:lnSpc>
              <a:spcBef>
                <a:spcPct val="0"/>
              </a:spcBef>
              <a:spcAft>
                <a:spcPct val="35000"/>
              </a:spcAft>
            </a:pPr>
            <a:endParaRPr lang="zh-CN" altLang="en-US" sz="2400" kern="1200">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63098" y="1917327"/>
            <a:ext cx="1941431" cy="4247317"/>
          </a:xfrm>
          <a:prstGeom prst="rect">
            <a:avLst/>
          </a:prstGeom>
          <a:noFill/>
          <a:ln>
            <a:solidFill>
              <a:srgbClr val="CC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800" b="1" dirty="0" smtClean="0">
                <a:latin typeface="微软雅黑" panose="020B0503020204020204" pitchFamily="34" charset="-122"/>
                <a:ea typeface="微软雅黑" panose="020B0503020204020204" pitchFamily="34" charset="-122"/>
              </a:rPr>
              <a:t>四个评价维度</a:t>
            </a: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zh-CN" altLang="en-US" sz="1800" b="1" dirty="0">
              <a:latin typeface="微软雅黑" panose="020B0503020204020204" pitchFamily="34" charset="-122"/>
              <a:ea typeface="微软雅黑" panose="020B0503020204020204" pitchFamily="34" charset="-122"/>
            </a:endParaRPr>
          </a:p>
        </p:txBody>
      </p:sp>
      <p:sp>
        <p:nvSpPr>
          <p:cNvPr id="13" name="矩形 12"/>
          <p:cNvSpPr/>
          <p:nvPr/>
        </p:nvSpPr>
        <p:spPr>
          <a:xfrm>
            <a:off x="447565" y="2636912"/>
            <a:ext cx="1593448" cy="696239"/>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评价对象</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447565" y="3575932"/>
            <a:ext cx="1593448" cy="696239"/>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评价内容</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447565" y="4492535"/>
            <a:ext cx="1593448" cy="696239"/>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评价时间</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447565" y="5409139"/>
            <a:ext cx="1593448" cy="696239"/>
          </a:xfrm>
          <a:prstGeom prst="rect">
            <a:avLst/>
          </a:prstGeom>
          <a:solidFill>
            <a:srgbClr val="C78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评价方式</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7" name="右箭头 16"/>
          <p:cNvSpPr/>
          <p:nvPr/>
        </p:nvSpPr>
        <p:spPr>
          <a:xfrm>
            <a:off x="2349123" y="4109148"/>
            <a:ext cx="540345" cy="501724"/>
          </a:xfrm>
          <a:prstGeom prst="rightArrow">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8" name="右箭头 17"/>
          <p:cNvSpPr/>
          <p:nvPr/>
        </p:nvSpPr>
        <p:spPr>
          <a:xfrm>
            <a:off x="2349123" y="5022171"/>
            <a:ext cx="540345" cy="501724"/>
          </a:xfrm>
          <a:prstGeom prst="rightArrow">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9" name="右箭头 18"/>
          <p:cNvSpPr/>
          <p:nvPr/>
        </p:nvSpPr>
        <p:spPr>
          <a:xfrm>
            <a:off x="2349123" y="3196124"/>
            <a:ext cx="540345" cy="501724"/>
          </a:xfrm>
          <a:prstGeom prst="rightArrow">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20" name="文本框 16"/>
          <p:cNvSpPr txBox="1"/>
          <p:nvPr/>
        </p:nvSpPr>
        <p:spPr>
          <a:xfrm>
            <a:off x="6671028" y="1916832"/>
            <a:ext cx="2149444" cy="4247317"/>
          </a:xfrm>
          <a:prstGeom prst="rect">
            <a:avLst/>
          </a:prstGeom>
          <a:noFill/>
          <a:ln>
            <a:solidFill>
              <a:srgbClr val="CC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三</a:t>
            </a:r>
            <a:r>
              <a:rPr lang="zh-CN" altLang="en-US" sz="1800" b="1" dirty="0" smtClean="0">
                <a:latin typeface="微软雅黑" panose="020B0503020204020204" pitchFamily="34" charset="-122"/>
                <a:ea typeface="微软雅黑" panose="020B0503020204020204" pitchFamily="34" charset="-122"/>
              </a:rPr>
              <a:t>套评价标准</a:t>
            </a: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dirty="0" smtClean="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en-US" altLang="zh-CN" sz="1800" b="1" dirty="0" smtClean="0">
              <a:latin typeface="微软雅黑" panose="020B0503020204020204" pitchFamily="34" charset="-122"/>
              <a:ea typeface="微软雅黑" panose="020B0503020204020204" pitchFamily="34" charset="-122"/>
            </a:endParaRPr>
          </a:p>
          <a:p>
            <a:pPr algn="ctr"/>
            <a:endParaRPr lang="en-US" altLang="zh-CN" sz="1800" b="1" dirty="0">
              <a:latin typeface="微软雅黑" panose="020B0503020204020204" pitchFamily="34" charset="-122"/>
              <a:ea typeface="微软雅黑" panose="020B0503020204020204" pitchFamily="34" charset="-122"/>
            </a:endParaRPr>
          </a:p>
          <a:p>
            <a:pPr algn="ctr"/>
            <a:endParaRPr lang="zh-CN" altLang="en-US" sz="1800" b="1" dirty="0">
              <a:latin typeface="微软雅黑" panose="020B0503020204020204" pitchFamily="34" charset="-122"/>
              <a:ea typeface="微软雅黑" panose="020B0503020204020204" pitchFamily="34" charset="-122"/>
            </a:endParaRPr>
          </a:p>
        </p:txBody>
      </p:sp>
      <p:sp>
        <p:nvSpPr>
          <p:cNvPr id="21" name="矩形 20"/>
          <p:cNvSpPr/>
          <p:nvPr/>
        </p:nvSpPr>
        <p:spPr>
          <a:xfrm>
            <a:off x="6979138" y="2657602"/>
            <a:ext cx="1593448" cy="86789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大学生创新方法应用能力评价标准</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6979138" y="3947545"/>
            <a:ext cx="1593448" cy="86789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高校创新方法师资评价标准</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6979138" y="5237487"/>
            <a:ext cx="1593448" cy="867890"/>
          </a:xfrm>
          <a:prstGeom prst="rect">
            <a:avLst/>
          </a:prstGeom>
          <a:solidFill>
            <a:srgbClr val="91B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高校创新方法教学基地认证标准</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4" name="右箭头 23"/>
          <p:cNvSpPr/>
          <p:nvPr/>
        </p:nvSpPr>
        <p:spPr>
          <a:xfrm>
            <a:off x="6072662" y="4109148"/>
            <a:ext cx="540345" cy="501724"/>
          </a:xfrm>
          <a:prstGeom prst="rightArrow">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25" name="右箭头 24"/>
          <p:cNvSpPr/>
          <p:nvPr/>
        </p:nvSpPr>
        <p:spPr>
          <a:xfrm>
            <a:off x="6072661" y="5022171"/>
            <a:ext cx="540345" cy="501724"/>
          </a:xfrm>
          <a:prstGeom prst="rightArrow">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26" name="右箭头 25"/>
          <p:cNvSpPr/>
          <p:nvPr/>
        </p:nvSpPr>
        <p:spPr>
          <a:xfrm>
            <a:off x="6072661" y="3196124"/>
            <a:ext cx="540345" cy="501724"/>
          </a:xfrm>
          <a:prstGeom prst="rightArrow">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4427984" y="3600827"/>
            <a:ext cx="1253243" cy="1412350"/>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2E7CA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6098" tIns="351838" rIns="306099" bIns="351837" numCol="1" spcCol="1270" anchor="ctr" anchorCtr="0">
            <a:noAutofit/>
          </a:bodyPr>
          <a:lstStyle/>
          <a:p>
            <a:pPr lvl="0" algn="ctr" defTabSz="1600200">
              <a:lnSpc>
                <a:spcPct val="9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教学分析</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30" name="任意多边形 29"/>
          <p:cNvSpPr/>
          <p:nvPr/>
        </p:nvSpPr>
        <p:spPr>
          <a:xfrm>
            <a:off x="3779912" y="2448699"/>
            <a:ext cx="1253243" cy="1412350"/>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2E7CA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6098" tIns="351838" rIns="306099" bIns="351837" numCol="1" spcCol="1270" anchor="ctr" anchorCtr="0">
            <a:noAutofit/>
          </a:bodyPr>
          <a:lstStyle/>
          <a:p>
            <a:pPr lvl="0" algn="ctr" defTabSz="1600200">
              <a:lnSpc>
                <a:spcPct val="9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测试平台</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31" name="任意多边形 30"/>
          <p:cNvSpPr/>
          <p:nvPr/>
        </p:nvSpPr>
        <p:spPr>
          <a:xfrm>
            <a:off x="3750805" y="4725145"/>
            <a:ext cx="1253243" cy="1412350"/>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2E7CA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6098" tIns="351838" rIns="306099" bIns="351837" numCol="1" spcCol="1270" anchor="ctr" anchorCtr="0">
            <a:noAutofit/>
          </a:bodyPr>
          <a:lstStyle/>
          <a:p>
            <a:pPr lvl="0" algn="ctr" defTabSz="1600200">
              <a:lnSpc>
                <a:spcPct val="9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背景问卷</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99384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标题 2"/>
          <p:cNvSpPr>
            <a:spLocks noGrp="1"/>
          </p:cNvSpPr>
          <p:nvPr>
            <p:ph type="title"/>
          </p:nvPr>
        </p:nvSpPr>
        <p:spPr/>
        <p:txBody>
          <a:bodyPr/>
          <a:lstStyle/>
          <a:p>
            <a:r>
              <a:rPr lang="en-US" altLang="zh-CN" sz="3200" dirty="0" smtClean="0"/>
              <a:t>2.6 </a:t>
            </a:r>
            <a:r>
              <a:rPr lang="zh-CN" altLang="en-US" sz="3200" dirty="0" smtClean="0">
                <a:latin typeface="黑体" panose="02010609060101010101" pitchFamily="49" charset="-122"/>
                <a:ea typeface="黑体" panose="02010609060101010101" pitchFamily="49" charset="-122"/>
              </a:rPr>
              <a:t>评价体系</a:t>
            </a:r>
          </a:p>
        </p:txBody>
      </p:sp>
      <p:sp>
        <p:nvSpPr>
          <p:cNvPr id="389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0CABCAE-980B-4A3B-A000-3917E14DEFA3}" type="slidenum">
              <a:rPr kumimoji="0" lang="zh-CN" altLang="en-US" sz="1200" b="0" smtClean="0">
                <a:latin typeface="微软雅黑" panose="020B0503020204020204" pitchFamily="34" charset="-122"/>
                <a:ea typeface="微软雅黑" panose="020B0503020204020204" pitchFamily="34" charset="-122"/>
              </a:rPr>
              <a:pPr eaLnBrk="1" hangingPunct="1"/>
              <a:t>34</a:t>
            </a:fld>
            <a:endParaRPr kumimoji="0" lang="en-US" altLang="zh-CN" sz="1200" b="0"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611560" y="1196752"/>
            <a:ext cx="5112568" cy="523220"/>
          </a:xfrm>
          <a:prstGeom prst="rect">
            <a:avLst/>
          </a:prstGeom>
          <a:noFill/>
        </p:spPr>
        <p:txBody>
          <a:bodyPr wrap="square" rtlCol="0">
            <a:spAutoFit/>
          </a:bodyPr>
          <a:lstStyle/>
          <a:p>
            <a:r>
              <a:rPr lang="zh-CN" altLang="en-US" sz="2800" dirty="0" smtClean="0">
                <a:latin typeface="黑体" pitchFamily="2" charset="-122"/>
                <a:ea typeface="黑体" pitchFamily="2" charset="-122"/>
              </a:rPr>
              <a:t>研究方案：评价维度</a:t>
            </a:r>
            <a:endParaRPr lang="zh-CN" altLang="en-US" sz="2800" dirty="0">
              <a:latin typeface="黑体" pitchFamily="2" charset="-122"/>
              <a:ea typeface="黑体" pitchFamily="2" charset="-122"/>
            </a:endParaRPr>
          </a:p>
        </p:txBody>
      </p:sp>
      <p:grpSp>
        <p:nvGrpSpPr>
          <p:cNvPr id="66" name="组合 65"/>
          <p:cNvGrpSpPr/>
          <p:nvPr/>
        </p:nvGrpSpPr>
        <p:grpSpPr>
          <a:xfrm>
            <a:off x="539552" y="1772816"/>
            <a:ext cx="7992888" cy="4509120"/>
            <a:chOff x="885232" y="620469"/>
            <a:chExt cx="10776740" cy="5981116"/>
          </a:xfrm>
          <a:noFill/>
        </p:grpSpPr>
        <p:sp>
          <p:nvSpPr>
            <p:cNvPr id="27" name="任意多边形 26"/>
            <p:cNvSpPr/>
            <p:nvPr/>
          </p:nvSpPr>
          <p:spPr>
            <a:xfrm>
              <a:off x="7487199" y="4295009"/>
              <a:ext cx="4174773" cy="2304000"/>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p:spPr>
          <p:style>
            <a:lnRef idx="2">
              <a:schemeClr val="accent3"/>
            </a:lnRef>
            <a:fillRef idx="1">
              <a:schemeClr val="lt1"/>
            </a:fillRef>
            <a:effectRef idx="0">
              <a:schemeClr val="accent3"/>
            </a:effectRef>
            <a:fontRef idx="minor">
              <a:schemeClr val="dk1"/>
            </a:fontRef>
          </p:style>
          <p:txBody>
            <a:bodyPr spcFirstLastPara="0" vert="horz" wrap="square" lIns="1027826" tIns="223200" rIns="224780" bIns="224780" numCol="1" spcCol="1270" anchor="ctr" anchorCtr="0">
              <a:noAutofit/>
            </a:bodyPr>
            <a:lstStyle/>
            <a:p>
              <a:pPr marL="285750" lvl="1" indent="-285750" algn="l" defTabSz="1689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短期：评价在学</a:t>
              </a:r>
              <a:r>
                <a:rPr lang="en-US" altLang="en-US" sz="1800" dirty="0" smtClean="0">
                  <a:latin typeface="微软雅黑" panose="020B0503020204020204" pitchFamily="34" charset="-122"/>
                  <a:ea typeface="微软雅黑" panose="020B0503020204020204" pitchFamily="34" charset="-122"/>
                </a:rPr>
                <a:t>状态</a:t>
              </a:r>
              <a:endParaRPr lang="en-US" altLang="zh-CN" sz="1800" kern="1200" dirty="0" smtClean="0">
                <a:latin typeface="微软雅黑" panose="020B0503020204020204" pitchFamily="34" charset="-122"/>
                <a:ea typeface="微软雅黑" panose="020B0503020204020204" pitchFamily="34" charset="-122"/>
              </a:endParaRPr>
            </a:p>
            <a:p>
              <a:pPr marL="285750" lvl="1" indent="-285750" algn="l" defTabSz="1689100">
                <a:lnSpc>
                  <a:spcPct val="90000"/>
                </a:lnSpc>
                <a:spcBef>
                  <a:spcPct val="0"/>
                </a:spcBef>
                <a:spcAft>
                  <a:spcPct val="15000"/>
                </a:spcAft>
                <a:buChar char="••"/>
              </a:pPr>
              <a:r>
                <a:rPr lang="zh-CN" altLang="en-US" sz="1800" dirty="0" smtClean="0">
                  <a:latin typeface="微软雅黑" panose="020B0503020204020204" pitchFamily="34" charset="-122"/>
                  <a:ea typeface="微软雅黑" panose="020B0503020204020204" pitchFamily="34" charset="-122"/>
                </a:rPr>
                <a:t>长期：追踪职业生涯</a:t>
              </a:r>
              <a:endParaRPr lang="zh-CN" altLang="en-US" sz="1800" kern="1200" dirty="0">
                <a:latin typeface="微软雅黑" panose="020B0503020204020204" pitchFamily="34" charset="-122"/>
                <a:ea typeface="微软雅黑" panose="020B0503020204020204" pitchFamily="34" charset="-122"/>
              </a:endParaRPr>
            </a:p>
          </p:txBody>
        </p:sp>
        <p:sp>
          <p:nvSpPr>
            <p:cNvPr id="28" name="任意多边形 27"/>
            <p:cNvSpPr/>
            <p:nvPr/>
          </p:nvSpPr>
          <p:spPr>
            <a:xfrm>
              <a:off x="900666" y="4297585"/>
              <a:ext cx="3780000" cy="2304000"/>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p:spPr>
          <p:style>
            <a:lnRef idx="2">
              <a:schemeClr val="accent3"/>
            </a:lnRef>
            <a:fillRef idx="1">
              <a:schemeClr val="lt1"/>
            </a:fillRef>
            <a:effectRef idx="0">
              <a:schemeClr val="accent3"/>
            </a:effectRef>
            <a:fontRef idx="minor">
              <a:schemeClr val="dk1"/>
            </a:fontRef>
          </p:style>
          <p:txBody>
            <a:bodyPr spcFirstLastPara="0" vert="horz" wrap="square" lIns="224780" tIns="223200" rIns="504000" bIns="224780" numCol="1" spcCol="1270" anchor="ctr" anchorCtr="0">
              <a:noAutofit/>
            </a:bodyPr>
            <a:lstStyle/>
            <a:p>
              <a:pPr marL="285750" lvl="1" indent="-285750" algn="l" defTabSz="1689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主观：生师等多元评价</a:t>
              </a:r>
              <a:endParaRPr lang="en-US" altLang="zh-CN" sz="1800" kern="1200" dirty="0" smtClean="0">
                <a:latin typeface="微软雅黑" panose="020B0503020204020204" pitchFamily="34" charset="-122"/>
                <a:ea typeface="微软雅黑" panose="020B0503020204020204" pitchFamily="34" charset="-122"/>
              </a:endParaRPr>
            </a:p>
            <a:p>
              <a:pPr marL="285750" lvl="1" indent="-285750" algn="l" defTabSz="1689100">
                <a:lnSpc>
                  <a:spcPct val="90000"/>
                </a:lnSpc>
                <a:spcBef>
                  <a:spcPct val="0"/>
                </a:spcBef>
                <a:spcAft>
                  <a:spcPct val="15000"/>
                </a:spcAft>
                <a:buChar char="••"/>
              </a:pPr>
              <a:r>
                <a:rPr lang="zh-CN" altLang="en-US" sz="1800" dirty="0" smtClean="0">
                  <a:latin typeface="微软雅黑" panose="020B0503020204020204" pitchFamily="34" charset="-122"/>
                  <a:ea typeface="微软雅黑" panose="020B0503020204020204" pitchFamily="34" charset="-122"/>
                </a:rPr>
                <a:t>客观：量化分析</a:t>
              </a:r>
              <a:endParaRPr lang="zh-CN" altLang="en-US" sz="1800" kern="1200" dirty="0">
                <a:latin typeface="微软雅黑" panose="020B0503020204020204" pitchFamily="34" charset="-122"/>
                <a:ea typeface="微软雅黑" panose="020B0503020204020204" pitchFamily="34" charset="-122"/>
              </a:endParaRPr>
            </a:p>
          </p:txBody>
        </p:sp>
        <p:sp>
          <p:nvSpPr>
            <p:cNvPr id="32" name="任意多边形 31"/>
            <p:cNvSpPr/>
            <p:nvPr/>
          </p:nvSpPr>
          <p:spPr>
            <a:xfrm>
              <a:off x="7487199" y="620469"/>
              <a:ext cx="4174773" cy="2304000"/>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p:spPr>
          <p:style>
            <a:lnRef idx="2">
              <a:schemeClr val="accent3"/>
            </a:lnRef>
            <a:fillRef idx="1">
              <a:schemeClr val="lt1"/>
            </a:fillRef>
            <a:effectRef idx="0">
              <a:schemeClr val="accent3"/>
            </a:effectRef>
            <a:fontRef idx="minor">
              <a:schemeClr val="dk1"/>
            </a:fontRef>
          </p:style>
          <p:txBody>
            <a:bodyPr spcFirstLastPara="0" vert="horz" wrap="square" lIns="1027826" tIns="224780" rIns="224780" bIns="223200" numCol="1" spcCol="1270" anchor="ctr" anchorCtr="0">
              <a:noAutofit/>
            </a:bodyPr>
            <a:lstStyle/>
            <a:p>
              <a:pPr marL="285750" lvl="1" indent="-285750" defTabSz="1689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过程：活动中行为</a:t>
              </a:r>
              <a:endParaRPr lang="en-US" altLang="zh-CN" sz="1800" kern="1200" dirty="0" smtClean="0">
                <a:latin typeface="微软雅黑" panose="020B0503020204020204" pitchFamily="34" charset="-122"/>
                <a:ea typeface="微软雅黑" panose="020B0503020204020204" pitchFamily="34" charset="-122"/>
              </a:endParaRPr>
            </a:p>
            <a:p>
              <a:pPr marL="285750" lvl="1" indent="-285750" defTabSz="1689100">
                <a:lnSpc>
                  <a:spcPct val="90000"/>
                </a:lnSpc>
                <a:spcBef>
                  <a:spcPct val="0"/>
                </a:spcBef>
                <a:spcAft>
                  <a:spcPct val="15000"/>
                </a:spcAft>
                <a:buFontTx/>
                <a:buChar char="••"/>
              </a:pPr>
              <a:r>
                <a:rPr lang="zh-CN" altLang="en-US" sz="1800" dirty="0" smtClean="0">
                  <a:latin typeface="微软雅黑" panose="020B0503020204020204" pitchFamily="34" charset="-122"/>
                  <a:ea typeface="微软雅黑" panose="020B0503020204020204" pitchFamily="34" charset="-122"/>
                </a:rPr>
                <a:t>成果：解决方案、专利等</a:t>
              </a:r>
              <a:endParaRPr lang="zh-CN" altLang="en-US" sz="1800" dirty="0">
                <a:latin typeface="微软雅黑" panose="020B0503020204020204" pitchFamily="34" charset="-122"/>
                <a:ea typeface="微软雅黑" panose="020B0503020204020204" pitchFamily="34" charset="-122"/>
              </a:endParaRPr>
            </a:p>
          </p:txBody>
        </p:sp>
        <p:sp>
          <p:nvSpPr>
            <p:cNvPr id="33" name="任意多边形 32"/>
            <p:cNvSpPr/>
            <p:nvPr/>
          </p:nvSpPr>
          <p:spPr>
            <a:xfrm>
              <a:off x="885232" y="620469"/>
              <a:ext cx="3780000" cy="2304000"/>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p:spPr>
          <p:style>
            <a:lnRef idx="2">
              <a:schemeClr val="accent3"/>
            </a:lnRef>
            <a:fillRef idx="1">
              <a:schemeClr val="lt1"/>
            </a:fillRef>
            <a:effectRef idx="0">
              <a:schemeClr val="accent3"/>
            </a:effectRef>
            <a:fontRef idx="minor">
              <a:schemeClr val="dk1"/>
            </a:fontRef>
          </p:style>
          <p:txBody>
            <a:bodyPr spcFirstLastPara="0" vert="horz" wrap="square" lIns="224780" tIns="224780" rIns="504000" bIns="223200" numCol="1" spcCol="1270" anchor="ctr" anchorCtr="0">
              <a:noAutofit/>
            </a:bodyPr>
            <a:lstStyle/>
            <a:p>
              <a:pPr marL="285750" lvl="1" indent="-285750" defTabSz="1689100">
                <a:lnSpc>
                  <a:spcPct val="90000"/>
                </a:lnSpc>
                <a:spcBef>
                  <a:spcPct val="0"/>
                </a:spcBef>
                <a:spcAft>
                  <a:spcPct val="15000"/>
                </a:spcAft>
                <a:buChar char="••"/>
              </a:pPr>
              <a:r>
                <a:rPr lang="zh-CN" altLang="en-US" sz="1800" dirty="0" smtClean="0">
                  <a:latin typeface="微软雅黑" panose="020B0503020204020204" pitchFamily="34" charset="-122"/>
                  <a:ea typeface="微软雅黑" panose="020B0503020204020204" pitchFamily="34" charset="-122"/>
                </a:rPr>
                <a:t>个体：学生、教师</a:t>
              </a:r>
              <a:endParaRPr lang="en-US" altLang="zh-CN" sz="1800" dirty="0" smtClean="0">
                <a:latin typeface="微软雅黑" panose="020B0503020204020204" pitchFamily="34" charset="-122"/>
                <a:ea typeface="微软雅黑" panose="020B0503020204020204" pitchFamily="34" charset="-122"/>
              </a:endParaRPr>
            </a:p>
            <a:p>
              <a:pPr marL="285750" lvl="1" indent="-285750" defTabSz="1689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团队：项目团队</a:t>
              </a:r>
              <a:endParaRPr lang="en-US" altLang="zh-CN" sz="1800" kern="1200" dirty="0" smtClean="0">
                <a:latin typeface="微软雅黑" panose="020B0503020204020204" pitchFamily="34" charset="-122"/>
                <a:ea typeface="微软雅黑" panose="020B0503020204020204" pitchFamily="34" charset="-122"/>
              </a:endParaRPr>
            </a:p>
            <a:p>
              <a:pPr marL="285750" lvl="1" indent="-285750" defTabSz="1689100">
                <a:lnSpc>
                  <a:spcPct val="90000"/>
                </a:lnSpc>
                <a:spcBef>
                  <a:spcPct val="0"/>
                </a:spcBef>
                <a:spcAft>
                  <a:spcPct val="15000"/>
                </a:spcAft>
                <a:buChar char="••"/>
              </a:pPr>
              <a:r>
                <a:rPr lang="zh-CN" altLang="en-US" sz="1800" dirty="0" smtClean="0">
                  <a:latin typeface="微软雅黑" panose="020B0503020204020204" pitchFamily="34" charset="-122"/>
                  <a:ea typeface="微软雅黑" panose="020B0503020204020204" pitchFamily="34" charset="-122"/>
                </a:rPr>
                <a:t>组织：院系、学校</a:t>
              </a:r>
              <a:endParaRPr lang="zh-CN" altLang="en-US" sz="1800"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3669948" y="935659"/>
              <a:ext cx="2592000" cy="2592000"/>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rgbClr val="FFFFFF"/>
            </a:solidFill>
            <a:ln w="28575">
              <a:solidFill>
                <a:srgbClr val="CC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957466" rIns="270256" bIns="270256" numCol="1" spcCol="1270" anchor="ctr" anchorCtr="0">
              <a:noAutofit/>
            </a:bodyPr>
            <a:lstStyle/>
            <a:p>
              <a:pPr lvl="0" algn="ctr" defTabSz="1689100">
                <a:lnSpc>
                  <a:spcPct val="90000"/>
                </a:lnSpc>
                <a:spcBef>
                  <a:spcPct val="0"/>
                </a:spcBef>
                <a:spcAft>
                  <a:spcPct val="35000"/>
                </a:spcAft>
              </a:pPr>
              <a:endParaRPr lang="zh-CN" altLang="en-US" sz="2800" kern="1200" dirty="0">
                <a:solidFill>
                  <a:schemeClr val="tx1"/>
                </a:solidFill>
                <a:latin typeface="微软雅黑" panose="020B0503020204020204" pitchFamily="34" charset="-122"/>
                <a:ea typeface="微软雅黑" panose="020B0503020204020204" pitchFamily="34" charset="-122"/>
              </a:endParaRPr>
            </a:p>
          </p:txBody>
        </p:sp>
        <p:sp>
          <p:nvSpPr>
            <p:cNvPr id="35" name="任意多边形 34"/>
            <p:cNvSpPr/>
            <p:nvPr/>
          </p:nvSpPr>
          <p:spPr>
            <a:xfrm>
              <a:off x="6383805" y="935659"/>
              <a:ext cx="2592000" cy="2592000"/>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0"/>
                  </a:moveTo>
                  <a:cubicBezTo>
                    <a:pt x="1295816" y="0"/>
                    <a:pt x="2346282" y="1050466"/>
                    <a:pt x="2346282" y="2346282"/>
                  </a:cubicBezTo>
                  <a:lnTo>
                    <a:pt x="0" y="2346282"/>
                  </a:lnTo>
                  <a:lnTo>
                    <a:pt x="0" y="0"/>
                  </a:lnTo>
                  <a:close/>
                </a:path>
              </a:pathLst>
            </a:custGeom>
            <a:solidFill>
              <a:srgbClr val="FFFFFF"/>
            </a:solidFill>
            <a:ln w="28575">
              <a:solidFill>
                <a:srgbClr val="CC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57466" rIns="957466" bIns="270256" numCol="1" spcCol="1270" anchor="ctr" anchorCtr="0">
              <a:noAutofit/>
            </a:bodyPr>
            <a:lstStyle/>
            <a:p>
              <a:pPr lvl="0" algn="ctr" defTabSz="1689100">
                <a:lnSpc>
                  <a:spcPct val="90000"/>
                </a:lnSpc>
                <a:spcBef>
                  <a:spcPct val="0"/>
                </a:spcBef>
                <a:spcAft>
                  <a:spcPct val="35000"/>
                </a:spcAft>
              </a:pPr>
              <a:endParaRPr lang="zh-CN" altLang="en-US" sz="2800" kern="1200">
                <a:solidFill>
                  <a:schemeClr val="tx1"/>
                </a:solidFill>
                <a:latin typeface="微软雅黑" panose="020B0503020204020204" pitchFamily="34" charset="-122"/>
                <a:ea typeface="微软雅黑" panose="020B0503020204020204" pitchFamily="34" charset="-122"/>
              </a:endParaRPr>
            </a:p>
          </p:txBody>
        </p:sp>
        <p:sp>
          <p:nvSpPr>
            <p:cNvPr id="36" name="任意多边形 35"/>
            <p:cNvSpPr/>
            <p:nvPr/>
          </p:nvSpPr>
          <p:spPr>
            <a:xfrm>
              <a:off x="6394010" y="3627434"/>
              <a:ext cx="2592000" cy="2592000"/>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0"/>
                  </a:moveTo>
                  <a:cubicBezTo>
                    <a:pt x="2346282" y="1295816"/>
                    <a:pt x="1295816" y="2346282"/>
                    <a:pt x="0" y="2346282"/>
                  </a:cubicBezTo>
                  <a:lnTo>
                    <a:pt x="0" y="0"/>
                  </a:lnTo>
                  <a:lnTo>
                    <a:pt x="2346282" y="0"/>
                  </a:lnTo>
                  <a:close/>
                </a:path>
              </a:pathLst>
            </a:custGeom>
            <a:solidFill>
              <a:srgbClr val="FFFFFF"/>
            </a:solidFill>
            <a:ln w="28575">
              <a:solidFill>
                <a:srgbClr val="CC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57466" bIns="957466" numCol="1" spcCol="1270" anchor="ctr" anchorCtr="0">
              <a:noAutofit/>
            </a:bodyPr>
            <a:lstStyle/>
            <a:p>
              <a:pPr lvl="0" algn="ctr" defTabSz="1689100">
                <a:lnSpc>
                  <a:spcPct val="90000"/>
                </a:lnSpc>
                <a:spcBef>
                  <a:spcPct val="0"/>
                </a:spcBef>
                <a:spcAft>
                  <a:spcPct val="35000"/>
                </a:spcAft>
              </a:pPr>
              <a:endParaRPr lang="zh-CN" altLang="en-US" sz="2800" kern="1200">
                <a:solidFill>
                  <a:schemeClr val="tx1"/>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3673717" y="3623513"/>
              <a:ext cx="2592000" cy="2592000"/>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2346282"/>
                  </a:moveTo>
                  <a:cubicBezTo>
                    <a:pt x="1050466" y="2346282"/>
                    <a:pt x="0" y="1295816"/>
                    <a:pt x="0" y="0"/>
                  </a:cubicBezTo>
                  <a:lnTo>
                    <a:pt x="2346282" y="0"/>
                  </a:lnTo>
                  <a:lnTo>
                    <a:pt x="2346282" y="2346282"/>
                  </a:lnTo>
                  <a:close/>
                </a:path>
              </a:pathLst>
            </a:custGeom>
            <a:solidFill>
              <a:srgbClr val="FFFFFF"/>
            </a:solidFill>
            <a:ln w="28575">
              <a:solidFill>
                <a:srgbClr val="CC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270256" rIns="270256" bIns="957466" numCol="1" spcCol="1270" anchor="ctr" anchorCtr="0">
              <a:noAutofit/>
            </a:bodyPr>
            <a:lstStyle/>
            <a:p>
              <a:pPr lvl="0" algn="ctr" defTabSz="1689100">
                <a:lnSpc>
                  <a:spcPct val="90000"/>
                </a:lnSpc>
                <a:spcBef>
                  <a:spcPct val="0"/>
                </a:spcBef>
                <a:spcAft>
                  <a:spcPct val="35000"/>
                </a:spcAft>
              </a:pPr>
              <a:endParaRPr lang="zh-CN" altLang="en-US" sz="2800" kern="1200">
                <a:solidFill>
                  <a:schemeClr val="tx1"/>
                </a:solidFill>
                <a:latin typeface="微软雅黑" panose="020B0503020204020204" pitchFamily="34" charset="-122"/>
                <a:ea typeface="微软雅黑" panose="020B0503020204020204" pitchFamily="34" charset="-122"/>
              </a:endParaRPr>
            </a:p>
          </p:txBody>
        </p:sp>
        <p:sp>
          <p:nvSpPr>
            <p:cNvPr id="38" name="文本框 25"/>
            <p:cNvSpPr txBox="1"/>
            <p:nvPr/>
          </p:nvSpPr>
          <p:spPr>
            <a:xfrm>
              <a:off x="6071252" y="4059006"/>
              <a:ext cx="2483912" cy="530725"/>
            </a:xfrm>
            <a:prstGeom prst="rect">
              <a:avLst/>
            </a:prstGeom>
            <a:grpFill/>
            <a:ln>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短期</a:t>
              </a:r>
              <a:endParaRPr lang="zh-CN" altLang="en-US" sz="2000" b="1" dirty="0">
                <a:latin typeface="微软雅黑" panose="020B0503020204020204" pitchFamily="34" charset="-122"/>
                <a:ea typeface="微软雅黑" panose="020B0503020204020204" pitchFamily="34" charset="-122"/>
              </a:endParaRPr>
            </a:p>
          </p:txBody>
        </p:sp>
        <p:sp>
          <p:nvSpPr>
            <p:cNvPr id="39" name="文本框 26"/>
            <p:cNvSpPr txBox="1"/>
            <p:nvPr/>
          </p:nvSpPr>
          <p:spPr>
            <a:xfrm>
              <a:off x="6847954" y="5030982"/>
              <a:ext cx="2483912" cy="530725"/>
            </a:xfrm>
            <a:prstGeom prst="rect">
              <a:avLst/>
            </a:prstGeom>
            <a:grpFill/>
            <a:ln>
              <a:noFill/>
            </a:ln>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长期</a:t>
              </a:r>
              <a:endParaRPr lang="zh-CN" altLang="en-US" sz="2000" b="1" dirty="0">
                <a:latin typeface="微软雅黑" panose="020B0503020204020204" pitchFamily="34" charset="-122"/>
                <a:ea typeface="微软雅黑" panose="020B0503020204020204" pitchFamily="34" charset="-122"/>
              </a:endParaRPr>
            </a:p>
          </p:txBody>
        </p:sp>
        <p:sp>
          <p:nvSpPr>
            <p:cNvPr id="40" name="文本框 27"/>
            <p:cNvSpPr txBox="1"/>
            <p:nvPr/>
          </p:nvSpPr>
          <p:spPr>
            <a:xfrm>
              <a:off x="4317741" y="4011813"/>
              <a:ext cx="1940194" cy="530725"/>
            </a:xfrm>
            <a:prstGeom prst="rect">
              <a:avLst/>
            </a:prstGeom>
            <a:grpFill/>
            <a:ln>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主观 </a:t>
              </a:r>
              <a:endParaRPr lang="en-US" altLang="zh-CN" sz="1600" b="1" dirty="0" smtClean="0">
                <a:latin typeface="微软雅黑" panose="020B0503020204020204" pitchFamily="34" charset="-122"/>
                <a:ea typeface="微软雅黑" panose="020B0503020204020204" pitchFamily="34" charset="-122"/>
              </a:endParaRPr>
            </a:p>
          </p:txBody>
        </p:sp>
        <p:sp>
          <p:nvSpPr>
            <p:cNvPr id="41" name="文本框 26"/>
            <p:cNvSpPr txBox="1"/>
            <p:nvPr/>
          </p:nvSpPr>
          <p:spPr>
            <a:xfrm>
              <a:off x="4527600" y="5018557"/>
              <a:ext cx="1542020" cy="530725"/>
            </a:xfrm>
            <a:prstGeom prst="rect">
              <a:avLst/>
            </a:prstGeom>
            <a:grp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smtClean="0">
                  <a:latin typeface="微软雅黑" panose="020B0503020204020204" pitchFamily="34" charset="-122"/>
                  <a:ea typeface="微软雅黑" panose="020B0503020204020204" pitchFamily="34" charset="-122"/>
                </a:rPr>
                <a:t>客观</a:t>
              </a:r>
              <a:endParaRPr lang="en-US" altLang="zh-CN" sz="1600" b="1" dirty="0" smtClean="0">
                <a:latin typeface="微软雅黑" panose="020B0503020204020204" pitchFamily="34" charset="-122"/>
                <a:ea typeface="微软雅黑" panose="020B0503020204020204" pitchFamily="34" charset="-122"/>
              </a:endParaRPr>
            </a:p>
          </p:txBody>
        </p:sp>
        <p:sp>
          <p:nvSpPr>
            <p:cNvPr id="42" name="文本框 26"/>
            <p:cNvSpPr txBox="1"/>
            <p:nvPr/>
          </p:nvSpPr>
          <p:spPr>
            <a:xfrm>
              <a:off x="6807585" y="1480103"/>
              <a:ext cx="2091605" cy="530725"/>
            </a:xfrm>
            <a:prstGeom prst="rect">
              <a:avLst/>
            </a:prstGeom>
            <a:grp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smtClean="0">
                  <a:latin typeface="微软雅黑" panose="020B0503020204020204" pitchFamily="34" charset="-122"/>
                  <a:ea typeface="微软雅黑" panose="020B0503020204020204" pitchFamily="34" charset="-122"/>
                </a:rPr>
                <a:t>过程</a:t>
              </a:r>
              <a:endParaRPr lang="zh-CN" altLang="en-US" sz="2000" b="1" dirty="0">
                <a:latin typeface="微软雅黑" panose="020B0503020204020204" pitchFamily="34" charset="-122"/>
                <a:ea typeface="微软雅黑" panose="020B0503020204020204" pitchFamily="34" charset="-122"/>
              </a:endParaRPr>
            </a:p>
          </p:txBody>
        </p:sp>
        <p:sp>
          <p:nvSpPr>
            <p:cNvPr id="43" name="文本框 26"/>
            <p:cNvSpPr txBox="1"/>
            <p:nvPr/>
          </p:nvSpPr>
          <p:spPr>
            <a:xfrm>
              <a:off x="6807585" y="2654782"/>
              <a:ext cx="2091605" cy="530725"/>
            </a:xfrm>
            <a:prstGeom prst="rect">
              <a:avLst/>
            </a:prstGeom>
            <a:grp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smtClean="0">
                  <a:latin typeface="微软雅黑" panose="020B0503020204020204" pitchFamily="34" charset="-122"/>
                  <a:ea typeface="微软雅黑" panose="020B0503020204020204" pitchFamily="34" charset="-122"/>
                </a:rPr>
                <a:t>成果</a:t>
              </a:r>
              <a:endParaRPr lang="zh-CN" altLang="en-US" sz="1600" b="1" dirty="0">
                <a:latin typeface="微软雅黑" panose="020B0503020204020204" pitchFamily="34" charset="-122"/>
                <a:ea typeface="微软雅黑" panose="020B0503020204020204" pitchFamily="34" charset="-122"/>
              </a:endParaRPr>
            </a:p>
          </p:txBody>
        </p:sp>
        <p:sp>
          <p:nvSpPr>
            <p:cNvPr id="44" name="文本框 14"/>
            <p:cNvSpPr txBox="1"/>
            <p:nvPr/>
          </p:nvSpPr>
          <p:spPr>
            <a:xfrm>
              <a:off x="4336376" y="1957678"/>
              <a:ext cx="2179945" cy="530725"/>
            </a:xfrm>
            <a:prstGeom prst="rect">
              <a:avLst/>
            </a:prstGeom>
            <a:grpFill/>
            <a:ln>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个体</a:t>
              </a:r>
              <a:endParaRPr lang="en-US" altLang="zh-CN" sz="1600" b="1" dirty="0" smtClean="0">
                <a:latin typeface="微软雅黑" panose="020B0503020204020204" pitchFamily="34" charset="-122"/>
                <a:ea typeface="微软雅黑" panose="020B0503020204020204" pitchFamily="34" charset="-122"/>
              </a:endParaRPr>
            </a:p>
          </p:txBody>
        </p:sp>
        <p:sp>
          <p:nvSpPr>
            <p:cNvPr id="45" name="文本框 17"/>
            <p:cNvSpPr txBox="1"/>
            <p:nvPr/>
          </p:nvSpPr>
          <p:spPr>
            <a:xfrm>
              <a:off x="4962917" y="1289073"/>
              <a:ext cx="1544321" cy="530725"/>
            </a:xfrm>
            <a:prstGeom prst="rect">
              <a:avLst/>
            </a:prstGeom>
            <a:grpFill/>
            <a:ln>
              <a:noFill/>
            </a:ln>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团队</a:t>
              </a:r>
              <a:endParaRPr lang="zh-CN" altLang="en-US" sz="1600" b="1" dirty="0">
                <a:latin typeface="微软雅黑" panose="020B0503020204020204" pitchFamily="34" charset="-122"/>
                <a:ea typeface="微软雅黑" panose="020B0503020204020204" pitchFamily="34" charset="-122"/>
              </a:endParaRPr>
            </a:p>
          </p:txBody>
        </p:sp>
        <p:sp>
          <p:nvSpPr>
            <p:cNvPr id="46" name="文本框 18"/>
            <p:cNvSpPr txBox="1"/>
            <p:nvPr/>
          </p:nvSpPr>
          <p:spPr>
            <a:xfrm>
              <a:off x="4172213" y="2701432"/>
              <a:ext cx="2538283" cy="530725"/>
            </a:xfrm>
            <a:prstGeom prst="rect">
              <a:avLst/>
            </a:prstGeom>
            <a:grpFill/>
            <a:ln>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组织</a:t>
              </a:r>
              <a:endParaRPr lang="zh-CN" altLang="en-US" sz="1600" b="1" dirty="0">
                <a:latin typeface="微软雅黑" panose="020B0503020204020204" pitchFamily="34" charset="-122"/>
                <a:ea typeface="微软雅黑" panose="020B0503020204020204" pitchFamily="34" charset="-122"/>
              </a:endParaRPr>
            </a:p>
          </p:txBody>
        </p:sp>
        <p:sp>
          <p:nvSpPr>
            <p:cNvPr id="47" name="文本框 16"/>
            <p:cNvSpPr txBox="1"/>
            <p:nvPr/>
          </p:nvSpPr>
          <p:spPr>
            <a:xfrm>
              <a:off x="5351268" y="3103857"/>
              <a:ext cx="1285138" cy="449074"/>
            </a:xfrm>
            <a:prstGeom prst="rect">
              <a:avLst/>
            </a:prstGeom>
            <a:grpFill/>
            <a:ln>
              <a:noFill/>
            </a:ln>
          </p:spPr>
          <p:txBody>
            <a:bodyPr wrap="square" rtlCol="0">
              <a:spAutoFit/>
            </a:bodyPr>
            <a:lstStyle/>
            <a:p>
              <a:r>
                <a:rPr lang="en-US" altLang="zh-CN" sz="1600" b="1" dirty="0" smtClean="0">
                  <a:solidFill>
                    <a:srgbClr val="CC0000"/>
                  </a:solidFill>
                  <a:latin typeface="微软雅黑" panose="020B0503020204020204" pitchFamily="34" charset="-122"/>
                  <a:ea typeface="微软雅黑" panose="020B0503020204020204" pitchFamily="34" charset="-122"/>
                </a:rPr>
                <a:t>WHO</a:t>
              </a:r>
              <a:endParaRPr lang="zh-CN" altLang="en-US" sz="1600" b="1" dirty="0">
                <a:solidFill>
                  <a:srgbClr val="CC0000"/>
                </a:solidFill>
                <a:latin typeface="微软雅黑" panose="020B0503020204020204" pitchFamily="34" charset="-122"/>
                <a:ea typeface="微软雅黑" panose="020B0503020204020204" pitchFamily="34" charset="-122"/>
              </a:endParaRPr>
            </a:p>
          </p:txBody>
        </p:sp>
        <p:sp>
          <p:nvSpPr>
            <p:cNvPr id="48" name="文本框 19"/>
            <p:cNvSpPr txBox="1"/>
            <p:nvPr/>
          </p:nvSpPr>
          <p:spPr>
            <a:xfrm>
              <a:off x="6358136" y="3103857"/>
              <a:ext cx="1129063" cy="449074"/>
            </a:xfrm>
            <a:prstGeom prst="rect">
              <a:avLst/>
            </a:prstGeom>
            <a:grpFill/>
            <a:ln>
              <a:noFill/>
            </a:ln>
          </p:spPr>
          <p:txBody>
            <a:bodyPr wrap="square" rtlCol="0">
              <a:spAutoFit/>
            </a:bodyPr>
            <a:lstStyle/>
            <a:p>
              <a:r>
                <a:rPr lang="en-US" altLang="zh-CN" sz="1600" b="1" dirty="0" smtClean="0">
                  <a:solidFill>
                    <a:srgbClr val="CC0000"/>
                  </a:solidFill>
                  <a:latin typeface="微软雅黑" panose="020B0503020204020204" pitchFamily="34" charset="-122"/>
                  <a:ea typeface="微软雅黑" panose="020B0503020204020204" pitchFamily="34" charset="-122"/>
                </a:rPr>
                <a:t>WHAT</a:t>
              </a:r>
              <a:endParaRPr lang="zh-CN" altLang="en-US" sz="1600" b="1" dirty="0">
                <a:solidFill>
                  <a:srgbClr val="CC0000"/>
                </a:solidFill>
                <a:latin typeface="微软雅黑" panose="020B0503020204020204" pitchFamily="34" charset="-122"/>
                <a:ea typeface="微软雅黑" panose="020B0503020204020204" pitchFamily="34" charset="-122"/>
              </a:endParaRPr>
            </a:p>
          </p:txBody>
        </p:sp>
        <p:sp>
          <p:nvSpPr>
            <p:cNvPr id="49" name="文本框 20"/>
            <p:cNvSpPr txBox="1"/>
            <p:nvPr/>
          </p:nvSpPr>
          <p:spPr>
            <a:xfrm>
              <a:off x="6378222" y="3614275"/>
              <a:ext cx="1303153" cy="449074"/>
            </a:xfrm>
            <a:prstGeom prst="rect">
              <a:avLst/>
            </a:prstGeom>
            <a:grpFill/>
            <a:ln>
              <a:noFill/>
            </a:ln>
          </p:spPr>
          <p:txBody>
            <a:bodyPr wrap="square" rtlCol="0">
              <a:spAutoFit/>
            </a:bodyPr>
            <a:lstStyle/>
            <a:p>
              <a:r>
                <a:rPr lang="en-US" altLang="zh-CN" sz="1600" b="1" dirty="0" smtClean="0">
                  <a:solidFill>
                    <a:srgbClr val="CC0000"/>
                  </a:solidFill>
                  <a:latin typeface="微软雅黑" panose="020B0503020204020204" pitchFamily="34" charset="-122"/>
                  <a:ea typeface="微软雅黑" panose="020B0503020204020204" pitchFamily="34" charset="-122"/>
                </a:rPr>
                <a:t>WHEN</a:t>
              </a:r>
              <a:endParaRPr lang="zh-CN" altLang="en-US" sz="1600" b="1" dirty="0">
                <a:solidFill>
                  <a:srgbClr val="CC0000"/>
                </a:solidFill>
                <a:latin typeface="微软雅黑" panose="020B0503020204020204" pitchFamily="34" charset="-122"/>
                <a:ea typeface="微软雅黑" panose="020B0503020204020204" pitchFamily="34" charset="-122"/>
              </a:endParaRPr>
            </a:p>
          </p:txBody>
        </p:sp>
        <p:sp>
          <p:nvSpPr>
            <p:cNvPr id="50" name="文本框 19"/>
            <p:cNvSpPr txBox="1"/>
            <p:nvPr/>
          </p:nvSpPr>
          <p:spPr>
            <a:xfrm>
              <a:off x="5351268" y="3605794"/>
              <a:ext cx="1013258" cy="449074"/>
            </a:xfrm>
            <a:prstGeom prst="rect">
              <a:avLst/>
            </a:prstGeom>
            <a:grp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rgbClr val="CC0000"/>
                  </a:solidFill>
                  <a:latin typeface="微软雅黑" panose="020B0503020204020204" pitchFamily="34" charset="-122"/>
                  <a:ea typeface="微软雅黑" panose="020B0503020204020204" pitchFamily="34" charset="-122"/>
                </a:rPr>
                <a:t>HOW</a:t>
              </a:r>
              <a:endParaRPr lang="zh-CN" altLang="en-US" sz="1600" b="1" dirty="0">
                <a:solidFill>
                  <a:srgbClr val="CC0000"/>
                </a:solidFill>
                <a:latin typeface="微软雅黑" panose="020B0503020204020204" pitchFamily="34" charset="-122"/>
                <a:ea typeface="微软雅黑" panose="020B0503020204020204" pitchFamily="34" charset="-122"/>
              </a:endParaRPr>
            </a:p>
          </p:txBody>
        </p:sp>
        <p:sp>
          <p:nvSpPr>
            <p:cNvPr id="51" name="左弧形箭头 50"/>
            <p:cNvSpPr/>
            <p:nvPr/>
          </p:nvSpPr>
          <p:spPr>
            <a:xfrm>
              <a:off x="4426312" y="4719217"/>
              <a:ext cx="188586" cy="304152"/>
            </a:xfrm>
            <a:prstGeom prst="curvedRightArrow">
              <a:avLst/>
            </a:prstGeom>
            <a:grp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52" name="左弧形箭头 51"/>
            <p:cNvSpPr/>
            <p:nvPr/>
          </p:nvSpPr>
          <p:spPr>
            <a:xfrm rot="10800000">
              <a:off x="5965129" y="4710547"/>
              <a:ext cx="188586" cy="304152"/>
            </a:xfrm>
            <a:prstGeom prst="curvedRightArrow">
              <a:avLst/>
            </a:prstGeom>
            <a:grp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cxnSp>
          <p:nvCxnSpPr>
            <p:cNvPr id="53" name="直接箭头连接符 52"/>
            <p:cNvCxnSpPr/>
            <p:nvPr/>
          </p:nvCxnSpPr>
          <p:spPr>
            <a:xfrm>
              <a:off x="6966516" y="2148708"/>
              <a:ext cx="0" cy="358263"/>
            </a:xfrm>
            <a:prstGeom prst="straightConnector1">
              <a:avLst/>
            </a:prstGeom>
            <a:grpFill/>
            <a:ln w="28575">
              <a:solidFill>
                <a:srgbClr val="CC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7118916" y="2148708"/>
              <a:ext cx="0" cy="358263"/>
            </a:xfrm>
            <a:prstGeom prst="straightConnector1">
              <a:avLst/>
            </a:prstGeom>
            <a:grpFill/>
            <a:ln w="28575">
              <a:solidFill>
                <a:srgbClr val="CC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7271316" y="2148708"/>
              <a:ext cx="0" cy="358263"/>
            </a:xfrm>
            <a:prstGeom prst="straightConnector1">
              <a:avLst/>
            </a:prstGeom>
            <a:grpFill/>
            <a:ln w="28575">
              <a:solidFill>
                <a:srgbClr val="CC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7423716" y="2148708"/>
              <a:ext cx="0" cy="358263"/>
            </a:xfrm>
            <a:prstGeom prst="straightConnector1">
              <a:avLst/>
            </a:prstGeom>
            <a:grpFill/>
            <a:ln w="28575">
              <a:solidFill>
                <a:srgbClr val="CC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7576116" y="2148708"/>
              <a:ext cx="0" cy="358263"/>
            </a:xfrm>
            <a:prstGeom prst="straightConnector1">
              <a:avLst/>
            </a:prstGeom>
            <a:grpFill/>
            <a:ln w="28575">
              <a:solidFill>
                <a:srgbClr val="CC0000"/>
              </a:solidFill>
              <a:tailEnd type="triangle"/>
            </a:ln>
          </p:spPr>
          <p:style>
            <a:lnRef idx="1">
              <a:schemeClr val="accent1"/>
            </a:lnRef>
            <a:fillRef idx="0">
              <a:schemeClr val="accent1"/>
            </a:fillRef>
            <a:effectRef idx="0">
              <a:schemeClr val="accent1"/>
            </a:effectRef>
            <a:fontRef idx="minor">
              <a:schemeClr val="tx1"/>
            </a:fontRef>
          </p:style>
        </p:cxnSp>
        <p:sp>
          <p:nvSpPr>
            <p:cNvPr id="58" name="下箭头 57"/>
            <p:cNvSpPr/>
            <p:nvPr/>
          </p:nvSpPr>
          <p:spPr>
            <a:xfrm>
              <a:off x="5300850" y="1834282"/>
              <a:ext cx="236647" cy="218910"/>
            </a:xfrm>
            <a:prstGeom prst="downArrow">
              <a:avLst/>
            </a:prstGeom>
            <a:grp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59" name="下箭头 58"/>
            <p:cNvSpPr/>
            <p:nvPr/>
          </p:nvSpPr>
          <p:spPr>
            <a:xfrm rot="10800000">
              <a:off x="5300851" y="2528486"/>
              <a:ext cx="236646" cy="218910"/>
            </a:xfrm>
            <a:prstGeom prst="downArrow">
              <a:avLst/>
            </a:prstGeom>
            <a:grp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60" name="文本框 43"/>
            <p:cNvSpPr txBox="1"/>
            <p:nvPr/>
          </p:nvSpPr>
          <p:spPr>
            <a:xfrm>
              <a:off x="7027389" y="4317242"/>
              <a:ext cx="679545" cy="938974"/>
            </a:xfrm>
            <a:prstGeom prst="rect">
              <a:avLst/>
            </a:prstGeom>
            <a:grpFill/>
            <a:ln>
              <a:noFill/>
            </a:ln>
          </p:spPr>
          <p:txBody>
            <a:bodyPr wrap="square" rtlCol="0">
              <a:spAutoFit/>
            </a:bodyPr>
            <a:lstStyle/>
            <a:p>
              <a:r>
                <a:rPr lang="en-US" altLang="zh-CN" sz="4000" b="1" dirty="0" smtClean="0">
                  <a:solidFill>
                    <a:srgbClr val="CC0000"/>
                  </a:solidFill>
                  <a:latin typeface="微软雅黑" panose="020B0503020204020204" pitchFamily="34" charset="-122"/>
                  <a:ea typeface="微软雅黑" panose="020B0503020204020204" pitchFamily="34" charset="-122"/>
                </a:rPr>
                <a:t>+</a:t>
              </a:r>
              <a:endParaRPr lang="zh-CN" altLang="en-US" sz="4000" b="1" dirty="0">
                <a:solidFill>
                  <a:srgbClr val="CC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299000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042842560"/>
              </p:ext>
            </p:extLst>
          </p:nvPr>
        </p:nvGraphicFramePr>
        <p:xfrm>
          <a:off x="323528" y="1412776"/>
          <a:ext cx="856895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915" name="标题 2"/>
          <p:cNvSpPr>
            <a:spLocks noGrp="1"/>
          </p:cNvSpPr>
          <p:nvPr>
            <p:ph type="title"/>
          </p:nvPr>
        </p:nvSpPr>
        <p:spPr/>
        <p:txBody>
          <a:bodyPr/>
          <a:lstStyle/>
          <a:p>
            <a:r>
              <a:rPr lang="en-US" altLang="zh-CN" sz="3200" dirty="0" smtClean="0"/>
              <a:t>2.6 </a:t>
            </a:r>
            <a:r>
              <a:rPr lang="zh-CN" altLang="en-US" sz="3200" dirty="0" smtClean="0">
                <a:latin typeface="黑体" panose="02010609060101010101" pitchFamily="49" charset="-122"/>
                <a:ea typeface="黑体" panose="02010609060101010101" pitchFamily="49" charset="-122"/>
              </a:rPr>
              <a:t>评价体系</a:t>
            </a:r>
          </a:p>
        </p:txBody>
      </p:sp>
      <p:sp>
        <p:nvSpPr>
          <p:cNvPr id="389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0CABCAE-980B-4A3B-A000-3917E14DEFA3}" type="slidenum">
              <a:rPr kumimoji="0" lang="zh-CN" altLang="en-US" sz="1200" b="0" smtClean="0">
                <a:latin typeface="微软雅黑" panose="020B0503020204020204" pitchFamily="34" charset="-122"/>
                <a:ea typeface="微软雅黑" panose="020B0503020204020204" pitchFamily="34" charset="-122"/>
              </a:rPr>
              <a:pPr eaLnBrk="1" hangingPunct="1"/>
              <a:t>35</a:t>
            </a:fld>
            <a:endParaRPr kumimoji="0" lang="en-US" altLang="zh-CN" sz="1200" b="0"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611560" y="1196752"/>
            <a:ext cx="7848872" cy="523220"/>
          </a:xfrm>
          <a:prstGeom prst="rect">
            <a:avLst/>
          </a:prstGeom>
          <a:noFill/>
        </p:spPr>
        <p:txBody>
          <a:bodyPr wrap="square" rtlCol="0">
            <a:spAutoFit/>
          </a:bodyPr>
          <a:lstStyle/>
          <a:p>
            <a:r>
              <a:rPr lang="zh-CN" altLang="en-US" sz="2800" dirty="0" smtClean="0">
                <a:latin typeface="黑体" pitchFamily="2" charset="-122"/>
                <a:ea typeface="黑体" pitchFamily="2" charset="-122"/>
              </a:rPr>
              <a:t>研究方案：评价方法与工具</a:t>
            </a:r>
            <a:endParaRPr lang="zh-CN" altLang="en-US" sz="2800" dirty="0">
              <a:latin typeface="黑体" pitchFamily="2" charset="-122"/>
              <a:ea typeface="黑体" pitchFamily="2" charset="-122"/>
            </a:endParaRPr>
          </a:p>
        </p:txBody>
      </p:sp>
      <p:sp>
        <p:nvSpPr>
          <p:cNvPr id="7" name="TextBox 6"/>
          <p:cNvSpPr txBox="1"/>
          <p:nvPr/>
        </p:nvSpPr>
        <p:spPr>
          <a:xfrm>
            <a:off x="2699792" y="1988840"/>
            <a:ext cx="1656184" cy="923330"/>
          </a:xfrm>
          <a:prstGeom prst="rect">
            <a:avLst/>
          </a:prstGeom>
          <a:noFill/>
        </p:spPr>
        <p:txBody>
          <a:bodyPr wrap="square" rtlCol="0">
            <a:spAutoFit/>
          </a:bodyPr>
          <a:lstStyle/>
          <a:p>
            <a:pPr algn="ctr"/>
            <a:r>
              <a:rPr lang="zh-CN" altLang="en-US" sz="1800" dirty="0" smtClean="0">
                <a:latin typeface="微软雅黑" panose="020B0503020204020204" pitchFamily="34" charset="-122"/>
                <a:ea typeface="微软雅黑" panose="020B0503020204020204" pitchFamily="34" charset="-122"/>
              </a:rPr>
              <a:t>学生个体创新活动分析方法论</a:t>
            </a:r>
            <a:endParaRPr lang="zh-CN" altLang="en-US" sz="1800" dirty="0">
              <a:latin typeface="微软雅黑" panose="020B0503020204020204" pitchFamily="34" charset="-122"/>
              <a:ea typeface="微软雅黑" panose="020B0503020204020204" pitchFamily="34" charset="-122"/>
            </a:endParaRPr>
          </a:p>
        </p:txBody>
      </p:sp>
      <p:sp>
        <p:nvSpPr>
          <p:cNvPr id="8" name="下箭头 7"/>
          <p:cNvSpPr/>
          <p:nvPr/>
        </p:nvSpPr>
        <p:spPr bwMode="auto">
          <a:xfrm>
            <a:off x="3347864" y="2636912"/>
            <a:ext cx="432048" cy="288032"/>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5004048" y="5590981"/>
            <a:ext cx="1584176" cy="646331"/>
          </a:xfrm>
          <a:prstGeom prst="rect">
            <a:avLst/>
          </a:prstGeom>
          <a:noFill/>
        </p:spPr>
        <p:txBody>
          <a:bodyPr wrap="square" rtlCol="0">
            <a:spAutoFit/>
          </a:bodyPr>
          <a:lstStyle/>
          <a:p>
            <a:pPr algn="ctr"/>
            <a:r>
              <a:rPr lang="zh-CN" altLang="en-US" sz="1800" dirty="0" smtClean="0">
                <a:latin typeface="微软雅黑" panose="020B0503020204020204" pitchFamily="34" charset="-122"/>
                <a:ea typeface="微软雅黑" panose="020B0503020204020204" pitchFamily="34" charset="-122"/>
              </a:rPr>
              <a:t>团队创新活动分析方法论</a:t>
            </a:r>
            <a:endParaRPr lang="zh-CN" altLang="en-US" sz="1800" dirty="0">
              <a:latin typeface="微软雅黑" panose="020B0503020204020204" pitchFamily="34" charset="-122"/>
              <a:ea typeface="微软雅黑" panose="020B0503020204020204" pitchFamily="34" charset="-122"/>
            </a:endParaRPr>
          </a:p>
        </p:txBody>
      </p:sp>
      <p:sp>
        <p:nvSpPr>
          <p:cNvPr id="10" name="下箭头 9"/>
          <p:cNvSpPr/>
          <p:nvPr/>
        </p:nvSpPr>
        <p:spPr bwMode="auto">
          <a:xfrm flipV="1">
            <a:off x="5580112" y="5301208"/>
            <a:ext cx="432048" cy="288032"/>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sp3d/>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solidFill>
                  <a:srgbClr val="8FE2FF"/>
                </a:solidFill>
              </a:ln>
              <a:solidFill>
                <a:srgbClr val="8FE2FF"/>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7236296" y="1988840"/>
            <a:ext cx="1656184" cy="646331"/>
          </a:xfrm>
          <a:prstGeom prst="rect">
            <a:avLst/>
          </a:prstGeom>
          <a:noFill/>
        </p:spPr>
        <p:txBody>
          <a:bodyPr wrap="square" rtlCol="0">
            <a:spAutoFit/>
          </a:bodyPr>
          <a:lstStyle/>
          <a:p>
            <a:pPr algn="ctr"/>
            <a:r>
              <a:rPr lang="zh-CN" altLang="en-US" sz="1800" dirty="0" smtClean="0">
                <a:latin typeface="微软雅黑" panose="020B0503020204020204" pitchFamily="34" charset="-122"/>
                <a:ea typeface="微软雅黑" panose="020B0503020204020204" pitchFamily="34" charset="-122"/>
              </a:rPr>
              <a:t>教学活动分析方法论</a:t>
            </a:r>
            <a:endParaRPr lang="zh-CN" altLang="en-US" sz="1800" dirty="0">
              <a:latin typeface="微软雅黑" panose="020B0503020204020204" pitchFamily="34" charset="-122"/>
              <a:ea typeface="微软雅黑" panose="020B0503020204020204" pitchFamily="34" charset="-122"/>
            </a:endParaRPr>
          </a:p>
        </p:txBody>
      </p:sp>
      <p:sp>
        <p:nvSpPr>
          <p:cNvPr id="12" name="下箭头 11"/>
          <p:cNvSpPr/>
          <p:nvPr/>
        </p:nvSpPr>
        <p:spPr bwMode="auto">
          <a:xfrm>
            <a:off x="7884368" y="2636912"/>
            <a:ext cx="432048" cy="288032"/>
          </a:xfrm>
          <a:prstGeom prst="down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987824" y="4953942"/>
            <a:ext cx="1368152" cy="923330"/>
          </a:xfrm>
          <a:prstGeom prst="rect">
            <a:avLst/>
          </a:prstGeom>
          <a:noFill/>
        </p:spPr>
        <p:txBody>
          <a:bodyPr wrap="square" rtlCol="0">
            <a:spAutoFit/>
          </a:bodyPr>
          <a:lstStyle/>
          <a:p>
            <a:r>
              <a:rPr lang="zh-CN" altLang="zh-CN" sz="1800" dirty="0">
                <a:latin typeface="微软雅黑"/>
                <a:ea typeface="微软雅黑"/>
                <a:cs typeface="微软雅黑"/>
              </a:rPr>
              <a:t>大学生创新方法应用能力测试</a:t>
            </a:r>
            <a:endParaRPr kumimoji="1" lang="zh-CN" altLang="en-US" sz="1800" dirty="0">
              <a:latin typeface="微软雅黑"/>
              <a:ea typeface="微软雅黑"/>
              <a:cs typeface="微软雅黑"/>
            </a:endParaRPr>
          </a:p>
        </p:txBody>
      </p:sp>
      <p:sp>
        <p:nvSpPr>
          <p:cNvPr id="14" name="下箭头 13"/>
          <p:cNvSpPr/>
          <p:nvPr/>
        </p:nvSpPr>
        <p:spPr bwMode="auto">
          <a:xfrm>
            <a:off x="3347864" y="4293096"/>
            <a:ext cx="432048" cy="288032"/>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7452320" y="4904000"/>
            <a:ext cx="1368152" cy="1477328"/>
          </a:xfrm>
          <a:prstGeom prst="rect">
            <a:avLst/>
          </a:prstGeom>
          <a:noFill/>
        </p:spPr>
        <p:txBody>
          <a:bodyPr wrap="square" rtlCol="0">
            <a:spAutoFit/>
          </a:bodyPr>
          <a:lstStyle/>
          <a:p>
            <a:r>
              <a:rPr lang="zh-CN" altLang="zh-CN" sz="1800" dirty="0" smtClean="0">
                <a:latin typeface="微软雅黑"/>
                <a:ea typeface="微软雅黑"/>
                <a:cs typeface="微软雅黑"/>
              </a:rPr>
              <a:t>高校创新</a:t>
            </a:r>
            <a:r>
              <a:rPr lang="zh-CN" altLang="en-US" sz="1800" dirty="0" smtClean="0">
                <a:latin typeface="微软雅黑"/>
                <a:ea typeface="微软雅黑"/>
                <a:cs typeface="微软雅黑"/>
              </a:rPr>
              <a:t>方法</a:t>
            </a:r>
            <a:r>
              <a:rPr lang="zh-CN" altLang="zh-CN" sz="1800" dirty="0" smtClean="0">
                <a:latin typeface="微软雅黑"/>
                <a:ea typeface="微软雅黑"/>
                <a:cs typeface="微软雅黑"/>
              </a:rPr>
              <a:t>教师资格与评定标准</a:t>
            </a:r>
            <a:endParaRPr lang="en-US" altLang="zh-CN" sz="1800" dirty="0" smtClean="0">
              <a:latin typeface="微软雅黑"/>
              <a:ea typeface="微软雅黑"/>
              <a:cs typeface="微软雅黑"/>
            </a:endParaRPr>
          </a:p>
          <a:p>
            <a:endParaRPr lang="en-US" altLang="zh-CN" sz="1800" dirty="0" smtClean="0">
              <a:latin typeface="微软雅黑"/>
              <a:ea typeface="微软雅黑"/>
              <a:cs typeface="微软雅黑"/>
            </a:endParaRPr>
          </a:p>
          <a:p>
            <a:endParaRPr kumimoji="1" lang="zh-CN" altLang="en-US" sz="1800" dirty="0"/>
          </a:p>
        </p:txBody>
      </p:sp>
      <p:sp>
        <p:nvSpPr>
          <p:cNvPr id="16" name="下箭头 15"/>
          <p:cNvSpPr/>
          <p:nvPr/>
        </p:nvSpPr>
        <p:spPr bwMode="auto">
          <a:xfrm>
            <a:off x="7884368" y="4293096"/>
            <a:ext cx="432048" cy="288032"/>
          </a:xfrm>
          <a:prstGeom prst="down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5220072" y="2062589"/>
            <a:ext cx="1368152" cy="646331"/>
          </a:xfrm>
          <a:prstGeom prst="rect">
            <a:avLst/>
          </a:prstGeom>
          <a:noFill/>
        </p:spPr>
        <p:txBody>
          <a:bodyPr wrap="square" rtlCol="0">
            <a:spAutoFit/>
          </a:bodyPr>
          <a:lstStyle/>
          <a:p>
            <a:r>
              <a:rPr lang="zh-CN" altLang="en-US" sz="1800" dirty="0" smtClean="0">
                <a:latin typeface="微软雅黑"/>
                <a:ea typeface="微软雅黑"/>
                <a:cs typeface="微软雅黑"/>
              </a:rPr>
              <a:t>团队</a:t>
            </a:r>
            <a:r>
              <a:rPr lang="zh-CN" altLang="zh-CN" sz="1800" dirty="0" smtClean="0">
                <a:latin typeface="微软雅黑"/>
                <a:ea typeface="微软雅黑"/>
                <a:cs typeface="微软雅黑"/>
              </a:rPr>
              <a:t>创新评</a:t>
            </a:r>
            <a:r>
              <a:rPr lang="zh-CN" altLang="en-US" sz="1800" dirty="0" smtClean="0">
                <a:latin typeface="微软雅黑"/>
                <a:ea typeface="微软雅黑"/>
                <a:cs typeface="微软雅黑"/>
              </a:rPr>
              <a:t>价</a:t>
            </a:r>
            <a:r>
              <a:rPr lang="zh-CN" altLang="zh-CN" sz="1800" dirty="0" smtClean="0">
                <a:latin typeface="微软雅黑"/>
                <a:ea typeface="微软雅黑"/>
                <a:cs typeface="微软雅黑"/>
              </a:rPr>
              <a:t>标准</a:t>
            </a:r>
            <a:endParaRPr kumimoji="1" lang="en-US" altLang="zh-CN" sz="1800" dirty="0" smtClean="0">
              <a:latin typeface="微软雅黑"/>
              <a:ea typeface="微软雅黑"/>
              <a:cs typeface="微软雅黑"/>
            </a:endParaRPr>
          </a:p>
        </p:txBody>
      </p:sp>
      <p:sp>
        <p:nvSpPr>
          <p:cNvPr id="18" name="下箭头 17"/>
          <p:cNvSpPr/>
          <p:nvPr/>
        </p:nvSpPr>
        <p:spPr bwMode="auto">
          <a:xfrm flipV="1">
            <a:off x="5580112" y="2852936"/>
            <a:ext cx="432048" cy="288032"/>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sp3d/>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solidFill>
                  <a:srgbClr val="8FE2FF"/>
                </a:solidFill>
              </a:ln>
              <a:solidFill>
                <a:srgbClr val="8FE2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06933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标题 2"/>
          <p:cNvSpPr>
            <a:spLocks noGrp="1"/>
          </p:cNvSpPr>
          <p:nvPr>
            <p:ph type="title"/>
          </p:nvPr>
        </p:nvSpPr>
        <p:spPr/>
        <p:txBody>
          <a:bodyPr/>
          <a:lstStyle/>
          <a:p>
            <a:r>
              <a:rPr lang="en-US" altLang="zh-CN" sz="3200" dirty="0" smtClean="0"/>
              <a:t>2.6 </a:t>
            </a:r>
            <a:r>
              <a:rPr lang="zh-CN" altLang="en-US" sz="3200" dirty="0" smtClean="0">
                <a:latin typeface="黑体" panose="02010609060101010101" pitchFamily="49" charset="-122"/>
                <a:ea typeface="黑体" panose="02010609060101010101" pitchFamily="49" charset="-122"/>
              </a:rPr>
              <a:t>评价体系</a:t>
            </a:r>
          </a:p>
        </p:txBody>
      </p:sp>
      <p:sp>
        <p:nvSpPr>
          <p:cNvPr id="2" name="内容占位符 1"/>
          <p:cNvSpPr>
            <a:spLocks noGrp="1"/>
          </p:cNvSpPr>
          <p:nvPr>
            <p:ph idx="1"/>
          </p:nvPr>
        </p:nvSpPr>
        <p:spPr>
          <a:xfrm>
            <a:off x="539552" y="1754088"/>
            <a:ext cx="8001000" cy="4267200"/>
          </a:xfrm>
        </p:spPr>
        <p:txBody>
          <a:bodyPr/>
          <a:lstStyle/>
          <a:p>
            <a:pPr lvl="1"/>
            <a:r>
              <a:rPr lang="en-US" altLang="zh-CN" b="0" dirty="0" smtClean="0">
                <a:latin typeface="微软雅黑" panose="020B0503020204020204" pitchFamily="34" charset="-122"/>
                <a:ea typeface="微软雅黑" panose="020B0503020204020204" pitchFamily="34" charset="-122"/>
              </a:rPr>
              <a:t>1</a:t>
            </a:r>
            <a:r>
              <a:rPr lang="zh-CN" altLang="zh-CN" b="0" dirty="0">
                <a:latin typeface="微软雅黑" panose="020B0503020204020204" pitchFamily="34" charset="-122"/>
                <a:ea typeface="微软雅黑" panose="020B0503020204020204" pitchFamily="34" charset="-122"/>
              </a:rPr>
              <a:t>套大学生创新方法应用能力测评工具原型</a:t>
            </a:r>
          </a:p>
          <a:p>
            <a:pPr lvl="2"/>
            <a:r>
              <a:rPr lang="zh-CN" altLang="en-US" sz="2000" b="0" dirty="0" smtClean="0">
                <a:latin typeface="微软雅黑" panose="020B0503020204020204" pitchFamily="34" charset="-122"/>
                <a:ea typeface="微软雅黑" panose="020B0503020204020204" pitchFamily="34" charset="-122"/>
              </a:rPr>
              <a:t>自主</a:t>
            </a:r>
            <a:r>
              <a:rPr lang="zh-CN" altLang="zh-CN" sz="2000" b="0" dirty="0" smtClean="0">
                <a:latin typeface="微软雅黑" panose="020B0503020204020204" pitchFamily="34" charset="-122"/>
                <a:ea typeface="微软雅黑" panose="020B0503020204020204" pitchFamily="34" charset="-122"/>
              </a:rPr>
              <a:t>产权</a:t>
            </a:r>
            <a:r>
              <a:rPr lang="zh-CN" altLang="zh-CN" sz="2000" b="0" dirty="0">
                <a:latin typeface="微软雅黑" panose="020B0503020204020204" pitchFamily="34" charset="-122"/>
                <a:ea typeface="微软雅黑" panose="020B0503020204020204" pitchFamily="34" charset="-122"/>
              </a:rPr>
              <a:t>的大学生创新方法应用能力测试</a:t>
            </a:r>
            <a:r>
              <a:rPr lang="zh-CN" altLang="zh-CN" sz="2000" b="0" dirty="0" smtClean="0">
                <a:latin typeface="微软雅黑" panose="020B0503020204020204" pitchFamily="34" charset="-122"/>
                <a:ea typeface="微软雅黑" panose="020B0503020204020204" pitchFamily="34" charset="-122"/>
              </a:rPr>
              <a:t>平台</a:t>
            </a:r>
            <a:endParaRPr lang="zh-CN" altLang="zh-CN" b="0" dirty="0">
              <a:latin typeface="微软雅黑" panose="020B0503020204020204" pitchFamily="34" charset="-122"/>
              <a:ea typeface="微软雅黑" panose="020B0503020204020204" pitchFamily="34" charset="-122"/>
            </a:endParaRPr>
          </a:p>
          <a:p>
            <a:pPr lvl="1"/>
            <a:r>
              <a:rPr lang="en-US" altLang="zh-CN" b="0" dirty="0">
                <a:latin typeface="微软雅黑" panose="020B0503020204020204" pitchFamily="34" charset="-122"/>
                <a:ea typeface="微软雅黑" panose="020B0503020204020204" pitchFamily="34" charset="-122"/>
              </a:rPr>
              <a:t>2</a:t>
            </a:r>
            <a:r>
              <a:rPr lang="zh-CN" altLang="zh-CN" b="0" dirty="0">
                <a:latin typeface="微软雅黑" panose="020B0503020204020204" pitchFamily="34" charset="-122"/>
                <a:ea typeface="微软雅黑" panose="020B0503020204020204" pitchFamily="34" charset="-122"/>
              </a:rPr>
              <a:t>个创新教学实验室及相应方法论</a:t>
            </a:r>
          </a:p>
          <a:p>
            <a:pPr lvl="2"/>
            <a:r>
              <a:rPr lang="en-US" altLang="zh-CN" sz="2000" b="0" dirty="0">
                <a:latin typeface="微软雅黑" panose="020B0503020204020204" pitchFamily="34" charset="-122"/>
                <a:ea typeface="微软雅黑" panose="020B0503020204020204" pitchFamily="34" charset="-122"/>
              </a:rPr>
              <a:t>“</a:t>
            </a:r>
            <a:r>
              <a:rPr lang="zh-CN" altLang="zh-CN" sz="2000" b="0" dirty="0">
                <a:latin typeface="微软雅黑" panose="020B0503020204020204" pitchFamily="34" charset="-122"/>
                <a:ea typeface="微软雅黑" panose="020B0503020204020204" pitchFamily="34" charset="-122"/>
              </a:rPr>
              <a:t>团队创新实验室</a:t>
            </a:r>
            <a:r>
              <a:rPr lang="en-US" altLang="zh-CN" sz="2000" b="0" dirty="0">
                <a:latin typeface="微软雅黑" panose="020B0503020204020204" pitchFamily="34" charset="-122"/>
                <a:ea typeface="微软雅黑" panose="020B0503020204020204" pitchFamily="34" charset="-122"/>
              </a:rPr>
              <a:t>”</a:t>
            </a:r>
            <a:r>
              <a:rPr lang="zh-CN" altLang="zh-CN" sz="2000" b="0" dirty="0">
                <a:latin typeface="微软雅黑" panose="020B0503020204020204" pitchFamily="34" charset="-122"/>
                <a:ea typeface="微软雅黑" panose="020B0503020204020204" pitchFamily="34" charset="-122"/>
              </a:rPr>
              <a:t>及《团队创新活动分析方法论》</a:t>
            </a:r>
          </a:p>
          <a:p>
            <a:pPr lvl="2"/>
            <a:r>
              <a:rPr lang="en-US" altLang="zh-CN" sz="2000" b="0" dirty="0" smtClean="0">
                <a:latin typeface="微软雅黑" panose="020B0503020204020204" pitchFamily="34" charset="-122"/>
                <a:ea typeface="微软雅黑" panose="020B0503020204020204" pitchFamily="34" charset="-122"/>
              </a:rPr>
              <a:t>“</a:t>
            </a:r>
            <a:r>
              <a:rPr lang="zh-CN" altLang="zh-CN" sz="2000" b="0" dirty="0" smtClean="0">
                <a:latin typeface="微软雅黑" panose="020B0503020204020204" pitchFamily="34" charset="-122"/>
                <a:ea typeface="微软雅黑" panose="020B0503020204020204" pitchFamily="34" charset="-122"/>
              </a:rPr>
              <a:t>全息创新教学实验室</a:t>
            </a:r>
            <a:r>
              <a:rPr lang="en-US" altLang="zh-CN" sz="2000" b="0" dirty="0" smtClean="0">
                <a:latin typeface="微软雅黑" panose="020B0503020204020204" pitchFamily="34" charset="-122"/>
                <a:ea typeface="微软雅黑" panose="020B0503020204020204" pitchFamily="34" charset="-122"/>
              </a:rPr>
              <a:t>”</a:t>
            </a:r>
            <a:r>
              <a:rPr lang="zh-CN" altLang="zh-CN" sz="2000" b="0" dirty="0" smtClean="0">
                <a:latin typeface="微软雅黑" panose="020B0503020204020204" pitchFamily="34" charset="-122"/>
                <a:ea typeface="微软雅黑" panose="020B0503020204020204" pitchFamily="34" charset="-122"/>
              </a:rPr>
              <a:t>及《创新教学活动分析方法论》</a:t>
            </a:r>
            <a:endParaRPr lang="en-US" altLang="zh-CN" sz="2000" b="0" dirty="0" smtClean="0">
              <a:latin typeface="微软雅黑" panose="020B0503020204020204" pitchFamily="34" charset="-122"/>
              <a:ea typeface="微软雅黑" panose="020B0503020204020204" pitchFamily="34" charset="-122"/>
            </a:endParaRPr>
          </a:p>
          <a:p>
            <a:pPr lvl="1"/>
            <a:r>
              <a:rPr lang="en-US" altLang="zh-CN" b="0" dirty="0">
                <a:latin typeface="微软雅黑" panose="020B0503020204020204" pitchFamily="34" charset="-122"/>
                <a:ea typeface="微软雅黑" panose="020B0503020204020204" pitchFamily="34" charset="-122"/>
              </a:rPr>
              <a:t>3</a:t>
            </a:r>
            <a:r>
              <a:rPr lang="zh-CN" altLang="zh-CN" b="0" dirty="0" smtClean="0">
                <a:latin typeface="微软雅黑" panose="020B0503020204020204" pitchFamily="34" charset="-122"/>
                <a:ea typeface="微软雅黑" panose="020B0503020204020204" pitchFamily="34" charset="-122"/>
              </a:rPr>
              <a:t>个评价标准</a:t>
            </a:r>
            <a:endParaRPr lang="zh-CN" altLang="zh-CN" b="0" dirty="0">
              <a:latin typeface="微软雅黑" panose="020B0503020204020204" pitchFamily="34" charset="-122"/>
              <a:ea typeface="微软雅黑" panose="020B0503020204020204" pitchFamily="34" charset="-122"/>
            </a:endParaRPr>
          </a:p>
          <a:p>
            <a:pPr lvl="2"/>
            <a:r>
              <a:rPr lang="zh-CN" altLang="zh-CN" sz="2000" b="0" dirty="0">
                <a:latin typeface="微软雅黑" panose="020B0503020204020204" pitchFamily="34" charset="-122"/>
                <a:ea typeface="微软雅黑" panose="020B0503020204020204" pitchFamily="34" charset="-122"/>
              </a:rPr>
              <a:t>《大学生创新方法应用能力评价标准》</a:t>
            </a:r>
          </a:p>
          <a:p>
            <a:pPr lvl="2"/>
            <a:r>
              <a:rPr lang="zh-CN" altLang="zh-CN" sz="2000" b="0" dirty="0">
                <a:latin typeface="微软雅黑" panose="020B0503020204020204" pitchFamily="34" charset="-122"/>
                <a:ea typeface="微软雅黑" panose="020B0503020204020204" pitchFamily="34" charset="-122"/>
              </a:rPr>
              <a:t>《高校创新创业教师资格与评定标准》</a:t>
            </a:r>
          </a:p>
          <a:p>
            <a:pPr lvl="2"/>
            <a:r>
              <a:rPr lang="zh-CN" altLang="zh-CN" sz="2000" b="0" dirty="0">
                <a:latin typeface="微软雅黑" panose="020B0503020204020204" pitchFamily="34" charset="-122"/>
                <a:ea typeface="微软雅黑" panose="020B0503020204020204" pitchFamily="34" charset="-122"/>
              </a:rPr>
              <a:t>《高校创新创业教学基地认证标准》</a:t>
            </a:r>
          </a:p>
          <a:p>
            <a:pPr lvl="2"/>
            <a:endParaRPr lang="zh-CN" altLang="zh-CN" sz="2000" dirty="0" smtClean="0"/>
          </a:p>
          <a:p>
            <a:endParaRPr kumimoji="1" lang="zh-CN" altLang="en-US" dirty="0"/>
          </a:p>
        </p:txBody>
      </p:sp>
      <p:sp>
        <p:nvSpPr>
          <p:cNvPr id="3891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0CABCAE-980B-4A3B-A000-3917E14DEFA3}" type="slidenum">
              <a:rPr kumimoji="0" lang="zh-CN" altLang="en-US" sz="1200" b="0" smtClean="0">
                <a:latin typeface="Verdana" pitchFamily="34" charset="0"/>
              </a:rPr>
              <a:pPr eaLnBrk="1" hangingPunct="1"/>
              <a:t>36</a:t>
            </a:fld>
            <a:endParaRPr kumimoji="0" lang="en-US" altLang="zh-CN" sz="1200" b="0" dirty="0" smtClean="0">
              <a:latin typeface="Verdana" pitchFamily="34" charset="0"/>
            </a:endParaRPr>
          </a:p>
        </p:txBody>
      </p:sp>
      <p:sp>
        <p:nvSpPr>
          <p:cNvPr id="5" name="TextBox 4"/>
          <p:cNvSpPr txBox="1"/>
          <p:nvPr/>
        </p:nvSpPr>
        <p:spPr>
          <a:xfrm>
            <a:off x="611560" y="1196752"/>
            <a:ext cx="7848872" cy="523220"/>
          </a:xfrm>
          <a:prstGeom prst="rect">
            <a:avLst/>
          </a:prstGeom>
          <a:noFill/>
        </p:spPr>
        <p:txBody>
          <a:bodyPr wrap="square" rtlCol="0">
            <a:spAutoFit/>
          </a:bodyPr>
          <a:lstStyle/>
          <a:p>
            <a:r>
              <a:rPr lang="zh-CN" altLang="en-US" sz="2800" dirty="0" smtClean="0">
                <a:latin typeface="黑体" pitchFamily="2" charset="-122"/>
                <a:ea typeface="黑体" pitchFamily="2" charset="-122"/>
              </a:rPr>
              <a:t>预期成果</a:t>
            </a:r>
            <a:endParaRPr lang="zh-CN" altLang="en-US" sz="2800" dirty="0">
              <a:latin typeface="黑体" pitchFamily="2" charset="-122"/>
              <a:ea typeface="黑体" pitchFamily="2" charset="-122"/>
            </a:endParaRPr>
          </a:p>
        </p:txBody>
      </p:sp>
    </p:spTree>
    <p:extLst>
      <p:ext uri="{BB962C8B-B14F-4D97-AF65-F5344CB8AC3E}">
        <p14:creationId xmlns:p14="http://schemas.microsoft.com/office/powerpoint/2010/main" val="37710211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标题 2"/>
          <p:cNvSpPr>
            <a:spLocks noGrp="1"/>
          </p:cNvSpPr>
          <p:nvPr>
            <p:ph type="title"/>
          </p:nvPr>
        </p:nvSpPr>
        <p:spPr/>
        <p:txBody>
          <a:bodyPr/>
          <a:lstStyle/>
          <a:p>
            <a:r>
              <a:rPr lang="en-US" altLang="zh-CN" sz="3200" dirty="0" smtClean="0"/>
              <a:t>2.6 </a:t>
            </a:r>
            <a:r>
              <a:rPr lang="zh-CN" altLang="en-US" sz="3200" dirty="0" smtClean="0"/>
              <a:t>评价体系</a:t>
            </a:r>
            <a:endParaRPr lang="zh-CN" altLang="en-US" sz="3200" dirty="0" smtClean="0">
              <a:latin typeface="黑体" pitchFamily="49" charset="-122"/>
              <a:ea typeface="黑体" pitchFamily="49" charset="-122"/>
            </a:endParaRPr>
          </a:p>
        </p:txBody>
      </p:sp>
      <p:sp>
        <p:nvSpPr>
          <p:cNvPr id="2" name="内容占位符 1"/>
          <p:cNvSpPr>
            <a:spLocks noGrp="1"/>
          </p:cNvSpPr>
          <p:nvPr>
            <p:ph idx="1"/>
          </p:nvPr>
        </p:nvSpPr>
        <p:spPr>
          <a:xfrm>
            <a:off x="539552" y="1754088"/>
            <a:ext cx="8001000" cy="4267200"/>
          </a:xfrm>
        </p:spPr>
        <p:txBody>
          <a:bodyPr/>
          <a:lstStyle/>
          <a:p>
            <a:pPr lvl="1"/>
            <a:r>
              <a:rPr lang="en-US" altLang="zh-CN" dirty="0">
                <a:latin typeface="微软雅黑"/>
                <a:ea typeface="微软雅黑"/>
                <a:cs typeface="微软雅黑"/>
              </a:rPr>
              <a:t>1</a:t>
            </a:r>
            <a:r>
              <a:rPr lang="zh-CN" altLang="zh-CN" dirty="0">
                <a:latin typeface="微软雅黑"/>
                <a:ea typeface="微软雅黑"/>
                <a:cs typeface="微软雅黑"/>
              </a:rPr>
              <a:t>套评价体系及实施方案</a:t>
            </a:r>
          </a:p>
          <a:p>
            <a:pPr lvl="2"/>
            <a:r>
              <a:rPr lang="zh-CN" altLang="zh-CN" dirty="0">
                <a:latin typeface="微软雅黑"/>
                <a:ea typeface="微软雅黑"/>
                <a:cs typeface="微软雅黑"/>
              </a:rPr>
              <a:t>《大学生创新方法应用能力评价体系设计及实施方案》</a:t>
            </a:r>
          </a:p>
          <a:p>
            <a:pPr lvl="2"/>
            <a:r>
              <a:rPr lang="en-US" altLang="zh-CN" dirty="0">
                <a:latin typeface="微软雅黑"/>
                <a:ea typeface="微软雅黑"/>
                <a:cs typeface="微软雅黑"/>
              </a:rPr>
              <a:t>1</a:t>
            </a:r>
            <a:r>
              <a:rPr lang="zh-CN" altLang="zh-CN" dirty="0">
                <a:latin typeface="微软雅黑"/>
                <a:ea typeface="微软雅黑"/>
                <a:cs typeface="微软雅黑"/>
              </a:rPr>
              <a:t>个较大范围的创新活动与成果问卷</a:t>
            </a:r>
          </a:p>
          <a:p>
            <a:pPr lvl="1"/>
            <a:r>
              <a:rPr lang="zh-CN" altLang="zh-CN" dirty="0">
                <a:latin typeface="微软雅黑"/>
                <a:ea typeface="微软雅黑"/>
                <a:cs typeface="微软雅黑"/>
              </a:rPr>
              <a:t>分别针对在校学生、校友、学校的《创新活动及成果问卷》</a:t>
            </a:r>
          </a:p>
          <a:p>
            <a:pPr lvl="2"/>
            <a:r>
              <a:rPr lang="zh-CN" altLang="zh-CN" dirty="0">
                <a:latin typeface="微软雅黑"/>
                <a:ea typeface="微软雅黑"/>
                <a:cs typeface="微软雅黑"/>
              </a:rPr>
              <a:t>规模不少于</a:t>
            </a:r>
            <a:r>
              <a:rPr lang="en-US" altLang="zh-CN" dirty="0">
                <a:latin typeface="微软雅黑"/>
                <a:ea typeface="微软雅黑"/>
                <a:cs typeface="微软雅黑"/>
              </a:rPr>
              <a:t>2000</a:t>
            </a:r>
            <a:r>
              <a:rPr lang="zh-CN" altLang="zh-CN" dirty="0">
                <a:latin typeface="微软雅黑"/>
                <a:ea typeface="微软雅黑"/>
                <a:cs typeface="微软雅黑"/>
              </a:rPr>
              <a:t>名在校学生，</a:t>
            </a:r>
            <a:r>
              <a:rPr lang="en-US" altLang="zh-CN" dirty="0">
                <a:latin typeface="微软雅黑"/>
                <a:ea typeface="微软雅黑"/>
                <a:cs typeface="微软雅黑"/>
              </a:rPr>
              <a:t>1000</a:t>
            </a:r>
            <a:r>
              <a:rPr lang="zh-CN" altLang="zh-CN" dirty="0">
                <a:latin typeface="微软雅黑"/>
                <a:ea typeface="微软雅黑"/>
                <a:cs typeface="微软雅黑"/>
              </a:rPr>
              <a:t>名校友，以及</a:t>
            </a:r>
            <a:r>
              <a:rPr lang="en-US" altLang="zh-CN" dirty="0">
                <a:latin typeface="微软雅黑"/>
                <a:ea typeface="微软雅黑"/>
                <a:cs typeface="微软雅黑"/>
              </a:rPr>
              <a:t>12</a:t>
            </a:r>
            <a:r>
              <a:rPr lang="zh-CN" altLang="zh-CN" dirty="0">
                <a:latin typeface="微软雅黑"/>
                <a:ea typeface="微软雅黑"/>
                <a:cs typeface="微软雅黑"/>
              </a:rPr>
              <a:t>所院校</a:t>
            </a:r>
          </a:p>
          <a:p>
            <a:endParaRPr kumimoji="1" lang="zh-CN" altLang="en-US" dirty="0"/>
          </a:p>
        </p:txBody>
      </p:sp>
      <p:sp>
        <p:nvSpPr>
          <p:cNvPr id="3891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0CABCAE-980B-4A3B-A000-3917E14DEFA3}" type="slidenum">
              <a:rPr kumimoji="0" lang="zh-CN" altLang="en-US" sz="1200" b="0" smtClean="0">
                <a:latin typeface="Verdana" pitchFamily="34" charset="0"/>
              </a:rPr>
              <a:pPr eaLnBrk="1" hangingPunct="1"/>
              <a:t>37</a:t>
            </a:fld>
            <a:endParaRPr kumimoji="0" lang="en-US" altLang="zh-CN" sz="1200" b="0" dirty="0" smtClean="0">
              <a:latin typeface="Verdana" pitchFamily="34" charset="0"/>
            </a:endParaRPr>
          </a:p>
        </p:txBody>
      </p:sp>
      <p:sp>
        <p:nvSpPr>
          <p:cNvPr id="5" name="TextBox 4"/>
          <p:cNvSpPr txBox="1"/>
          <p:nvPr/>
        </p:nvSpPr>
        <p:spPr>
          <a:xfrm>
            <a:off x="611560" y="1196752"/>
            <a:ext cx="7848872" cy="523220"/>
          </a:xfrm>
          <a:prstGeom prst="rect">
            <a:avLst/>
          </a:prstGeom>
          <a:noFill/>
        </p:spPr>
        <p:txBody>
          <a:bodyPr wrap="square" rtlCol="0">
            <a:spAutoFit/>
          </a:bodyPr>
          <a:lstStyle/>
          <a:p>
            <a:r>
              <a:rPr lang="zh-CN" altLang="en-US" sz="2800" dirty="0" smtClean="0">
                <a:latin typeface="黑体" pitchFamily="2" charset="-122"/>
                <a:ea typeface="黑体" pitchFamily="2" charset="-122"/>
              </a:rPr>
              <a:t>预期成果</a:t>
            </a:r>
            <a:endParaRPr lang="zh-CN" altLang="en-US" sz="2800" dirty="0">
              <a:latin typeface="黑体" pitchFamily="2" charset="-122"/>
              <a:ea typeface="黑体" pitchFamily="2" charset="-122"/>
            </a:endParaRPr>
          </a:p>
        </p:txBody>
      </p:sp>
    </p:spTree>
    <p:extLst>
      <p:ext uri="{BB962C8B-B14F-4D97-AF65-F5344CB8AC3E}">
        <p14:creationId xmlns:p14="http://schemas.microsoft.com/office/powerpoint/2010/main" val="77261749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3"/>
          <p:cNvGrpSpPr>
            <a:grpSpLocks/>
          </p:cNvGrpSpPr>
          <p:nvPr/>
        </p:nvGrpSpPr>
        <p:grpSpPr bwMode="auto">
          <a:xfrm>
            <a:off x="755650" y="1954213"/>
            <a:ext cx="7920038" cy="3544887"/>
            <a:chOff x="476" y="1117"/>
            <a:chExt cx="4805" cy="2233"/>
          </a:xfrm>
        </p:grpSpPr>
        <p:sp>
          <p:nvSpPr>
            <p:cNvPr id="15365" name="Text Box 4"/>
            <p:cNvSpPr txBox="1">
              <a:spLocks noChangeArrowheads="1"/>
            </p:cNvSpPr>
            <p:nvPr/>
          </p:nvSpPr>
          <p:spPr bwMode="gray">
            <a:xfrm>
              <a:off x="562" y="2336"/>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三</a:t>
              </a:r>
            </a:p>
          </p:txBody>
        </p:sp>
        <p:grpSp>
          <p:nvGrpSpPr>
            <p:cNvPr id="15366" name="Group 5"/>
            <p:cNvGrpSpPr>
              <a:grpSpLocks/>
            </p:cNvGrpSpPr>
            <p:nvPr/>
          </p:nvGrpSpPr>
          <p:grpSpPr bwMode="auto">
            <a:xfrm>
              <a:off x="476" y="1117"/>
              <a:ext cx="4805" cy="419"/>
              <a:chOff x="476" y="1117"/>
              <a:chExt cx="4805" cy="419"/>
            </a:xfrm>
          </p:grpSpPr>
          <p:sp>
            <p:nvSpPr>
              <p:cNvPr id="15405" name="Line 6"/>
              <p:cNvSpPr>
                <a:spLocks noChangeShapeType="1"/>
              </p:cNvSpPr>
              <p:nvPr/>
            </p:nvSpPr>
            <p:spPr bwMode="auto">
              <a:xfrm flipV="1">
                <a:off x="839" y="1525"/>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47" name="Text Box 7"/>
              <p:cNvSpPr txBox="1">
                <a:spLocks noChangeArrowheads="1"/>
              </p:cNvSpPr>
              <p:nvPr/>
            </p:nvSpPr>
            <p:spPr bwMode="auto">
              <a:xfrm>
                <a:off x="975" y="1121"/>
                <a:ext cx="4306" cy="330"/>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研究背景与现状</a:t>
                </a:r>
              </a:p>
            </p:txBody>
          </p:sp>
          <p:grpSp>
            <p:nvGrpSpPr>
              <p:cNvPr id="15407" name="Group 8"/>
              <p:cNvGrpSpPr>
                <a:grpSpLocks/>
              </p:cNvGrpSpPr>
              <p:nvPr/>
            </p:nvGrpSpPr>
            <p:grpSpPr bwMode="auto">
              <a:xfrm>
                <a:off x="476" y="1117"/>
                <a:ext cx="499" cy="419"/>
                <a:chOff x="476" y="890"/>
                <a:chExt cx="499" cy="419"/>
              </a:xfrm>
            </p:grpSpPr>
            <p:grpSp>
              <p:nvGrpSpPr>
                <p:cNvPr id="15408" name="Group 9"/>
                <p:cNvGrpSpPr>
                  <a:grpSpLocks/>
                </p:cNvGrpSpPr>
                <p:nvPr/>
              </p:nvGrpSpPr>
              <p:grpSpPr bwMode="auto">
                <a:xfrm>
                  <a:off x="476" y="890"/>
                  <a:ext cx="499" cy="419"/>
                  <a:chOff x="476" y="890"/>
                  <a:chExt cx="499" cy="419"/>
                </a:xfrm>
              </p:grpSpPr>
              <p:sp>
                <p:nvSpPr>
                  <p:cNvPr id="15410" name="AutoShape 1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1" name="AutoShape 1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2" name="AutoShape 1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9" name="Text Box 1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一</a:t>
                  </a:r>
                </a:p>
              </p:txBody>
            </p:sp>
          </p:grpSp>
        </p:grpSp>
        <p:grpSp>
          <p:nvGrpSpPr>
            <p:cNvPr id="15367" name="Group 14"/>
            <p:cNvGrpSpPr>
              <a:grpSpLocks/>
            </p:cNvGrpSpPr>
            <p:nvPr/>
          </p:nvGrpSpPr>
          <p:grpSpPr bwMode="auto">
            <a:xfrm>
              <a:off x="476" y="1570"/>
              <a:ext cx="4639" cy="647"/>
              <a:chOff x="476" y="1570"/>
              <a:chExt cx="4639" cy="647"/>
            </a:xfrm>
          </p:grpSpPr>
          <p:sp>
            <p:nvSpPr>
              <p:cNvPr id="15396" name="Line 15"/>
              <p:cNvSpPr>
                <a:spLocks noChangeShapeType="1"/>
              </p:cNvSpPr>
              <p:nvPr/>
            </p:nvSpPr>
            <p:spPr bwMode="auto">
              <a:xfrm>
                <a:off x="839" y="1979"/>
                <a:ext cx="4276" cy="9"/>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56" name="Text Box 16"/>
              <p:cNvSpPr txBox="1">
                <a:spLocks noChangeArrowheads="1"/>
              </p:cNvSpPr>
              <p:nvPr/>
            </p:nvSpPr>
            <p:spPr bwMode="auto">
              <a:xfrm>
                <a:off x="975" y="1616"/>
                <a:ext cx="4114" cy="601"/>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研究与应用的目标、内容与方法</a:t>
                </a:r>
              </a:p>
              <a:p>
                <a:pPr eaLnBrk="0" hangingPunct="0">
                  <a:defRPr/>
                </a:pP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98" name="Text Box 17"/>
              <p:cNvSpPr txBox="1">
                <a:spLocks noChangeArrowheads="1"/>
              </p:cNvSpPr>
              <p:nvPr/>
            </p:nvSpPr>
            <p:spPr bwMode="gray">
              <a:xfrm>
                <a:off x="562" y="1757"/>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二</a:t>
                </a:r>
              </a:p>
            </p:txBody>
          </p:sp>
          <p:grpSp>
            <p:nvGrpSpPr>
              <p:cNvPr id="15399" name="Group 18"/>
              <p:cNvGrpSpPr>
                <a:grpSpLocks/>
              </p:cNvGrpSpPr>
              <p:nvPr/>
            </p:nvGrpSpPr>
            <p:grpSpPr bwMode="auto">
              <a:xfrm>
                <a:off x="476" y="1570"/>
                <a:ext cx="499" cy="419"/>
                <a:chOff x="476" y="890"/>
                <a:chExt cx="499" cy="419"/>
              </a:xfrm>
            </p:grpSpPr>
            <p:grpSp>
              <p:nvGrpSpPr>
                <p:cNvPr id="15400" name="Group 19"/>
                <p:cNvGrpSpPr>
                  <a:grpSpLocks/>
                </p:cNvGrpSpPr>
                <p:nvPr/>
              </p:nvGrpSpPr>
              <p:grpSpPr bwMode="auto">
                <a:xfrm>
                  <a:off x="476" y="890"/>
                  <a:ext cx="499" cy="419"/>
                  <a:chOff x="476" y="890"/>
                  <a:chExt cx="499" cy="419"/>
                </a:xfrm>
              </p:grpSpPr>
              <p:sp>
                <p:nvSpPr>
                  <p:cNvPr id="15402" name="AutoShape 2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3" name="AutoShape 2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4" name="AutoShape 2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1" name="Text Box 2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二</a:t>
                  </a:r>
                </a:p>
              </p:txBody>
            </p:sp>
          </p:grpSp>
        </p:grpSp>
        <p:grpSp>
          <p:nvGrpSpPr>
            <p:cNvPr id="15368" name="Group 24"/>
            <p:cNvGrpSpPr>
              <a:grpSpLocks/>
            </p:cNvGrpSpPr>
            <p:nvPr/>
          </p:nvGrpSpPr>
          <p:grpSpPr bwMode="auto">
            <a:xfrm>
              <a:off x="476" y="2024"/>
              <a:ext cx="4639" cy="419"/>
              <a:chOff x="476" y="2024"/>
              <a:chExt cx="4639" cy="419"/>
            </a:xfrm>
          </p:grpSpPr>
          <p:sp>
            <p:nvSpPr>
              <p:cNvPr id="240665" name="Text Box 25"/>
              <p:cNvSpPr txBox="1">
                <a:spLocks noChangeArrowheads="1"/>
              </p:cNvSpPr>
              <p:nvPr/>
            </p:nvSpPr>
            <p:spPr bwMode="auto">
              <a:xfrm>
                <a:off x="975" y="2068"/>
                <a:ext cx="3800"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项目</a:t>
                </a:r>
                <a:r>
                  <a:rPr kumimoji="0" lang="zh-CN" altLang="en-US" sz="2800" dirty="0" smtClean="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特色、可行性及预期成果</a:t>
                </a:r>
                <a:endPar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89" name="Line 26"/>
              <p:cNvSpPr>
                <a:spLocks noChangeShapeType="1"/>
              </p:cNvSpPr>
              <p:nvPr/>
            </p:nvSpPr>
            <p:spPr bwMode="auto">
              <a:xfrm flipV="1">
                <a:off x="839" y="2432"/>
                <a:ext cx="4276" cy="8"/>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grpSp>
            <p:nvGrpSpPr>
              <p:cNvPr id="15390" name="Group 27"/>
              <p:cNvGrpSpPr>
                <a:grpSpLocks/>
              </p:cNvGrpSpPr>
              <p:nvPr/>
            </p:nvGrpSpPr>
            <p:grpSpPr bwMode="auto">
              <a:xfrm>
                <a:off x="476" y="2024"/>
                <a:ext cx="499" cy="419"/>
                <a:chOff x="476" y="890"/>
                <a:chExt cx="499" cy="419"/>
              </a:xfrm>
            </p:grpSpPr>
            <p:grpSp>
              <p:nvGrpSpPr>
                <p:cNvPr id="15391" name="Group 28"/>
                <p:cNvGrpSpPr>
                  <a:grpSpLocks/>
                </p:cNvGrpSpPr>
                <p:nvPr/>
              </p:nvGrpSpPr>
              <p:grpSpPr bwMode="auto">
                <a:xfrm>
                  <a:off x="476" y="890"/>
                  <a:ext cx="499" cy="419"/>
                  <a:chOff x="476" y="890"/>
                  <a:chExt cx="499" cy="419"/>
                </a:xfrm>
              </p:grpSpPr>
              <p:sp>
                <p:nvSpPr>
                  <p:cNvPr id="15393" name="AutoShape 29"/>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4" name="AutoShape 30"/>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5" name="AutoShape 31"/>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92" name="Text Box 32"/>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三</a:t>
                  </a:r>
                </a:p>
              </p:txBody>
            </p:sp>
          </p:grpSp>
        </p:grpSp>
        <p:grpSp>
          <p:nvGrpSpPr>
            <p:cNvPr id="15369" name="Group 33"/>
            <p:cNvGrpSpPr>
              <a:grpSpLocks/>
            </p:cNvGrpSpPr>
            <p:nvPr/>
          </p:nvGrpSpPr>
          <p:grpSpPr bwMode="auto">
            <a:xfrm>
              <a:off x="476" y="2478"/>
              <a:ext cx="4762" cy="419"/>
              <a:chOff x="476" y="2478"/>
              <a:chExt cx="4762" cy="419"/>
            </a:xfrm>
          </p:grpSpPr>
          <p:sp>
            <p:nvSpPr>
              <p:cNvPr id="15380" name="Line 34"/>
              <p:cNvSpPr>
                <a:spLocks noChangeShapeType="1"/>
              </p:cNvSpPr>
              <p:nvPr/>
            </p:nvSpPr>
            <p:spPr bwMode="auto">
              <a:xfrm>
                <a:off x="839" y="2886"/>
                <a:ext cx="4276" cy="5"/>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75" name="Text Box 35"/>
              <p:cNvSpPr txBox="1">
                <a:spLocks noChangeArrowheads="1"/>
              </p:cNvSpPr>
              <p:nvPr/>
            </p:nvSpPr>
            <p:spPr bwMode="auto">
              <a:xfrm>
                <a:off x="975" y="2522"/>
                <a:ext cx="4263"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smtClean="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项目申请人及主要参与人</a:t>
                </a: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382" name="Group 36"/>
              <p:cNvGrpSpPr>
                <a:grpSpLocks/>
              </p:cNvGrpSpPr>
              <p:nvPr/>
            </p:nvGrpSpPr>
            <p:grpSpPr bwMode="auto">
              <a:xfrm>
                <a:off x="476" y="2478"/>
                <a:ext cx="499" cy="419"/>
                <a:chOff x="476" y="890"/>
                <a:chExt cx="499" cy="419"/>
              </a:xfrm>
            </p:grpSpPr>
            <p:grpSp>
              <p:nvGrpSpPr>
                <p:cNvPr id="15383" name="Group 37"/>
                <p:cNvGrpSpPr>
                  <a:grpSpLocks/>
                </p:cNvGrpSpPr>
                <p:nvPr/>
              </p:nvGrpSpPr>
              <p:grpSpPr bwMode="auto">
                <a:xfrm>
                  <a:off x="476" y="890"/>
                  <a:ext cx="499" cy="419"/>
                  <a:chOff x="476" y="890"/>
                  <a:chExt cx="499" cy="419"/>
                </a:xfrm>
              </p:grpSpPr>
              <p:sp>
                <p:nvSpPr>
                  <p:cNvPr id="15385" name="AutoShape 3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6" name="AutoShape 3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7" name="AutoShape 4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84" name="Text Box 4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四</a:t>
                  </a:r>
                </a:p>
              </p:txBody>
            </p:sp>
          </p:grpSp>
        </p:grpSp>
        <p:grpSp>
          <p:nvGrpSpPr>
            <p:cNvPr id="15370" name="Group 42"/>
            <p:cNvGrpSpPr>
              <a:grpSpLocks/>
            </p:cNvGrpSpPr>
            <p:nvPr/>
          </p:nvGrpSpPr>
          <p:grpSpPr bwMode="auto">
            <a:xfrm>
              <a:off x="476" y="2931"/>
              <a:ext cx="4639" cy="419"/>
              <a:chOff x="476" y="2931"/>
              <a:chExt cx="4639" cy="419"/>
            </a:xfrm>
          </p:grpSpPr>
          <p:sp>
            <p:nvSpPr>
              <p:cNvPr id="15371" name="Text Box 43"/>
              <p:cNvSpPr txBox="1">
                <a:spLocks noChangeArrowheads="1"/>
              </p:cNvSpPr>
              <p:nvPr/>
            </p:nvSpPr>
            <p:spPr bwMode="gray">
              <a:xfrm>
                <a:off x="607" y="2973"/>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en-US" altLang="zh-CN" sz="2400">
                    <a:solidFill>
                      <a:schemeClr val="bg1"/>
                    </a:solidFill>
                    <a:latin typeface="黑体" panose="02010609060101010101" pitchFamily="49" charset="-122"/>
                    <a:ea typeface="黑体" panose="02010609060101010101" pitchFamily="49" charset="-122"/>
                  </a:rPr>
                  <a:t>4</a:t>
                </a:r>
              </a:p>
            </p:txBody>
          </p:sp>
          <p:sp>
            <p:nvSpPr>
              <p:cNvPr id="15372" name="Line 44"/>
              <p:cNvSpPr>
                <a:spLocks noChangeShapeType="1"/>
              </p:cNvSpPr>
              <p:nvPr/>
            </p:nvSpPr>
            <p:spPr bwMode="auto">
              <a:xfrm flipV="1">
                <a:off x="839" y="3339"/>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85" name="Text Box 45"/>
              <p:cNvSpPr txBox="1">
                <a:spLocks noChangeArrowheads="1"/>
              </p:cNvSpPr>
              <p:nvPr/>
            </p:nvSpPr>
            <p:spPr bwMode="auto">
              <a:xfrm>
                <a:off x="975" y="2975"/>
                <a:ext cx="3515" cy="327"/>
              </a:xfrm>
              <a:prstGeom prst="rect">
                <a:avLst/>
              </a:prstGeom>
              <a:noFill/>
              <a:ln w="9525" algn="ctr">
                <a:noFill/>
                <a:miter lim="800000"/>
                <a:headEnd/>
                <a:tailEnd/>
              </a:ln>
              <a:effectLst/>
            </p:spPr>
            <p:txBody>
              <a:bodyPr>
                <a:spAutoFit/>
              </a:bodyPr>
              <a:lstStyle/>
              <a:p>
                <a:pPr>
                  <a:spcBef>
                    <a:spcPct val="20000"/>
                  </a:spcBef>
                  <a:buClr>
                    <a:schemeClr val="accent2"/>
                  </a:buClr>
                  <a:buFont typeface="Wingdings" pitchFamily="2" charset="2"/>
                  <a:buNone/>
                  <a:defRPr/>
                </a:pPr>
                <a:r>
                  <a:rPr kumimoji="0" lang="zh-CN" altLang="en-US" sz="2800" dirty="0" smtClean="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相关研究基础与条件</a:t>
                </a: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374" name="Group 46"/>
              <p:cNvGrpSpPr>
                <a:grpSpLocks/>
              </p:cNvGrpSpPr>
              <p:nvPr/>
            </p:nvGrpSpPr>
            <p:grpSpPr bwMode="auto">
              <a:xfrm>
                <a:off x="476" y="2931"/>
                <a:ext cx="499" cy="419"/>
                <a:chOff x="476" y="890"/>
                <a:chExt cx="499" cy="419"/>
              </a:xfrm>
            </p:grpSpPr>
            <p:grpSp>
              <p:nvGrpSpPr>
                <p:cNvPr id="15375" name="Group 47"/>
                <p:cNvGrpSpPr>
                  <a:grpSpLocks/>
                </p:cNvGrpSpPr>
                <p:nvPr/>
              </p:nvGrpSpPr>
              <p:grpSpPr bwMode="auto">
                <a:xfrm>
                  <a:off x="476" y="890"/>
                  <a:ext cx="499" cy="419"/>
                  <a:chOff x="476" y="890"/>
                  <a:chExt cx="499" cy="419"/>
                </a:xfrm>
              </p:grpSpPr>
              <p:sp>
                <p:nvSpPr>
                  <p:cNvPr id="15377" name="AutoShape 4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8" name="AutoShape 4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9" name="AutoShape 5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76" name="Text Box 5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五</a:t>
                  </a:r>
                </a:p>
              </p:txBody>
            </p:sp>
          </p:grpSp>
        </p:grpSp>
      </p:grpSp>
      <p:sp>
        <p:nvSpPr>
          <p:cNvPr id="15364" name="灯片编号占位符 6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F9A9871C-9D17-4A78-BA31-FA0855EE29C1}" type="slidenum">
              <a:rPr kumimoji="0" lang="zh-CN" altLang="en-US" sz="1200" b="0" smtClean="0">
                <a:latin typeface="Verdana" pitchFamily="34" charset="0"/>
              </a:rPr>
              <a:pPr eaLnBrk="1" hangingPunct="1"/>
              <a:t>38</a:t>
            </a:fld>
            <a:endParaRPr kumimoji="0" lang="en-US" altLang="zh-CN" sz="1200" b="0" smtClean="0">
              <a:latin typeface="Verdana" pitchFamily="34" charset="0"/>
            </a:endParaRPr>
          </a:p>
        </p:txBody>
      </p:sp>
      <p:sp>
        <p:nvSpPr>
          <p:cNvPr id="53" name="Rectangle 2"/>
          <p:cNvSpPr>
            <a:spLocks noGrp="1" noChangeArrowheads="1"/>
          </p:cNvSpPr>
          <p:nvPr>
            <p:ph type="title" idx="4294967295"/>
          </p:nvPr>
        </p:nvSpPr>
        <p:spPr>
          <a:xfrm>
            <a:off x="539750" y="115888"/>
            <a:ext cx="8208963" cy="892175"/>
          </a:xfrm>
        </p:spPr>
        <p:txBody>
          <a:bodyPr/>
          <a:lstStyle/>
          <a:p>
            <a:pPr algn="ctr" eaLnBrk="1" hangingPunct="1"/>
            <a:r>
              <a:rPr lang="zh-CN" altLang="en-US" sz="3200" dirty="0" smtClean="0">
                <a:latin typeface="黑体" pitchFamily="49" charset="-122"/>
                <a:ea typeface="黑体" pitchFamily="49" charset="-122"/>
              </a:rPr>
              <a:t>汇报内容</a:t>
            </a:r>
            <a:endParaRPr lang="zh-CN" sz="3200" dirty="0" smtClean="0">
              <a:latin typeface="黑体" pitchFamily="49" charset="-122"/>
              <a:ea typeface="黑体" pitchFamily="49" charset="-122"/>
            </a:endParaRPr>
          </a:p>
        </p:txBody>
      </p:sp>
    </p:spTree>
    <p:extLst>
      <p:ext uri="{BB962C8B-B14F-4D97-AF65-F5344CB8AC3E}">
        <p14:creationId xmlns:p14="http://schemas.microsoft.com/office/powerpoint/2010/main" val="5478684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11188" y="285750"/>
            <a:ext cx="619306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spcBef>
                <a:spcPct val="50000"/>
              </a:spcBef>
              <a:tabLst>
                <a:tab pos="1436688" algn="l"/>
              </a:tabLst>
            </a:pPr>
            <a:r>
              <a:rPr lang="en-US" altLang="zh-CN" dirty="0" smtClean="0">
                <a:solidFill>
                  <a:schemeClr val="tx2"/>
                </a:solidFill>
                <a:ea typeface="黑体" pitchFamily="49" charset="-122"/>
              </a:rPr>
              <a:t>3.1 </a:t>
            </a:r>
            <a:r>
              <a:rPr lang="zh-CN" altLang="en-US" dirty="0" smtClean="0">
                <a:solidFill>
                  <a:schemeClr val="tx2"/>
                </a:solidFill>
                <a:ea typeface="黑体" pitchFamily="49" charset="-122"/>
              </a:rPr>
              <a:t>项目特色</a:t>
            </a:r>
            <a:r>
              <a:rPr lang="en-US" altLang="zh-CN" dirty="0" smtClean="0">
                <a:solidFill>
                  <a:schemeClr val="tx2"/>
                </a:solidFill>
                <a:ea typeface="黑体" pitchFamily="49" charset="-122"/>
              </a:rPr>
              <a:t>1</a:t>
            </a:r>
            <a:r>
              <a:rPr lang="zh-CN" altLang="en-US" dirty="0" smtClean="0">
                <a:solidFill>
                  <a:schemeClr val="tx2"/>
                </a:solidFill>
                <a:ea typeface="黑体" pitchFamily="49" charset="-122"/>
              </a:rPr>
              <a:t>：</a:t>
            </a:r>
            <a:r>
              <a:rPr lang="en-US" altLang="en-US" dirty="0" smtClean="0">
                <a:solidFill>
                  <a:schemeClr val="tx2"/>
                </a:solidFill>
                <a:ea typeface="黑体" pitchFamily="49" charset="-122"/>
              </a:rPr>
              <a:t>理念先进性</a:t>
            </a:r>
            <a:endParaRPr lang="zh-CN" altLang="en-US" dirty="0">
              <a:solidFill>
                <a:schemeClr val="tx2"/>
              </a:solidFill>
              <a:ea typeface="黑体" pitchFamily="49" charset="-122"/>
            </a:endParaRPr>
          </a:p>
        </p:txBody>
      </p:sp>
      <p:sp>
        <p:nvSpPr>
          <p:cNvPr id="40963" name="灯片编号占位符 6"/>
          <p:cNvSpPr>
            <a:spLocks noGrp="1"/>
          </p:cNvSpPr>
          <p:nvPr>
            <p:ph type="sldNum" sz="quarter" idx="10"/>
          </p:nvPr>
        </p:nvSpPr>
        <p:spPr>
          <a:xfrm>
            <a:off x="6948488" y="6453188"/>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B06CA00D-9A9E-4CCC-87F1-CB246953039F}" type="slidenum">
              <a:rPr kumimoji="0" lang="zh-CN" altLang="en-US" sz="1200" b="0" smtClean="0">
                <a:latin typeface="Verdana" pitchFamily="34" charset="0"/>
              </a:rPr>
              <a:pPr eaLnBrk="1" hangingPunct="1"/>
              <a:t>39</a:t>
            </a:fld>
            <a:endParaRPr kumimoji="0" lang="en-US" altLang="zh-CN" sz="1200" b="0" smtClean="0">
              <a:latin typeface="Verdana" pitchFamily="34" charset="0"/>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844824"/>
            <a:ext cx="3816424" cy="2952328"/>
          </a:xfrm>
          <a:prstGeom prst="rect">
            <a:avLst/>
          </a:prstGeom>
          <a:noFill/>
          <a:ln>
            <a:noFill/>
          </a:ln>
        </p:spPr>
      </p:pic>
      <p:sp>
        <p:nvSpPr>
          <p:cNvPr id="7" name="矩形 6"/>
          <p:cNvSpPr/>
          <p:nvPr/>
        </p:nvSpPr>
        <p:spPr>
          <a:xfrm>
            <a:off x="683568" y="1268760"/>
            <a:ext cx="3672408" cy="360040"/>
          </a:xfrm>
          <a:prstGeom prst="rect">
            <a:avLst/>
          </a:prstGeom>
          <a:solidFill>
            <a:srgbClr val="C00000"/>
          </a:solidFill>
          <a:ln w="12700" cap="flat" cmpd="sng" algn="ctr">
            <a:noFill/>
            <a:prstDash val="solid"/>
            <a:miter lim="800000"/>
          </a:ln>
          <a:effectLst/>
        </p:spPr>
        <p:txBody>
          <a:bodyPr rtlCol="0" anchor="t"/>
          <a:lstStyle/>
          <a:p>
            <a:pPr algn="ctr" fontAlgn="auto">
              <a:spcBef>
                <a:spcPts val="0"/>
              </a:spcBef>
              <a:spcAft>
                <a:spcPts val="0"/>
              </a:spcAft>
              <a:defRPr/>
            </a:pPr>
            <a:r>
              <a:rPr kumimoji="0" lang="zh-CN" altLang="en-US" sz="1400" kern="0" dirty="0" smtClean="0">
                <a:solidFill>
                  <a:schemeClr val="bg1"/>
                </a:solidFill>
                <a:latin typeface="Arial"/>
                <a:ea typeface="微软雅黑"/>
                <a:cs typeface="+mn-ea"/>
                <a:sym typeface="+mn-lt"/>
              </a:rPr>
              <a:t>三位一体、三创融合、本研协同</a:t>
            </a:r>
            <a:endParaRPr kumimoji="0" lang="zh-CN" altLang="en-US" sz="1400" kern="0" dirty="0">
              <a:solidFill>
                <a:schemeClr val="bg1"/>
              </a:solidFill>
              <a:latin typeface="Arial"/>
              <a:ea typeface="微软雅黑"/>
              <a:cs typeface="+mn-ea"/>
              <a:sym typeface="+mn-lt"/>
            </a:endParaRPr>
          </a:p>
        </p:txBody>
      </p:sp>
      <p:sp>
        <p:nvSpPr>
          <p:cNvPr id="8" name="矩形 7"/>
          <p:cNvSpPr/>
          <p:nvPr/>
        </p:nvSpPr>
        <p:spPr>
          <a:xfrm>
            <a:off x="5292080" y="1268760"/>
            <a:ext cx="3384376" cy="360040"/>
          </a:xfrm>
          <a:prstGeom prst="rect">
            <a:avLst/>
          </a:prstGeom>
          <a:solidFill>
            <a:srgbClr val="C00000"/>
          </a:solidFill>
          <a:ln w="12700" cap="flat" cmpd="sng" algn="ctr">
            <a:noFill/>
            <a:prstDash val="solid"/>
            <a:miter lim="800000"/>
          </a:ln>
          <a:effectLst/>
        </p:spPr>
        <p:txBody>
          <a:bodyPr rtlCol="0" anchor="t"/>
          <a:lstStyle/>
          <a:p>
            <a:pPr algn="ctr" fontAlgn="auto">
              <a:spcBef>
                <a:spcPts val="0"/>
              </a:spcBef>
              <a:spcAft>
                <a:spcPts val="0"/>
              </a:spcAft>
              <a:defRPr/>
            </a:pPr>
            <a:r>
              <a:rPr kumimoji="0" lang="zh-CN" altLang="en-US" sz="1400" kern="0" dirty="0" smtClean="0">
                <a:solidFill>
                  <a:schemeClr val="bg1"/>
                </a:solidFill>
                <a:latin typeface="Arial"/>
                <a:ea typeface="微软雅黑"/>
                <a:cs typeface="+mn-ea"/>
                <a:sym typeface="+mn-lt"/>
              </a:rPr>
              <a:t>分阶段设计、启发式教学</a:t>
            </a:r>
            <a:endParaRPr kumimoji="0" lang="zh-CN" altLang="en-US" sz="1400" kern="0" dirty="0">
              <a:solidFill>
                <a:schemeClr val="bg1"/>
              </a:solidFill>
              <a:latin typeface="Arial"/>
              <a:ea typeface="微软雅黑"/>
              <a:cs typeface="+mn-ea"/>
              <a:sym typeface="+mn-lt"/>
            </a:endParaRPr>
          </a:p>
        </p:txBody>
      </p:sp>
      <p:pic>
        <p:nvPicPr>
          <p:cNvPr id="10" name="图片 9"/>
          <p:cNvPicPr/>
          <p:nvPr/>
        </p:nvPicPr>
        <p:blipFill>
          <a:blip r:embed="rId4">
            <a:extLst>
              <a:ext uri="{28A0092B-C50C-407E-A947-70E740481C1C}">
                <a14:useLocalDpi xmlns:a14="http://schemas.microsoft.com/office/drawing/2010/main" val="0"/>
              </a:ext>
            </a:extLst>
          </a:blip>
          <a:srcRect/>
          <a:stretch>
            <a:fillRect/>
          </a:stretch>
        </p:blipFill>
        <p:spPr bwMode="auto">
          <a:xfrm>
            <a:off x="5508104" y="2132856"/>
            <a:ext cx="2971800" cy="2425065"/>
          </a:xfrm>
          <a:prstGeom prst="rect">
            <a:avLst/>
          </a:prstGeom>
          <a:noFill/>
          <a:ln>
            <a:noFill/>
          </a:ln>
        </p:spPr>
      </p:pic>
      <p:graphicFrame>
        <p:nvGraphicFramePr>
          <p:cNvPr id="9" name="Diagram 2"/>
          <p:cNvGraphicFramePr/>
          <p:nvPr>
            <p:extLst>
              <p:ext uri="{D42A27DB-BD31-4B8C-83A1-F6EECF244321}">
                <p14:modId xmlns:p14="http://schemas.microsoft.com/office/powerpoint/2010/main" val="3088248142"/>
              </p:ext>
            </p:extLst>
          </p:nvPr>
        </p:nvGraphicFramePr>
        <p:xfrm>
          <a:off x="2661410" y="4437112"/>
          <a:ext cx="3206734" cy="25316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矩形 10"/>
          <p:cNvSpPr/>
          <p:nvPr/>
        </p:nvSpPr>
        <p:spPr>
          <a:xfrm>
            <a:off x="6012160" y="5373216"/>
            <a:ext cx="3384376" cy="360040"/>
          </a:xfrm>
          <a:prstGeom prst="rect">
            <a:avLst/>
          </a:prstGeom>
          <a:solidFill>
            <a:srgbClr val="C00000"/>
          </a:solidFill>
          <a:ln w="12700" cap="flat" cmpd="sng" algn="ctr">
            <a:noFill/>
            <a:prstDash val="solid"/>
            <a:miter lim="800000"/>
          </a:ln>
          <a:effectLst/>
        </p:spPr>
        <p:txBody>
          <a:bodyPr rtlCol="0" anchor="t"/>
          <a:lstStyle/>
          <a:p>
            <a:pPr algn="ctr" fontAlgn="auto">
              <a:spcBef>
                <a:spcPts val="0"/>
              </a:spcBef>
              <a:spcAft>
                <a:spcPts val="0"/>
              </a:spcAft>
              <a:defRPr/>
            </a:pPr>
            <a:r>
              <a:rPr kumimoji="0" lang="en-US" altLang="zh-CN" sz="1400" kern="0" dirty="0" smtClean="0">
                <a:solidFill>
                  <a:schemeClr val="bg1"/>
                </a:solidFill>
                <a:latin typeface="Arial"/>
                <a:ea typeface="微软雅黑"/>
                <a:cs typeface="+mn-ea"/>
                <a:sym typeface="+mn-lt"/>
              </a:rPr>
              <a:t>4+2</a:t>
            </a:r>
            <a:r>
              <a:rPr kumimoji="0" lang="zh-CN" altLang="en-US" sz="1400" kern="0" dirty="0" smtClean="0">
                <a:solidFill>
                  <a:schemeClr val="bg1"/>
                </a:solidFill>
                <a:latin typeface="Arial"/>
                <a:ea typeface="微软雅黑"/>
                <a:cs typeface="+mn-ea"/>
                <a:sym typeface="+mn-lt"/>
              </a:rPr>
              <a:t>六类课堂</a:t>
            </a:r>
            <a:endParaRPr kumimoji="0" lang="zh-CN" altLang="en-US" sz="1400" kern="0" dirty="0">
              <a:solidFill>
                <a:schemeClr val="bg1"/>
              </a:solidFill>
              <a:latin typeface="Arial"/>
              <a:ea typeface="微软雅黑"/>
              <a:cs typeface="+mn-ea"/>
              <a:sym typeface="+mn-lt"/>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911280" y="6409134"/>
            <a:ext cx="1981200" cy="476250"/>
          </a:xfrm>
        </p:spPr>
        <p:txBody>
          <a:bodyPr/>
          <a:lstStyle/>
          <a:p>
            <a:pPr>
              <a:defRPr/>
            </a:pPr>
            <a:fld id="{A3C20171-D72E-468B-91BC-9F723C846BA5}" type="slidenum">
              <a:rPr lang="zh-CN" altLang="en-US" smtClean="0"/>
              <a:pPr>
                <a:defRPr/>
              </a:pPr>
              <a:t>4</a:t>
            </a:fld>
            <a:endParaRPr lang="en-US" altLang="zh-CN"/>
          </a:p>
        </p:txBody>
      </p:sp>
      <p:sp>
        <p:nvSpPr>
          <p:cNvPr id="21" name="Rectangle 2"/>
          <p:cNvSpPr txBox="1">
            <a:spLocks noChangeArrowheads="1"/>
          </p:cNvSpPr>
          <p:nvPr/>
        </p:nvSpPr>
        <p:spPr bwMode="auto">
          <a:xfrm>
            <a:off x="603536" y="115887"/>
            <a:ext cx="82089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000" b="1">
                <a:solidFill>
                  <a:schemeClr val="tx2"/>
                </a:solidFill>
                <a:latin typeface="+mj-lt"/>
                <a:ea typeface="+mj-ea"/>
                <a:cs typeface="楷体_GB2312"/>
              </a:defRPr>
            </a:lvl1pPr>
            <a:lvl2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0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0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0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000" b="1">
                <a:solidFill>
                  <a:schemeClr val="tx2"/>
                </a:solidFill>
                <a:latin typeface="Times New Roman" pitchFamily="18" charset="0"/>
                <a:ea typeface="楷体_GB2312" pitchFamily="49" charset="-122"/>
              </a:defRPr>
            </a:lvl9pPr>
          </a:lstStyle>
          <a:p>
            <a:pPr eaLnBrk="1" hangingPunct="1"/>
            <a:r>
              <a:rPr kumimoji="0" lang="en-US" altLang="zh-CN" sz="3200" kern="0" dirty="0" smtClean="0">
                <a:ea typeface="黑体" pitchFamily="49" charset="-122"/>
              </a:rPr>
              <a:t>1.1 </a:t>
            </a:r>
            <a:r>
              <a:rPr kumimoji="0" lang="zh-CN" altLang="en-US" sz="3200" kern="0" dirty="0" smtClean="0">
                <a:ea typeface="黑体" pitchFamily="49" charset="-122"/>
              </a:rPr>
              <a:t>研究背景</a:t>
            </a:r>
            <a:endParaRPr kumimoji="0" lang="zh-CN" sz="3200" kern="0" dirty="0" smtClean="0">
              <a:latin typeface="黑体" pitchFamily="49" charset="-122"/>
              <a:ea typeface="黑体" pitchFamily="49" charset="-122"/>
            </a:endParaRPr>
          </a:p>
        </p:txBody>
      </p:sp>
      <p:sp>
        <p:nvSpPr>
          <p:cNvPr id="22" name="文本框 21"/>
          <p:cNvSpPr txBox="1"/>
          <p:nvPr/>
        </p:nvSpPr>
        <p:spPr>
          <a:xfrm>
            <a:off x="5335328" y="3374555"/>
            <a:ext cx="1972976" cy="954107"/>
          </a:xfrm>
          <a:prstGeom prst="rect">
            <a:avLst/>
          </a:prstGeom>
          <a:solidFill>
            <a:srgbClr val="8FE2FF"/>
          </a:solidFill>
          <a:ln>
            <a:solidFill>
              <a:srgbClr val="8FE2FF"/>
            </a:solidFill>
          </a:ln>
        </p:spPr>
        <p:txBody>
          <a:bodyPr wrap="square" rtlCol="0">
            <a:spAutoFit/>
          </a:bodyPr>
          <a:lstStyle/>
          <a:p>
            <a:pPr algn="ctr">
              <a:spcAft>
                <a:spcPts val="600"/>
              </a:spcAft>
            </a:pPr>
            <a:r>
              <a:rPr lang="zh-CN" altLang="en-US" sz="2800" b="1" dirty="0" smtClean="0">
                <a:latin typeface="微软雅黑" panose="020B0503020204020204" pitchFamily="34" charset="-122"/>
                <a:ea typeface="微软雅黑" panose="020B0503020204020204" pitchFamily="34" charset="-122"/>
              </a:rPr>
              <a:t>提高创新创业教育水平</a:t>
            </a:r>
            <a:endParaRPr lang="en-US" altLang="zh-CN" sz="2800" b="1" dirty="0" smtClean="0">
              <a:latin typeface="微软雅黑" panose="020B0503020204020204" pitchFamily="34" charset="-122"/>
              <a:ea typeface="微软雅黑" panose="020B0503020204020204" pitchFamily="34" charset="-122"/>
            </a:endParaRPr>
          </a:p>
        </p:txBody>
      </p:sp>
      <p:sp>
        <p:nvSpPr>
          <p:cNvPr id="26" name="文本框 25"/>
          <p:cNvSpPr txBox="1"/>
          <p:nvPr/>
        </p:nvSpPr>
        <p:spPr>
          <a:xfrm>
            <a:off x="6084168" y="1772816"/>
            <a:ext cx="1440160" cy="1031051"/>
          </a:xfrm>
          <a:prstGeom prst="rect">
            <a:avLst/>
          </a:prstGeom>
          <a:noFill/>
        </p:spPr>
        <p:txBody>
          <a:bodyPr wrap="square" rtlCol="0">
            <a:spAutoFit/>
          </a:bodyPr>
          <a:lstStyle/>
          <a:p>
            <a:pPr lvl="0" algn="ctr">
              <a:spcAft>
                <a:spcPts val="600"/>
              </a:spcAft>
            </a:pPr>
            <a:r>
              <a:rPr lang="zh-CN" altLang="en-US" sz="2800" b="1" dirty="0" smtClean="0">
                <a:solidFill>
                  <a:prstClr val="black"/>
                </a:solidFill>
                <a:latin typeface="微软雅黑" panose="020B0503020204020204" pitchFamily="34" charset="-122"/>
                <a:ea typeface="微软雅黑" panose="020B0503020204020204" pitchFamily="34" charset="-122"/>
              </a:rPr>
              <a:t>创</a:t>
            </a:r>
            <a:r>
              <a:rPr lang="zh-CN" altLang="en-US" sz="2800" b="1" dirty="0" smtClean="0">
                <a:solidFill>
                  <a:prstClr val="black"/>
                </a:solidFill>
                <a:latin typeface="微软雅黑" panose="020B0503020204020204" pitchFamily="34" charset="-122"/>
                <a:ea typeface="微软雅黑" panose="020B0503020204020204" pitchFamily="34" charset="-122"/>
              </a:rPr>
              <a:t>新</a:t>
            </a:r>
            <a:endParaRPr lang="en-US" altLang="zh-CN" sz="2800" b="1" dirty="0" smtClean="0">
              <a:solidFill>
                <a:prstClr val="black"/>
              </a:solidFill>
              <a:latin typeface="微软雅黑" panose="020B0503020204020204" pitchFamily="34" charset="-122"/>
              <a:ea typeface="微软雅黑" panose="020B0503020204020204" pitchFamily="34" charset="-122"/>
            </a:endParaRPr>
          </a:p>
          <a:p>
            <a:pPr lvl="0" algn="ctr">
              <a:spcAft>
                <a:spcPts val="600"/>
              </a:spcAft>
            </a:pPr>
            <a:r>
              <a:rPr lang="zh-CN" altLang="en-US" sz="2800" b="1" dirty="0" smtClean="0">
                <a:solidFill>
                  <a:prstClr val="black"/>
                </a:solidFill>
                <a:latin typeface="微软雅黑" panose="020B0503020204020204" pitchFamily="34" charset="-122"/>
                <a:ea typeface="微软雅黑" panose="020B0503020204020204" pitchFamily="34" charset="-122"/>
              </a:rPr>
              <a:t>驱动</a:t>
            </a:r>
            <a:endParaRPr lang="en-US" altLang="zh-CN" sz="2800" b="1" dirty="0" smtClean="0">
              <a:solidFill>
                <a:prstClr val="black"/>
              </a:solidFill>
              <a:latin typeface="微软雅黑" panose="020B0503020204020204" pitchFamily="34" charset="-122"/>
              <a:ea typeface="微软雅黑" panose="020B0503020204020204" pitchFamily="34" charset="-122"/>
            </a:endParaRPr>
          </a:p>
        </p:txBody>
      </p:sp>
      <p:sp>
        <p:nvSpPr>
          <p:cNvPr id="27" name="矩形 26"/>
          <p:cNvSpPr/>
          <p:nvPr/>
        </p:nvSpPr>
        <p:spPr>
          <a:xfrm>
            <a:off x="5112568" y="1790379"/>
            <a:ext cx="1043608" cy="954107"/>
          </a:xfrm>
          <a:prstGeom prst="rect">
            <a:avLst/>
          </a:prstGeom>
        </p:spPr>
        <p:txBody>
          <a:bodyPr wrap="square">
            <a:spAutoFit/>
          </a:bodyPr>
          <a:lstStyle/>
          <a:p>
            <a:pPr lvl="0" algn="ctr">
              <a:spcBef>
                <a:spcPts val="0"/>
              </a:spcBef>
              <a:spcAft>
                <a:spcPts val="600"/>
              </a:spcAft>
            </a:pPr>
            <a:r>
              <a:rPr lang="zh-CN" altLang="en-US" sz="2800" dirty="0" smtClean="0">
                <a:solidFill>
                  <a:prstClr val="black"/>
                </a:solidFill>
                <a:latin typeface="微软雅黑" panose="020B0503020204020204" pitchFamily="34" charset="-122"/>
                <a:ea typeface="微软雅黑" panose="020B0503020204020204" pitchFamily="34" charset="-122"/>
              </a:rPr>
              <a:t>经济转型</a:t>
            </a:r>
            <a:endParaRPr lang="zh-CN" altLang="en-US" sz="2800" b="1" dirty="0" smtClean="0">
              <a:solidFill>
                <a:prstClr val="black"/>
              </a:solidFill>
              <a:latin typeface="微软雅黑" panose="020B0503020204020204" pitchFamily="34" charset="-122"/>
              <a:ea typeface="微软雅黑" panose="020B0503020204020204" pitchFamily="34" charset="-122"/>
            </a:endParaRPr>
          </a:p>
        </p:txBody>
      </p:sp>
      <p:sp>
        <p:nvSpPr>
          <p:cNvPr id="3" name="矩形 2"/>
          <p:cNvSpPr/>
          <p:nvPr/>
        </p:nvSpPr>
        <p:spPr>
          <a:xfrm>
            <a:off x="5148064" y="4742707"/>
            <a:ext cx="2376264" cy="954107"/>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中国高校创新创业教育联盟</a:t>
            </a:r>
          </a:p>
        </p:txBody>
      </p:sp>
      <p:pic>
        <p:nvPicPr>
          <p:cNvPr id="2050" name="Picture 2" descr="http://news.tsinghua.edu.cn/publish/news/4205/20150611/702614340174030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789040"/>
            <a:ext cx="3459971" cy="230425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p:cNvCxnSpPr>
            <a:stCxn id="27" idx="2"/>
          </p:cNvCxnSpPr>
          <p:nvPr/>
        </p:nvCxnSpPr>
        <p:spPr bwMode="auto">
          <a:xfrm>
            <a:off x="5634372" y="2744486"/>
            <a:ext cx="17748" cy="630069"/>
          </a:xfrm>
          <a:prstGeom prst="straightConnector1">
            <a:avLst/>
          </a:prstGeom>
          <a:ln w="57150">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a:stCxn id="26" idx="2"/>
          </p:cNvCxnSpPr>
          <p:nvPr/>
        </p:nvCxnSpPr>
        <p:spPr bwMode="auto">
          <a:xfrm>
            <a:off x="6804248" y="2803867"/>
            <a:ext cx="0" cy="553125"/>
          </a:xfrm>
          <a:prstGeom prst="straightConnector1">
            <a:avLst/>
          </a:prstGeom>
          <a:ln w="57150">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5" name="直接箭头连接符 14"/>
          <p:cNvCxnSpPr>
            <a:stCxn id="3" idx="0"/>
            <a:endCxn id="22" idx="2"/>
          </p:cNvCxnSpPr>
          <p:nvPr/>
        </p:nvCxnSpPr>
        <p:spPr bwMode="auto">
          <a:xfrm flipH="1" flipV="1">
            <a:off x="6321816" y="4328662"/>
            <a:ext cx="14380" cy="414045"/>
          </a:xfrm>
          <a:prstGeom prst="straightConnector1">
            <a:avLst/>
          </a:prstGeom>
          <a:ln w="57150">
            <a:headEnd type="none" w="med" len="med"/>
            <a:tailEnd type="triangle"/>
          </a:ln>
        </p:spPr>
        <p:style>
          <a:lnRef idx="1">
            <a:schemeClr val="accent4"/>
          </a:lnRef>
          <a:fillRef idx="0">
            <a:schemeClr val="accent4"/>
          </a:fillRef>
          <a:effectRef idx="0">
            <a:schemeClr val="accent4"/>
          </a:effectRef>
          <a:fontRef idx="minor">
            <a:schemeClr val="tx1"/>
          </a:fontRef>
        </p:style>
      </p:cxnSp>
      <p:pic>
        <p:nvPicPr>
          <p:cNvPr id="4" name="图片 3"/>
          <p:cNvPicPr>
            <a:picLocks noChangeAspect="1"/>
          </p:cNvPicPr>
          <p:nvPr/>
        </p:nvPicPr>
        <p:blipFill>
          <a:blip r:embed="rId4"/>
          <a:stretch>
            <a:fillRect/>
          </a:stretch>
        </p:blipFill>
        <p:spPr>
          <a:xfrm>
            <a:off x="899592" y="1556792"/>
            <a:ext cx="3456384" cy="2016224"/>
          </a:xfrm>
          <a:prstGeom prst="rect">
            <a:avLst/>
          </a:prstGeom>
        </p:spPr>
      </p:pic>
    </p:spTree>
    <p:extLst>
      <p:ext uri="{BB962C8B-B14F-4D97-AF65-F5344CB8AC3E}">
        <p14:creationId xmlns:p14="http://schemas.microsoft.com/office/powerpoint/2010/main" val="30515241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26"/>
          <p:cNvSpPr>
            <a:spLocks noGrp="1"/>
          </p:cNvSpPr>
          <p:nvPr>
            <p:ph idx="1"/>
          </p:nvPr>
        </p:nvSpPr>
        <p:spPr/>
        <p:txBody>
          <a:bodyPr/>
          <a:lstStyle/>
          <a:p>
            <a:r>
              <a:rPr kumimoji="1" lang="en-US" altLang="zh-CN" dirty="0" smtClean="0">
                <a:latin typeface="微软雅黑"/>
                <a:ea typeface="微软雅黑"/>
                <a:cs typeface="微软雅黑"/>
              </a:rPr>
              <a:t>OBE</a:t>
            </a:r>
            <a:r>
              <a:rPr kumimoji="1" lang="zh-CN" altLang="en-US" dirty="0" smtClean="0">
                <a:latin typeface="微软雅黑"/>
                <a:ea typeface="微软雅黑"/>
                <a:cs typeface="微软雅黑"/>
              </a:rPr>
              <a:t>理论</a:t>
            </a:r>
            <a:r>
              <a:rPr kumimoji="1" lang="zh-CN" altLang="en-US" dirty="0" smtClean="0">
                <a:latin typeface="微软雅黑"/>
                <a:ea typeface="微软雅黑"/>
                <a:cs typeface="微软雅黑"/>
              </a:rPr>
              <a:t>体系</a:t>
            </a:r>
            <a:endParaRPr kumimoji="1" lang="en-US" altLang="zh-CN" dirty="0" smtClean="0">
              <a:latin typeface="微软雅黑"/>
              <a:ea typeface="微软雅黑"/>
              <a:cs typeface="微软雅黑"/>
            </a:endParaRPr>
          </a:p>
          <a:p>
            <a:pPr lvl="1"/>
            <a:r>
              <a:rPr kumimoji="1" lang="zh-CN" altLang="en-US" dirty="0" smtClean="0">
                <a:latin typeface="微软雅黑"/>
                <a:ea typeface="微软雅黑"/>
                <a:cs typeface="微软雅黑"/>
              </a:rPr>
              <a:t>可观测性</a:t>
            </a:r>
            <a:endParaRPr kumimoji="1" lang="en-US" altLang="zh-CN" dirty="0" smtClean="0">
              <a:latin typeface="微软雅黑"/>
              <a:ea typeface="微软雅黑"/>
              <a:cs typeface="微软雅黑"/>
            </a:endParaRPr>
          </a:p>
          <a:p>
            <a:pPr lvl="1"/>
            <a:r>
              <a:rPr kumimoji="1" lang="zh-CN" altLang="en-US" dirty="0" smtClean="0">
                <a:latin typeface="微软雅黑"/>
                <a:ea typeface="微软雅黑"/>
                <a:cs typeface="微软雅黑"/>
              </a:rPr>
              <a:t>持续改善</a:t>
            </a:r>
            <a:endParaRPr kumimoji="1" lang="en-US" altLang="zh-CN" dirty="0" smtClean="0">
              <a:latin typeface="微软雅黑"/>
              <a:ea typeface="微软雅黑"/>
              <a:cs typeface="微软雅黑"/>
            </a:endParaRPr>
          </a:p>
          <a:p>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研究支撑：</a:t>
            </a:r>
            <a:endParaRPr kumimoji="1" lang="en-US" altLang="zh-CN" dirty="0" smtClean="0">
              <a:latin typeface="微软雅黑"/>
              <a:ea typeface="微软雅黑"/>
              <a:cs typeface="微软雅黑"/>
            </a:endParaRPr>
          </a:p>
          <a:p>
            <a:pPr lvl="1"/>
            <a:r>
              <a:rPr kumimoji="1" lang="zh-CN" altLang="en-US" dirty="0" smtClean="0">
                <a:latin typeface="微软雅黑"/>
                <a:ea typeface="微软雅黑"/>
                <a:cs typeface="微软雅黑"/>
              </a:rPr>
              <a:t>团队创新实验室</a:t>
            </a:r>
            <a:endParaRPr kumimoji="1" lang="en-US" altLang="zh-CN" dirty="0" smtClean="0">
              <a:latin typeface="微软雅黑"/>
              <a:ea typeface="微软雅黑"/>
              <a:cs typeface="微软雅黑"/>
            </a:endParaRPr>
          </a:p>
          <a:p>
            <a:pPr lvl="1"/>
            <a:r>
              <a:rPr kumimoji="1" lang="en-US" altLang="en-US" dirty="0" smtClean="0">
                <a:latin typeface="微软雅黑"/>
                <a:ea typeface="微软雅黑"/>
                <a:cs typeface="微软雅黑"/>
              </a:rPr>
              <a:t>全息</a:t>
            </a:r>
            <a:r>
              <a:rPr kumimoji="1" lang="zh-CN" altLang="en-US" dirty="0" smtClean="0">
                <a:latin typeface="微软雅黑"/>
                <a:ea typeface="微软雅黑"/>
                <a:cs typeface="微软雅黑"/>
              </a:rPr>
              <a:t>创新教学实验室</a:t>
            </a:r>
            <a:endParaRPr kumimoji="1" lang="en-US" altLang="zh-CN" dirty="0">
              <a:latin typeface="微软雅黑"/>
              <a:ea typeface="微软雅黑"/>
              <a:cs typeface="微软雅黑"/>
            </a:endParaRPr>
          </a:p>
        </p:txBody>
      </p:sp>
      <p:sp>
        <p:nvSpPr>
          <p:cNvPr id="41986"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r>
              <a:rPr kumimoji="0" lang="zh-CN" altLang="en-US" sz="1200" b="0" smtClean="0">
                <a:solidFill>
                  <a:srgbClr val="000000"/>
                </a:solidFill>
                <a:latin typeface="Verdana" pitchFamily="34" charset="0"/>
              </a:rPr>
              <a:t> </a:t>
            </a:r>
            <a:fld id="{381BFCB1-2744-4408-B26C-0DE4F389D70A}" type="slidenum">
              <a:rPr kumimoji="0" lang="zh-CN" altLang="en-US" sz="1200" b="0" smtClean="0">
                <a:solidFill>
                  <a:srgbClr val="000000"/>
                </a:solidFill>
                <a:latin typeface="Verdana" pitchFamily="34" charset="0"/>
              </a:rPr>
              <a:pPr eaLnBrk="1" hangingPunct="1"/>
              <a:t>40</a:t>
            </a:fld>
            <a:r>
              <a:rPr kumimoji="0" lang="en-US" altLang="zh-CN" sz="1200" b="0" smtClean="0">
                <a:solidFill>
                  <a:srgbClr val="000000"/>
                </a:solidFill>
                <a:latin typeface="Verdana" pitchFamily="34" charset="0"/>
              </a:rPr>
              <a:t> </a:t>
            </a:r>
          </a:p>
        </p:txBody>
      </p:sp>
      <p:sp>
        <p:nvSpPr>
          <p:cNvPr id="20" name="Rectangle 2"/>
          <p:cNvSpPr>
            <a:spLocks noChangeArrowheads="1"/>
          </p:cNvSpPr>
          <p:nvPr/>
        </p:nvSpPr>
        <p:spPr bwMode="auto">
          <a:xfrm>
            <a:off x="547145" y="236054"/>
            <a:ext cx="8121159"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spcBef>
                <a:spcPct val="50000"/>
              </a:spcBef>
              <a:tabLst>
                <a:tab pos="1436688" algn="l"/>
              </a:tabLst>
            </a:pPr>
            <a:r>
              <a:rPr lang="en-US" altLang="zh-CN" dirty="0" smtClean="0">
                <a:solidFill>
                  <a:schemeClr val="tx2"/>
                </a:solidFill>
                <a:ea typeface="黑体" pitchFamily="49" charset="-122"/>
              </a:rPr>
              <a:t>3.1 </a:t>
            </a:r>
            <a:r>
              <a:rPr lang="zh-CN" altLang="en-US" dirty="0" smtClean="0">
                <a:solidFill>
                  <a:schemeClr val="tx2"/>
                </a:solidFill>
                <a:ea typeface="黑体" pitchFamily="49" charset="-122"/>
              </a:rPr>
              <a:t>项目特色</a:t>
            </a:r>
            <a:r>
              <a:rPr lang="en-US" altLang="zh-CN" dirty="0" smtClean="0">
                <a:solidFill>
                  <a:schemeClr val="tx2"/>
                </a:solidFill>
                <a:ea typeface="黑体" pitchFamily="49" charset="-122"/>
              </a:rPr>
              <a:t>2</a:t>
            </a:r>
            <a:r>
              <a:rPr lang="zh-CN" altLang="en-US" dirty="0" smtClean="0">
                <a:solidFill>
                  <a:schemeClr val="tx2"/>
                </a:solidFill>
                <a:ea typeface="黑体" pitchFamily="49" charset="-122"/>
              </a:rPr>
              <a:t>：方法科学性</a:t>
            </a:r>
            <a:endParaRPr lang="zh-CN" altLang="en-US" dirty="0">
              <a:solidFill>
                <a:schemeClr val="tx2"/>
              </a:solidFill>
              <a:ea typeface="黑体" pitchFamily="49" charset="-122"/>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26"/>
          <p:cNvSpPr>
            <a:spLocks noGrp="1"/>
          </p:cNvSpPr>
          <p:nvPr>
            <p:ph idx="1"/>
          </p:nvPr>
        </p:nvSpPr>
        <p:spPr/>
        <p:txBody>
          <a:bodyPr/>
          <a:lstStyle/>
          <a:p>
            <a:r>
              <a:rPr kumimoji="1" lang="zh-CN" altLang="en-US" dirty="0" smtClean="0">
                <a:latin typeface="微软雅黑"/>
                <a:ea typeface="微软雅黑"/>
                <a:cs typeface="微软雅黑"/>
              </a:rPr>
              <a:t>中国高校创新创业教育联盟</a:t>
            </a:r>
            <a:endParaRPr kumimoji="1" lang="en-US" altLang="zh-CN" dirty="0">
              <a:latin typeface="微软雅黑"/>
              <a:ea typeface="微软雅黑"/>
              <a:cs typeface="微软雅黑"/>
            </a:endParaRPr>
          </a:p>
          <a:p>
            <a:pPr marL="909637" lvl="2" indent="0">
              <a:buNone/>
            </a:pPr>
            <a:r>
              <a:rPr kumimoji="1" lang="en-US" altLang="zh-CN" dirty="0">
                <a:latin typeface="微软雅黑"/>
                <a:ea typeface="微软雅黑"/>
                <a:cs typeface="微软雅黑"/>
              </a:rPr>
              <a:t>			</a:t>
            </a:r>
            <a:endParaRPr kumimoji="1" lang="en-US" altLang="zh-CN" dirty="0" smtClean="0">
              <a:latin typeface="微软雅黑"/>
              <a:ea typeface="微软雅黑"/>
              <a:cs typeface="微软雅黑"/>
            </a:endParaRPr>
          </a:p>
          <a:p>
            <a:pPr marL="469900" lvl="1" indent="-469900"/>
            <a:r>
              <a:rPr kumimoji="1" lang="zh-CN" altLang="en-US" dirty="0" smtClean="0">
                <a:latin typeface="微软雅黑"/>
                <a:ea typeface="微软雅黑"/>
                <a:cs typeface="微软雅黑"/>
              </a:rPr>
              <a:t>两个提案：</a:t>
            </a:r>
            <a:endParaRPr kumimoji="1" lang="en-US" altLang="zh-CN" dirty="0" smtClean="0">
              <a:latin typeface="微软雅黑"/>
              <a:ea typeface="微软雅黑"/>
              <a:cs typeface="微软雅黑"/>
            </a:endParaRPr>
          </a:p>
          <a:p>
            <a:pPr marL="866775" lvl="2" indent="-469900"/>
            <a:r>
              <a:rPr kumimoji="1" lang="zh-CN" altLang="en-US" dirty="0" smtClean="0">
                <a:latin typeface="微软雅黑"/>
                <a:ea typeface="微软雅黑"/>
                <a:cs typeface="微软雅黑"/>
              </a:rPr>
              <a:t>建设“国家级大学生创新方法教学与研究基地”的提案</a:t>
            </a:r>
            <a:endParaRPr kumimoji="1" lang="en-US" altLang="zh-CN" dirty="0" smtClean="0">
              <a:latin typeface="微软雅黑"/>
              <a:ea typeface="微软雅黑"/>
              <a:cs typeface="微软雅黑"/>
            </a:endParaRPr>
          </a:p>
          <a:p>
            <a:pPr marL="866775" lvl="2" indent="-469900"/>
            <a:r>
              <a:rPr kumimoji="1" lang="zh-CN" altLang="en-US" dirty="0" smtClean="0">
                <a:latin typeface="微软雅黑"/>
                <a:ea typeface="微软雅黑"/>
                <a:cs typeface="微软雅黑"/>
              </a:rPr>
              <a:t>建设“区域</a:t>
            </a:r>
            <a:r>
              <a:rPr kumimoji="1" lang="en-US" altLang="zh-CN" dirty="0" smtClean="0">
                <a:latin typeface="微软雅黑"/>
                <a:ea typeface="微软雅黑"/>
                <a:cs typeface="微软雅黑"/>
              </a:rPr>
              <a:t>/</a:t>
            </a:r>
            <a:r>
              <a:rPr kumimoji="1" lang="zh-CN" altLang="en-US" dirty="0" smtClean="0">
                <a:latin typeface="微软雅黑"/>
                <a:ea typeface="微软雅黑"/>
                <a:cs typeface="微软雅黑"/>
              </a:rPr>
              <a:t>行业大学生创新方法教育与研究基地”的提案</a:t>
            </a:r>
          </a:p>
          <a:p>
            <a:endParaRPr kumimoji="1" lang="en-US" altLang="zh-CN" dirty="0"/>
          </a:p>
        </p:txBody>
      </p:sp>
      <p:sp>
        <p:nvSpPr>
          <p:cNvPr id="41986"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r>
              <a:rPr kumimoji="0" lang="zh-CN" altLang="en-US" sz="1200" b="0" smtClean="0">
                <a:solidFill>
                  <a:srgbClr val="000000"/>
                </a:solidFill>
                <a:latin typeface="Verdana" pitchFamily="34" charset="0"/>
              </a:rPr>
              <a:t> </a:t>
            </a:r>
            <a:fld id="{381BFCB1-2744-4408-B26C-0DE4F389D70A}" type="slidenum">
              <a:rPr kumimoji="0" lang="zh-CN" altLang="en-US" sz="1200" b="0" smtClean="0">
                <a:solidFill>
                  <a:srgbClr val="000000"/>
                </a:solidFill>
                <a:latin typeface="Verdana" pitchFamily="34" charset="0"/>
              </a:rPr>
              <a:pPr eaLnBrk="1" hangingPunct="1"/>
              <a:t>41</a:t>
            </a:fld>
            <a:r>
              <a:rPr kumimoji="0" lang="en-US" altLang="zh-CN" sz="1200" b="0" smtClean="0">
                <a:solidFill>
                  <a:srgbClr val="000000"/>
                </a:solidFill>
                <a:latin typeface="Verdana" pitchFamily="34" charset="0"/>
              </a:rPr>
              <a:t> </a:t>
            </a:r>
          </a:p>
        </p:txBody>
      </p:sp>
      <p:sp>
        <p:nvSpPr>
          <p:cNvPr id="20" name="Rectangle 2"/>
          <p:cNvSpPr>
            <a:spLocks noChangeArrowheads="1"/>
          </p:cNvSpPr>
          <p:nvPr/>
        </p:nvSpPr>
        <p:spPr bwMode="auto">
          <a:xfrm>
            <a:off x="547145" y="236054"/>
            <a:ext cx="8121159"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spcBef>
                <a:spcPct val="50000"/>
              </a:spcBef>
              <a:tabLst>
                <a:tab pos="1436688" algn="l"/>
              </a:tabLst>
            </a:pPr>
            <a:r>
              <a:rPr lang="en-US" altLang="zh-CN" dirty="0" smtClean="0">
                <a:solidFill>
                  <a:schemeClr val="tx2"/>
                </a:solidFill>
                <a:ea typeface="黑体" pitchFamily="49" charset="-122"/>
              </a:rPr>
              <a:t>3.1 </a:t>
            </a:r>
            <a:r>
              <a:rPr lang="zh-CN" altLang="en-US" dirty="0" smtClean="0">
                <a:solidFill>
                  <a:schemeClr val="tx2"/>
                </a:solidFill>
                <a:ea typeface="黑体" pitchFamily="49" charset="-122"/>
              </a:rPr>
              <a:t>项目特色</a:t>
            </a:r>
            <a:r>
              <a:rPr lang="en-US" altLang="zh-CN" dirty="0">
                <a:solidFill>
                  <a:schemeClr val="tx2"/>
                </a:solidFill>
                <a:ea typeface="黑体" pitchFamily="49" charset="-122"/>
              </a:rPr>
              <a:t>3</a:t>
            </a:r>
            <a:r>
              <a:rPr lang="zh-CN" altLang="en-US" dirty="0" smtClean="0">
                <a:solidFill>
                  <a:schemeClr val="tx2"/>
                </a:solidFill>
                <a:ea typeface="黑体" pitchFamily="49" charset="-122"/>
              </a:rPr>
              <a:t>：示范推广性</a:t>
            </a:r>
            <a:endParaRPr lang="zh-CN" altLang="en-US" dirty="0">
              <a:solidFill>
                <a:schemeClr val="tx2"/>
              </a:solidFill>
              <a:ea typeface="黑体" pitchFamily="49" charset="-122"/>
            </a:endParaRPr>
          </a:p>
        </p:txBody>
      </p:sp>
    </p:spTree>
    <p:extLst>
      <p:ext uri="{BB962C8B-B14F-4D97-AF65-F5344CB8AC3E}">
        <p14:creationId xmlns:p14="http://schemas.microsoft.com/office/powerpoint/2010/main" val="29537340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611188" y="285750"/>
            <a:ext cx="78486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spcBef>
                <a:spcPct val="50000"/>
              </a:spcBef>
              <a:tabLst>
                <a:tab pos="1436688" algn="l"/>
              </a:tabLst>
            </a:pPr>
            <a:r>
              <a:rPr lang="en-US" altLang="zh-CN" dirty="0" smtClean="0">
                <a:solidFill>
                  <a:schemeClr val="tx2"/>
                </a:solidFill>
                <a:ea typeface="黑体" pitchFamily="49" charset="-122"/>
              </a:rPr>
              <a:t>3.2 </a:t>
            </a:r>
            <a:r>
              <a:rPr lang="zh-CN" altLang="en-US" dirty="0">
                <a:solidFill>
                  <a:schemeClr val="tx2"/>
                </a:solidFill>
                <a:ea typeface="黑体" pitchFamily="49" charset="-122"/>
              </a:rPr>
              <a:t>研究方案的</a:t>
            </a:r>
            <a:r>
              <a:rPr lang="zh-CN" altLang="en-US" dirty="0" smtClean="0">
                <a:solidFill>
                  <a:schemeClr val="tx2"/>
                </a:solidFill>
                <a:ea typeface="黑体" pitchFamily="49" charset="-122"/>
              </a:rPr>
              <a:t>可行性：</a:t>
            </a:r>
            <a:r>
              <a:rPr lang="zh-CN" altLang="en-US" dirty="0" smtClean="0">
                <a:ea typeface="黑体" pitchFamily="49" charset="-122"/>
              </a:rPr>
              <a:t>技术路线</a:t>
            </a:r>
            <a:endParaRPr lang="zh-CN" altLang="en-US" dirty="0">
              <a:ea typeface="黑体" pitchFamily="49" charset="-122"/>
            </a:endParaRPr>
          </a:p>
        </p:txBody>
      </p:sp>
      <p:sp>
        <p:nvSpPr>
          <p:cNvPr id="43011" name="灯片编号占位符 6"/>
          <p:cNvSpPr>
            <a:spLocks noGrp="1"/>
          </p:cNvSpPr>
          <p:nvPr>
            <p:ph type="sldNum" sz="quarter" idx="10"/>
          </p:nvPr>
        </p:nvSpPr>
        <p:spPr>
          <a:xfrm>
            <a:off x="6948488" y="6453188"/>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27A4982A-8969-4971-911D-FCE08FFB977B}" type="slidenum">
              <a:rPr kumimoji="0" lang="zh-CN" altLang="en-US" sz="1200" b="0" smtClean="0">
                <a:latin typeface="Verdana" pitchFamily="34" charset="0"/>
              </a:rPr>
              <a:pPr eaLnBrk="1" hangingPunct="1"/>
              <a:t>42</a:t>
            </a:fld>
            <a:endParaRPr kumimoji="0" lang="en-US" altLang="zh-CN" sz="1200" b="0" smtClean="0">
              <a:latin typeface="Verdana" pitchFamily="34" charset="0"/>
            </a:endParaRPr>
          </a:p>
        </p:txBody>
      </p:sp>
      <p:pic>
        <p:nvPicPr>
          <p:cNvPr id="4" name="图片 1"/>
          <p:cNvPicPr/>
          <p:nvPr/>
        </p:nvPicPr>
        <p:blipFill>
          <a:blip r:embed="rId3">
            <a:extLst>
              <a:ext uri="{28A0092B-C50C-407E-A947-70E740481C1C}">
                <a14:useLocalDpi xmlns:a14="http://schemas.microsoft.com/office/drawing/2010/main" val="0"/>
              </a:ext>
            </a:extLst>
          </a:blip>
          <a:srcRect/>
          <a:stretch>
            <a:fillRect/>
          </a:stretch>
        </p:blipFill>
        <p:spPr bwMode="auto">
          <a:xfrm>
            <a:off x="1216670" y="1412776"/>
            <a:ext cx="6667698" cy="4534371"/>
          </a:xfrm>
          <a:prstGeom prst="rect">
            <a:avLst/>
          </a:prstGeom>
          <a:noFill/>
          <a:ln>
            <a:noFill/>
          </a:ln>
        </p:spPr>
      </p:pic>
    </p:spTree>
    <p:extLst>
      <p:ext uri="{BB962C8B-B14F-4D97-AF65-F5344CB8AC3E}">
        <p14:creationId xmlns:p14="http://schemas.microsoft.com/office/powerpoint/2010/main" val="30393085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611188" y="285750"/>
            <a:ext cx="78486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spcBef>
                <a:spcPct val="50000"/>
              </a:spcBef>
              <a:tabLst>
                <a:tab pos="1436688" algn="l"/>
              </a:tabLst>
            </a:pPr>
            <a:r>
              <a:rPr lang="en-US" altLang="zh-CN" dirty="0" smtClean="0">
                <a:solidFill>
                  <a:schemeClr val="tx2"/>
                </a:solidFill>
                <a:ea typeface="黑体" pitchFamily="49" charset="-122"/>
              </a:rPr>
              <a:t>3.2 </a:t>
            </a:r>
            <a:r>
              <a:rPr lang="zh-CN" altLang="en-US" dirty="0">
                <a:solidFill>
                  <a:schemeClr val="tx2"/>
                </a:solidFill>
                <a:ea typeface="黑体" pitchFamily="49" charset="-122"/>
              </a:rPr>
              <a:t>研究方案的</a:t>
            </a:r>
            <a:r>
              <a:rPr lang="zh-CN" altLang="en-US" dirty="0" smtClean="0">
                <a:solidFill>
                  <a:schemeClr val="tx2"/>
                </a:solidFill>
                <a:ea typeface="黑体" pitchFamily="49" charset="-122"/>
              </a:rPr>
              <a:t>可行性：</a:t>
            </a:r>
            <a:r>
              <a:rPr lang="en-US" altLang="en-US" dirty="0" smtClean="0">
                <a:ea typeface="黑体" pitchFamily="49" charset="-122"/>
              </a:rPr>
              <a:t>团队保障</a:t>
            </a:r>
            <a:endParaRPr lang="zh-CN" altLang="en-US" dirty="0">
              <a:ea typeface="黑体" pitchFamily="49" charset="-122"/>
            </a:endParaRPr>
          </a:p>
        </p:txBody>
      </p:sp>
      <p:sp>
        <p:nvSpPr>
          <p:cNvPr id="43011" name="灯片编号占位符 6"/>
          <p:cNvSpPr>
            <a:spLocks noGrp="1"/>
          </p:cNvSpPr>
          <p:nvPr>
            <p:ph type="sldNum" sz="quarter" idx="10"/>
          </p:nvPr>
        </p:nvSpPr>
        <p:spPr>
          <a:xfrm>
            <a:off x="6552952" y="6089394"/>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27A4982A-8969-4971-911D-FCE08FFB977B}" type="slidenum">
              <a:rPr kumimoji="0" lang="zh-CN" altLang="en-US" sz="1200" b="0" smtClean="0">
                <a:latin typeface="微软雅黑" panose="020B0503020204020204" pitchFamily="34" charset="-122"/>
                <a:ea typeface="微软雅黑" panose="020B0503020204020204" pitchFamily="34" charset="-122"/>
              </a:rPr>
              <a:pPr eaLnBrk="1" hangingPunct="1"/>
              <a:t>43</a:t>
            </a:fld>
            <a:endParaRPr kumimoji="0" lang="en-US" altLang="zh-CN" sz="1200" b="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050" r="54037" b="59051"/>
          <a:stretch/>
        </p:blipFill>
        <p:spPr>
          <a:xfrm>
            <a:off x="377609" y="1410110"/>
            <a:ext cx="1224136" cy="1231240"/>
          </a:xfrm>
          <a:prstGeom prst="rect">
            <a:avLst/>
          </a:prstGeom>
        </p:spPr>
      </p:pic>
      <p:sp>
        <p:nvSpPr>
          <p:cNvPr id="33" name="矩形 32"/>
          <p:cNvSpPr/>
          <p:nvPr/>
        </p:nvSpPr>
        <p:spPr>
          <a:xfrm rot="19991444">
            <a:off x="915061" y="3877316"/>
            <a:ext cx="862001" cy="338554"/>
          </a:xfrm>
          <a:prstGeom prst="rect">
            <a:avLst/>
          </a:prstGeom>
          <a:ln w="76200"/>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1600" spc="50" dirty="0" smtClean="0">
                <a:ln w="11430"/>
                <a:gradFill>
                  <a:gsLst>
                    <a:gs pos="25000">
                      <a:schemeClr val="accent2">
                        <a:satMod val="155000"/>
                      </a:schemeClr>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rPr>
              <a:t>跨院系</a:t>
            </a:r>
            <a:endParaRPr lang="zh-CN" altLang="en-US" sz="1600" spc="50" dirty="0">
              <a:ln w="11430"/>
              <a:gradFill>
                <a:gsLst>
                  <a:gs pos="25000">
                    <a:schemeClr val="accent2">
                      <a:satMod val="155000"/>
                    </a:schemeClr>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691680" y="4772228"/>
            <a:ext cx="6408712" cy="720080"/>
            <a:chOff x="1907704" y="5085185"/>
            <a:chExt cx="6408712" cy="720080"/>
          </a:xfrm>
          <a:noFill/>
        </p:grpSpPr>
        <p:sp>
          <p:nvSpPr>
            <p:cNvPr id="34" name="圆角矩形 33"/>
            <p:cNvSpPr/>
            <p:nvPr/>
          </p:nvSpPr>
          <p:spPr bwMode="auto">
            <a:xfrm>
              <a:off x="1907704" y="5085185"/>
              <a:ext cx="6408712" cy="720080"/>
            </a:xfrm>
            <a:prstGeom prst="roundRect">
              <a:avLst/>
            </a:prstGeom>
            <a:grpFill/>
            <a:ln>
              <a:solidFill>
                <a:srgbClr val="C0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4392488" y="5241617"/>
              <a:ext cx="1376624" cy="383288"/>
            </a:xfrm>
            <a:prstGeom prst="roundRect">
              <a:avLst/>
            </a:prstGeom>
            <a:solidFill>
              <a:srgbClr val="CC0000"/>
            </a:solidFill>
            <a:ln>
              <a:solidFill>
                <a:srgbClr val="C0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创客空间</a:t>
              </a:r>
              <a:endParaRPr kumimoji="1"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6363728" y="5241617"/>
              <a:ext cx="1376624" cy="383288"/>
            </a:xfrm>
            <a:prstGeom prst="roundRect">
              <a:avLst/>
            </a:prstGeom>
            <a:solidFill>
              <a:srgbClr val="CC0000"/>
            </a:solidFill>
            <a:ln>
              <a:solidFill>
                <a:srgbClr val="C0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chemeClr val="bg1"/>
                  </a:solidFill>
                  <a:latin typeface="微软雅黑" panose="020B0503020204020204" pitchFamily="34" charset="-122"/>
                  <a:ea typeface="微软雅黑" panose="020B0503020204020204" pitchFamily="34" charset="-122"/>
                </a:rPr>
                <a:t>兴趣团队</a:t>
              </a:r>
              <a:endParaRPr kumimoji="1"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2411760" y="5229201"/>
              <a:ext cx="1376624" cy="383288"/>
            </a:xfrm>
            <a:prstGeom prst="roundRect">
              <a:avLst/>
            </a:prstGeom>
            <a:solidFill>
              <a:srgbClr val="CC0000"/>
            </a:solidFill>
            <a:ln>
              <a:solidFill>
                <a:srgbClr val="C0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X-lab</a:t>
              </a:r>
              <a:endParaRPr kumimoji="1"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grpSp>
      <p:sp>
        <p:nvSpPr>
          <p:cNvPr id="43" name="矩形 42"/>
          <p:cNvSpPr/>
          <p:nvPr/>
        </p:nvSpPr>
        <p:spPr>
          <a:xfrm rot="19991444">
            <a:off x="7985480" y="4775775"/>
            <a:ext cx="862001" cy="338554"/>
          </a:xfrm>
          <a:prstGeom prst="rect">
            <a:avLst/>
          </a:prstGeom>
          <a:noFill/>
          <a:ln w="76200">
            <a:solidFill>
              <a:srgbClr val="C00000"/>
            </a:solidFill>
          </a:ln>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1600" spc="50" dirty="0" smtClean="0">
                <a:ln w="11430"/>
                <a:solidFill>
                  <a:srgbClr val="CC0000"/>
                </a:solidFill>
                <a:latin typeface="微软雅黑" panose="020B0503020204020204" pitchFamily="34" charset="-122"/>
                <a:ea typeface="微软雅黑" panose="020B0503020204020204" pitchFamily="34" charset="-122"/>
              </a:rPr>
              <a:t>跨平台</a:t>
            </a:r>
            <a:endParaRPr lang="zh-CN" altLang="en-US" sz="1600" spc="50" dirty="0">
              <a:ln w="11430"/>
              <a:solidFill>
                <a:srgbClr val="CC0000"/>
              </a:solidFill>
              <a:latin typeface="微软雅黑" panose="020B0503020204020204" pitchFamily="34" charset="-122"/>
              <a:ea typeface="微软雅黑" panose="020B0503020204020204" pitchFamily="34" charset="-122"/>
            </a:endParaRPr>
          </a:p>
        </p:txBody>
      </p:sp>
      <p:sp>
        <p:nvSpPr>
          <p:cNvPr id="44" name="矩形 43"/>
          <p:cNvSpPr/>
          <p:nvPr/>
        </p:nvSpPr>
        <p:spPr>
          <a:xfrm rot="19991444">
            <a:off x="690480" y="5918914"/>
            <a:ext cx="862001" cy="338554"/>
          </a:xfrm>
          <a:prstGeom prst="rect">
            <a:avLst/>
          </a:prstGeom>
          <a:ln w="76200"/>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1600" spc="50" dirty="0" smtClean="0">
                <a:ln w="11430"/>
                <a:gradFill>
                  <a:gsLst>
                    <a:gs pos="25000">
                      <a:schemeClr val="accent2">
                        <a:satMod val="155000"/>
                      </a:schemeClr>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rPr>
              <a:t>跨部门</a:t>
            </a:r>
            <a:endParaRPr lang="zh-CN" altLang="en-US" sz="1600" spc="50" dirty="0">
              <a:ln w="11430"/>
              <a:gradFill>
                <a:gsLst>
                  <a:gs pos="25000">
                    <a:schemeClr val="accent2">
                      <a:satMod val="155000"/>
                    </a:schemeClr>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endParaRPr>
          </a:p>
        </p:txBody>
      </p:sp>
      <p:graphicFrame>
        <p:nvGraphicFramePr>
          <p:cNvPr id="4" name="Diagram 3"/>
          <p:cNvGraphicFramePr/>
          <p:nvPr>
            <p:extLst>
              <p:ext uri="{D42A27DB-BD31-4B8C-83A1-F6EECF244321}">
                <p14:modId xmlns:p14="http://schemas.microsoft.com/office/powerpoint/2010/main" val="594814281"/>
              </p:ext>
            </p:extLst>
          </p:nvPr>
        </p:nvGraphicFramePr>
        <p:xfrm>
          <a:off x="2848186" y="1336915"/>
          <a:ext cx="4292768" cy="19442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组合 4"/>
          <p:cNvGrpSpPr/>
          <p:nvPr/>
        </p:nvGrpSpPr>
        <p:grpSpPr>
          <a:xfrm>
            <a:off x="1731837" y="3368339"/>
            <a:ext cx="5616624" cy="1231241"/>
            <a:chOff x="2304256" y="3573014"/>
            <a:chExt cx="5616624" cy="1231241"/>
          </a:xfrm>
        </p:grpSpPr>
        <p:sp>
          <p:nvSpPr>
            <p:cNvPr id="26" name="圆角矩形 25"/>
            <p:cNvSpPr/>
            <p:nvPr/>
          </p:nvSpPr>
          <p:spPr bwMode="auto">
            <a:xfrm>
              <a:off x="2304256" y="3573014"/>
              <a:ext cx="5616624" cy="1231241"/>
            </a:xfrm>
            <a:prstGeom prst="roundRect">
              <a:avLst/>
            </a:prstGeom>
            <a:no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0" name="圆角矩形 29"/>
            <p:cNvSpPr/>
            <p:nvPr/>
          </p:nvSpPr>
          <p:spPr bwMode="auto">
            <a:xfrm>
              <a:off x="2579023" y="3729447"/>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chemeClr val="bg1"/>
                  </a:solidFill>
                  <a:latin typeface="微软雅黑" panose="020B0503020204020204" pitchFamily="34" charset="-122"/>
                  <a:ea typeface="微软雅黑" panose="020B0503020204020204" pitchFamily="34" charset="-122"/>
                </a:rPr>
                <a:t>基础工业训练中心</a:t>
              </a:r>
              <a:endParaRPr kumimoji="1"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1" name="圆角矩形 30"/>
            <p:cNvSpPr/>
            <p:nvPr/>
          </p:nvSpPr>
          <p:spPr bwMode="auto">
            <a:xfrm>
              <a:off x="4392488" y="3729447"/>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工业工程系</a:t>
              </a:r>
            </a:p>
          </p:txBody>
        </p:sp>
        <p:sp>
          <p:nvSpPr>
            <p:cNvPr id="32" name="圆角矩形 31"/>
            <p:cNvSpPr/>
            <p:nvPr/>
          </p:nvSpPr>
          <p:spPr bwMode="auto">
            <a:xfrm>
              <a:off x="6184216" y="3729447"/>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FFFFFF"/>
                  </a:solidFill>
                  <a:latin typeface="微软雅黑" panose="020B0503020204020204" pitchFamily="34" charset="-122"/>
                  <a:ea typeface="微软雅黑" panose="020B0503020204020204" pitchFamily="34" charset="-122"/>
                </a:rPr>
                <a:t>经管</a:t>
              </a:r>
              <a:r>
                <a:rPr kumimoji="1" lang="zh-CN" altLang="en-US" sz="14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学院</a:t>
              </a:r>
            </a:p>
          </p:txBody>
        </p:sp>
        <p:sp>
          <p:nvSpPr>
            <p:cNvPr id="23" name="圆角矩形 30"/>
            <p:cNvSpPr/>
            <p:nvPr/>
          </p:nvSpPr>
          <p:spPr bwMode="auto">
            <a:xfrm>
              <a:off x="2592000" y="4293096"/>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FFFFFF"/>
                  </a:solidFill>
                  <a:latin typeface="微软雅黑" panose="020B0503020204020204" pitchFamily="34" charset="-122"/>
                  <a:ea typeface="微软雅黑" panose="020B0503020204020204" pitchFamily="34" charset="-122"/>
                </a:rPr>
                <a:t>机械</a:t>
              </a:r>
              <a:r>
                <a:rPr kumimoji="1" lang="zh-CN" altLang="en-US" sz="14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工程系</a:t>
              </a:r>
            </a:p>
          </p:txBody>
        </p:sp>
        <p:sp>
          <p:nvSpPr>
            <p:cNvPr id="24" name="圆角矩形 30"/>
            <p:cNvSpPr/>
            <p:nvPr/>
          </p:nvSpPr>
          <p:spPr bwMode="auto">
            <a:xfrm>
              <a:off x="4427984" y="4293096"/>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电子工程系</a:t>
              </a:r>
            </a:p>
          </p:txBody>
        </p:sp>
        <p:sp>
          <p:nvSpPr>
            <p:cNvPr id="28" name="圆角矩形 30"/>
            <p:cNvSpPr/>
            <p:nvPr/>
          </p:nvSpPr>
          <p:spPr bwMode="auto">
            <a:xfrm>
              <a:off x="6192000" y="4293096"/>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美术学院</a:t>
              </a:r>
            </a:p>
          </p:txBody>
        </p:sp>
      </p:grpSp>
      <p:grpSp>
        <p:nvGrpSpPr>
          <p:cNvPr id="7" name="组合 6"/>
          <p:cNvGrpSpPr/>
          <p:nvPr/>
        </p:nvGrpSpPr>
        <p:grpSpPr>
          <a:xfrm>
            <a:off x="1515813" y="5654460"/>
            <a:ext cx="7344816" cy="720080"/>
            <a:chOff x="1475656" y="5729502"/>
            <a:chExt cx="7344816" cy="720080"/>
          </a:xfrm>
        </p:grpSpPr>
        <p:sp>
          <p:nvSpPr>
            <p:cNvPr id="39" name="圆角矩形 38"/>
            <p:cNvSpPr/>
            <p:nvPr/>
          </p:nvSpPr>
          <p:spPr bwMode="auto">
            <a:xfrm>
              <a:off x="1475656" y="5729502"/>
              <a:ext cx="7344816" cy="720080"/>
            </a:xfrm>
            <a:prstGeom prst="roundRect">
              <a:avLst/>
            </a:prstGeom>
            <a:no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1795539" y="5873518"/>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chemeClr val="bg1"/>
                  </a:solidFill>
                  <a:latin typeface="微软雅黑" panose="020B0503020204020204" pitchFamily="34" charset="-122"/>
                  <a:ea typeface="微软雅黑" panose="020B0503020204020204" pitchFamily="34" charset="-122"/>
                </a:rPr>
                <a:t>教务处</a:t>
              </a:r>
              <a:endParaRPr kumimoji="1"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41" name="圆角矩形 40"/>
            <p:cNvSpPr/>
            <p:nvPr/>
          </p:nvSpPr>
          <p:spPr bwMode="auto">
            <a:xfrm>
              <a:off x="5395939" y="5873518"/>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校团委</a:t>
              </a:r>
            </a:p>
          </p:txBody>
        </p:sp>
        <p:sp>
          <p:nvSpPr>
            <p:cNvPr id="42" name="圆角矩形 41"/>
            <p:cNvSpPr/>
            <p:nvPr/>
          </p:nvSpPr>
          <p:spPr bwMode="auto">
            <a:xfrm>
              <a:off x="7196139" y="5880306"/>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chemeClr val="bg1"/>
                  </a:solidFill>
                  <a:latin typeface="微软雅黑" panose="020B0503020204020204" pitchFamily="34" charset="-122"/>
                  <a:ea typeface="微软雅黑" panose="020B0503020204020204" pitchFamily="34" charset="-122"/>
                </a:rPr>
                <a:t>清华科技园</a:t>
              </a:r>
              <a:endParaRPr kumimoji="1"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29" name="圆角矩形 39"/>
            <p:cNvSpPr/>
            <p:nvPr/>
          </p:nvSpPr>
          <p:spPr bwMode="auto">
            <a:xfrm>
              <a:off x="3595739" y="5873518"/>
              <a:ext cx="1376624" cy="383288"/>
            </a:xfrm>
            <a:prstGeom prst="roundRect">
              <a:avLst/>
            </a:prstGeom>
            <a:solidFill>
              <a:srgbClr val="CC0000"/>
            </a:solidFill>
            <a:ln>
              <a:solidFill>
                <a:srgbClr val="CC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chemeClr val="bg1"/>
                  </a:solidFill>
                  <a:latin typeface="微软雅黑" panose="020B0503020204020204" pitchFamily="34" charset="-122"/>
                  <a:ea typeface="微软雅黑" panose="020B0503020204020204" pitchFamily="34" charset="-122"/>
                </a:rPr>
                <a:t>研究生院</a:t>
              </a:r>
              <a:endParaRPr kumimoji="1"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grpSp>
      <p:sp>
        <p:nvSpPr>
          <p:cNvPr id="3" name="文本框 2"/>
          <p:cNvSpPr txBox="1"/>
          <p:nvPr/>
        </p:nvSpPr>
        <p:spPr>
          <a:xfrm>
            <a:off x="2843808" y="2467009"/>
            <a:ext cx="404008" cy="707886"/>
          </a:xfrm>
          <a:prstGeom prst="rect">
            <a:avLst/>
          </a:prstGeom>
          <a:noFill/>
          <a:ln w="3175">
            <a:noFill/>
          </a:ln>
        </p:spPr>
        <p:txBody>
          <a:bodyPr wrap="square" rtlCol="0">
            <a:spAutoFit/>
          </a:bodyPr>
          <a:lstStyle/>
          <a:p>
            <a:r>
              <a:rPr lang="zh-CN" altLang="en-US" sz="2000" b="0" dirty="0" smtClean="0">
                <a:latin typeface="微软雅黑" panose="020B0503020204020204" pitchFamily="34" charset="-122"/>
                <a:ea typeface="微软雅黑" panose="020B0503020204020204" pitchFamily="34" charset="-122"/>
              </a:rPr>
              <a:t>行政</a:t>
            </a:r>
            <a:endParaRPr lang="zh-CN" altLang="en-US" sz="2000" b="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5148064" y="2577098"/>
            <a:ext cx="364496" cy="707886"/>
          </a:xfrm>
          <a:prstGeom prst="rect">
            <a:avLst/>
          </a:prstGeom>
          <a:noFill/>
          <a:ln w="3175">
            <a:noFill/>
          </a:ln>
        </p:spPr>
        <p:txBody>
          <a:bodyPr wrap="square" rtlCol="0">
            <a:spAutoFit/>
          </a:bodyPr>
          <a:lstStyle/>
          <a:p>
            <a:r>
              <a:rPr lang="zh-CN" altLang="en-US" sz="2000" b="0" dirty="0" smtClean="0">
                <a:latin typeface="微软雅黑" panose="020B0503020204020204" pitchFamily="34" charset="-122"/>
                <a:ea typeface="微软雅黑" panose="020B0503020204020204" pitchFamily="34" charset="-122"/>
              </a:rPr>
              <a:t>学术</a:t>
            </a:r>
            <a:endParaRPr lang="zh-CN" altLang="en-US" sz="20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50519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a:lnSpc>
                <a:spcPct val="120000"/>
              </a:lnSpc>
              <a:spcBef>
                <a:spcPct val="50000"/>
              </a:spcBef>
              <a:tabLst>
                <a:tab pos="1436688" algn="l"/>
              </a:tabLst>
            </a:pPr>
            <a:r>
              <a:rPr lang="en-US" altLang="zh-CN" sz="3200" dirty="0" smtClean="0">
                <a:ea typeface="黑体" pitchFamily="49" charset="-122"/>
              </a:rPr>
              <a:t>3.2 </a:t>
            </a:r>
            <a:r>
              <a:rPr lang="zh-CN" altLang="en-US" sz="3200" dirty="0">
                <a:ea typeface="黑体" pitchFamily="49" charset="-122"/>
              </a:rPr>
              <a:t>研究方案的可行性：</a:t>
            </a:r>
            <a:r>
              <a:rPr lang="en-US" altLang="en-US" sz="3200" dirty="0">
                <a:ea typeface="黑体" pitchFamily="49" charset="-122"/>
              </a:rPr>
              <a:t>团队</a:t>
            </a:r>
            <a:r>
              <a:rPr lang="zh-CN" altLang="en-US" sz="3200" dirty="0">
                <a:ea typeface="黑体" pitchFamily="49" charset="-122"/>
              </a:rPr>
              <a:t>保障</a:t>
            </a:r>
          </a:p>
        </p:txBody>
      </p:sp>
      <p:sp>
        <p:nvSpPr>
          <p:cNvPr id="3" name="Content Placeholder 2"/>
          <p:cNvSpPr>
            <a:spLocks noGrp="1"/>
          </p:cNvSpPr>
          <p:nvPr>
            <p:ph idx="1"/>
          </p:nvPr>
        </p:nvSpPr>
        <p:spPr>
          <a:xfrm>
            <a:off x="107504" y="1772816"/>
            <a:ext cx="8001000" cy="4267200"/>
          </a:xfrm>
        </p:spPr>
        <p:txBody>
          <a:bodyPr/>
          <a:lstStyle/>
          <a:p>
            <a:pPr lvl="1"/>
            <a:r>
              <a:rPr lang="zh-CN" altLang="en-US" sz="2400" dirty="0" smtClean="0"/>
              <a:t>区域覆盖</a:t>
            </a:r>
            <a:endParaRPr lang="en-US" altLang="zh-CN" sz="2400" dirty="0" smtClean="0"/>
          </a:p>
          <a:p>
            <a:pPr lvl="2"/>
            <a:r>
              <a:rPr lang="zh-CN" altLang="en-US" sz="2000" dirty="0" smtClean="0"/>
              <a:t>东西南北中</a:t>
            </a:r>
            <a:endParaRPr lang="en-US" altLang="zh-CN" sz="2000" dirty="0" smtClean="0"/>
          </a:p>
          <a:p>
            <a:pPr lvl="1"/>
            <a:r>
              <a:rPr lang="zh-CN" altLang="en-US" sz="2400" dirty="0" smtClean="0"/>
              <a:t>院校类型</a:t>
            </a:r>
            <a:endParaRPr lang="en-US" altLang="zh-CN" sz="2400" dirty="0" smtClean="0"/>
          </a:p>
          <a:p>
            <a:pPr lvl="2"/>
            <a:r>
              <a:rPr lang="zh-CN" altLang="en-US" sz="2000" dirty="0" smtClean="0"/>
              <a:t>部属院校</a:t>
            </a:r>
            <a:r>
              <a:rPr lang="en-US" altLang="zh-CN" sz="2000" dirty="0" smtClean="0"/>
              <a:t> + </a:t>
            </a:r>
            <a:r>
              <a:rPr lang="zh-CN" altLang="en-US" sz="2000" dirty="0" smtClean="0"/>
              <a:t>地方院校</a:t>
            </a:r>
            <a:endParaRPr lang="en-US" altLang="zh-CN" sz="2000" dirty="0" smtClean="0"/>
          </a:p>
          <a:p>
            <a:pPr lvl="1"/>
            <a:r>
              <a:rPr lang="zh-CN" altLang="en-US" sz="2400" dirty="0" smtClean="0"/>
              <a:t>优势互补</a:t>
            </a:r>
            <a:endParaRPr lang="en-US" sz="2400" dirty="0"/>
          </a:p>
        </p:txBody>
      </p:sp>
      <p:sp>
        <p:nvSpPr>
          <p:cNvPr id="31748"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0C8ECB75-962E-412C-91A0-E7216D23BFCA}" type="slidenum">
              <a:rPr kumimoji="0" lang="zh-CN" altLang="en-US" sz="1200" b="0" smtClean="0">
                <a:latin typeface="Verdana" pitchFamily="34" charset="0"/>
              </a:rPr>
              <a:pPr eaLnBrk="1" hangingPunct="1"/>
              <a:t>44</a:t>
            </a:fld>
            <a:endParaRPr kumimoji="0" lang="en-US" altLang="zh-CN" sz="1200" b="0" smtClean="0">
              <a:latin typeface="Verdana" pitchFamily="34" charset="0"/>
            </a:endParaRPr>
          </a:p>
        </p:txBody>
      </p:sp>
      <p:sp>
        <p:nvSpPr>
          <p:cNvPr id="2" name="TextBox 1"/>
          <p:cNvSpPr txBox="1"/>
          <p:nvPr/>
        </p:nvSpPr>
        <p:spPr>
          <a:xfrm>
            <a:off x="539552" y="1196752"/>
            <a:ext cx="3744416"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合作高校组成</a:t>
            </a:r>
            <a:endParaRPr lang="en-US" sz="2400" dirty="0"/>
          </a:p>
        </p:txBody>
      </p:sp>
      <p:pic>
        <p:nvPicPr>
          <p:cNvPr id="8" name="图片 31"/>
          <p:cNvPicPr/>
          <p:nvPr/>
        </p:nvPicPr>
        <p:blipFill>
          <a:blip r:embed="rId3">
            <a:extLst>
              <a:ext uri="{28A0092B-C50C-407E-A947-70E740481C1C}">
                <a14:useLocalDpi xmlns:a14="http://schemas.microsoft.com/office/drawing/2010/main" val="0"/>
              </a:ext>
            </a:extLst>
          </a:blip>
          <a:stretch>
            <a:fillRect/>
          </a:stretch>
        </p:blipFill>
        <p:spPr>
          <a:xfrm>
            <a:off x="1115616" y="4126800"/>
            <a:ext cx="3024336" cy="2254528"/>
          </a:xfrm>
          <a:prstGeom prst="rect">
            <a:avLst/>
          </a:prstGeom>
        </p:spPr>
      </p:pic>
      <p:sp>
        <p:nvSpPr>
          <p:cNvPr id="10" name="文本框 23"/>
          <p:cNvSpPr txBox="1"/>
          <p:nvPr/>
        </p:nvSpPr>
        <p:spPr>
          <a:xfrm>
            <a:off x="5652120" y="1556792"/>
            <a:ext cx="2088232" cy="4514056"/>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20000"/>
              </a:lnSpc>
            </a:pPr>
            <a:r>
              <a:rPr lang="zh-CN" altLang="en-US" sz="2000" dirty="0" smtClean="0"/>
              <a:t>清华大学</a:t>
            </a:r>
            <a:endParaRPr lang="en-US" altLang="zh-CN" sz="2000" dirty="0" smtClean="0"/>
          </a:p>
          <a:p>
            <a:pPr>
              <a:lnSpc>
                <a:spcPct val="120000"/>
              </a:lnSpc>
            </a:pPr>
            <a:r>
              <a:rPr lang="zh-CN" altLang="en-US" sz="2000" dirty="0"/>
              <a:t>西安交通大学</a:t>
            </a:r>
            <a:endParaRPr lang="en-US" altLang="zh-CN" sz="2000" dirty="0" smtClean="0"/>
          </a:p>
          <a:p>
            <a:pPr>
              <a:lnSpc>
                <a:spcPct val="120000"/>
              </a:lnSpc>
            </a:pPr>
            <a:r>
              <a:rPr lang="zh-CN" altLang="en-US" sz="2000" dirty="0" smtClean="0"/>
              <a:t>重庆大学</a:t>
            </a:r>
            <a:endParaRPr lang="en-US" altLang="zh-CN" sz="2000" dirty="0" smtClean="0"/>
          </a:p>
          <a:p>
            <a:pPr>
              <a:lnSpc>
                <a:spcPct val="120000"/>
              </a:lnSpc>
            </a:pPr>
            <a:r>
              <a:rPr kumimoji="1" lang="zh-CN" altLang="en-US" sz="2000" dirty="0" smtClean="0"/>
              <a:t>华南理工大学</a:t>
            </a:r>
            <a:endParaRPr kumimoji="1" lang="en-US" altLang="zh-CN" sz="2000" dirty="0" smtClean="0"/>
          </a:p>
          <a:p>
            <a:pPr>
              <a:lnSpc>
                <a:spcPct val="120000"/>
              </a:lnSpc>
            </a:pPr>
            <a:r>
              <a:rPr lang="zh-CN" altLang="en-US" sz="2000" dirty="0" smtClean="0"/>
              <a:t>华中科技大学</a:t>
            </a:r>
            <a:endParaRPr lang="en-US" altLang="zh-CN" sz="2000" dirty="0" smtClean="0"/>
          </a:p>
          <a:p>
            <a:pPr>
              <a:lnSpc>
                <a:spcPct val="120000"/>
              </a:lnSpc>
            </a:pPr>
            <a:r>
              <a:rPr kumimoji="1" lang="zh-CN" altLang="en-US" sz="2000" dirty="0" smtClean="0"/>
              <a:t>天津大学</a:t>
            </a:r>
            <a:endParaRPr lang="en-US" altLang="zh-CN" sz="2000" dirty="0" smtClean="0"/>
          </a:p>
          <a:p>
            <a:pPr>
              <a:lnSpc>
                <a:spcPct val="120000"/>
              </a:lnSpc>
            </a:pPr>
            <a:r>
              <a:rPr kumimoji="1" lang="zh-CN" altLang="en-US" sz="2000" dirty="0" smtClean="0"/>
              <a:t>浙江大学</a:t>
            </a:r>
            <a:endParaRPr kumimoji="1" lang="en-US" altLang="zh-CN" sz="2000" dirty="0" smtClean="0"/>
          </a:p>
          <a:p>
            <a:pPr>
              <a:lnSpc>
                <a:spcPct val="120000"/>
              </a:lnSpc>
            </a:pPr>
            <a:r>
              <a:rPr lang="zh-CN" altLang="en-US" sz="2000" dirty="0" smtClean="0"/>
              <a:t>北京工业大学</a:t>
            </a:r>
            <a:endParaRPr lang="en-US" altLang="zh-CN" sz="2000" dirty="0" smtClean="0"/>
          </a:p>
          <a:p>
            <a:pPr>
              <a:lnSpc>
                <a:spcPct val="120000"/>
              </a:lnSpc>
            </a:pPr>
            <a:r>
              <a:rPr kumimoji="1" lang="zh-CN" altLang="en-US" sz="2000" dirty="0" smtClean="0"/>
              <a:t>北京科技大学</a:t>
            </a:r>
            <a:endParaRPr kumimoji="1" lang="en-US" altLang="zh-CN" sz="2000" dirty="0" smtClean="0"/>
          </a:p>
          <a:p>
            <a:pPr>
              <a:lnSpc>
                <a:spcPct val="120000"/>
              </a:lnSpc>
            </a:pPr>
            <a:r>
              <a:rPr lang="zh-CN" altLang="en-US" sz="2000" dirty="0" smtClean="0"/>
              <a:t>北京邮电大学</a:t>
            </a:r>
            <a:endParaRPr lang="en-US" altLang="zh-CN" sz="2000" dirty="0" smtClean="0"/>
          </a:p>
          <a:p>
            <a:pPr>
              <a:lnSpc>
                <a:spcPct val="120000"/>
              </a:lnSpc>
            </a:pPr>
            <a:r>
              <a:rPr kumimoji="1" lang="zh-CN" altLang="en-US" sz="2000" dirty="0" smtClean="0"/>
              <a:t>郑州大学</a:t>
            </a:r>
            <a:endParaRPr kumimoji="1" lang="en-US" altLang="zh-CN" sz="2000" dirty="0" smtClean="0"/>
          </a:p>
          <a:p>
            <a:pPr>
              <a:lnSpc>
                <a:spcPct val="120000"/>
              </a:lnSpc>
            </a:pPr>
            <a:r>
              <a:rPr lang="zh-CN" altLang="en-US" sz="2000" dirty="0" smtClean="0"/>
              <a:t>杭州师范大学</a:t>
            </a:r>
            <a:endParaRPr kumimoji="1" lang="zh-CN" altLang="en-US" sz="2000" dirty="0"/>
          </a:p>
        </p:txBody>
      </p:sp>
    </p:spTree>
    <p:extLst>
      <p:ext uri="{BB962C8B-B14F-4D97-AF65-F5344CB8AC3E}">
        <p14:creationId xmlns:p14="http://schemas.microsoft.com/office/powerpoint/2010/main" val="71166732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611188" y="285750"/>
            <a:ext cx="8209284"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spcBef>
                <a:spcPct val="50000"/>
              </a:spcBef>
              <a:tabLst>
                <a:tab pos="1436688" algn="l"/>
              </a:tabLst>
            </a:pPr>
            <a:r>
              <a:rPr lang="en-US" altLang="zh-CN" dirty="0" smtClean="0">
                <a:solidFill>
                  <a:schemeClr val="tx2"/>
                </a:solidFill>
                <a:ea typeface="黑体" pitchFamily="49" charset="-122"/>
              </a:rPr>
              <a:t>3.2 </a:t>
            </a:r>
            <a:r>
              <a:rPr lang="zh-CN" altLang="en-US" dirty="0">
                <a:solidFill>
                  <a:schemeClr val="tx2"/>
                </a:solidFill>
                <a:ea typeface="黑体" pitchFamily="49" charset="-122"/>
              </a:rPr>
              <a:t>研究方案的</a:t>
            </a:r>
            <a:r>
              <a:rPr lang="zh-CN" altLang="en-US" dirty="0" smtClean="0">
                <a:solidFill>
                  <a:schemeClr val="tx2"/>
                </a:solidFill>
                <a:ea typeface="黑体" pitchFamily="49" charset="-122"/>
              </a:rPr>
              <a:t>可行性：</a:t>
            </a:r>
            <a:r>
              <a:rPr lang="zh-CN" altLang="en-US" dirty="0" smtClean="0">
                <a:ea typeface="黑体" pitchFamily="49" charset="-122"/>
              </a:rPr>
              <a:t>合理预算、配套</a:t>
            </a:r>
            <a:r>
              <a:rPr lang="en-US" altLang="en-US" dirty="0" smtClean="0">
                <a:ea typeface="黑体" pitchFamily="49" charset="-122"/>
              </a:rPr>
              <a:t>支持</a:t>
            </a:r>
            <a:endParaRPr lang="zh-CN" altLang="en-US" dirty="0">
              <a:ea typeface="黑体" pitchFamily="49" charset="-122"/>
            </a:endParaRPr>
          </a:p>
        </p:txBody>
      </p:sp>
      <p:sp>
        <p:nvSpPr>
          <p:cNvPr id="43011" name="灯片编号占位符 6"/>
          <p:cNvSpPr>
            <a:spLocks noGrp="1"/>
          </p:cNvSpPr>
          <p:nvPr>
            <p:ph type="sldNum" sz="quarter" idx="10"/>
          </p:nvPr>
        </p:nvSpPr>
        <p:spPr>
          <a:xfrm>
            <a:off x="6948488" y="6453188"/>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27A4982A-8969-4971-911D-FCE08FFB977B}" type="slidenum">
              <a:rPr kumimoji="0" lang="zh-CN" altLang="en-US" sz="1200" b="0" smtClean="0">
                <a:latin typeface="Verdana" pitchFamily="34" charset="0"/>
              </a:rPr>
              <a:pPr eaLnBrk="1" hangingPunct="1"/>
              <a:t>45</a:t>
            </a:fld>
            <a:endParaRPr kumimoji="0" lang="en-US" altLang="zh-CN" sz="1200" b="0" smtClean="0">
              <a:latin typeface="Verdana" pitchFamily="34" charset="0"/>
            </a:endParaRPr>
          </a:p>
        </p:txBody>
      </p:sp>
      <p:sp>
        <p:nvSpPr>
          <p:cNvPr id="7" name="单圆角矩形 6"/>
          <p:cNvSpPr/>
          <p:nvPr/>
        </p:nvSpPr>
        <p:spPr>
          <a:xfrm>
            <a:off x="1036366" y="2941759"/>
            <a:ext cx="1442412" cy="461665"/>
          </a:xfrm>
          <a:prstGeom prst="round1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400" dirty="0" smtClean="0">
                <a:latin typeface="微软雅黑" panose="020B0503020204020204" pitchFamily="34" charset="-122"/>
                <a:ea typeface="微软雅黑" panose="020B0503020204020204" pitchFamily="34" charset="-122"/>
              </a:rPr>
              <a:t>经费额度</a:t>
            </a:r>
            <a:endParaRPr lang="zh-CN" alt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3059832" y="2924944"/>
            <a:ext cx="1660572" cy="400110"/>
          </a:xfrm>
          <a:prstGeom prst="rect">
            <a:avLst/>
          </a:prstGeom>
        </p:spPr>
        <p:txBody>
          <a:bodyPr wrap="square">
            <a:spAutoFit/>
          </a:bodyPr>
          <a:lstStyle/>
          <a:p>
            <a:pPr algn="ctr"/>
            <a:r>
              <a:rPr lang="en-US" altLang="zh-CN" sz="2000" b="0" dirty="0" smtClean="0">
                <a:latin typeface="微软雅黑" panose="020B0503020204020204" pitchFamily="34" charset="-122"/>
                <a:ea typeface="微软雅黑" panose="020B0503020204020204" pitchFamily="34" charset="-122"/>
              </a:rPr>
              <a:t>420</a:t>
            </a:r>
            <a:r>
              <a:rPr lang="zh-CN" altLang="en-US" sz="2000" b="0" dirty="0" smtClean="0">
                <a:latin typeface="微软雅黑" panose="020B0503020204020204" pitchFamily="34" charset="-122"/>
                <a:ea typeface="微软雅黑" panose="020B0503020204020204" pitchFamily="34" charset="-122"/>
              </a:rPr>
              <a:t>万</a:t>
            </a:r>
            <a:endParaRPr lang="zh-CN" altLang="en-US" sz="2000" b="0" dirty="0">
              <a:latin typeface="微软雅黑" panose="020B0503020204020204" pitchFamily="34" charset="-122"/>
              <a:ea typeface="微软雅黑" panose="020B0503020204020204" pitchFamily="34" charset="-122"/>
            </a:endParaRPr>
          </a:p>
        </p:txBody>
      </p:sp>
      <p:sp>
        <p:nvSpPr>
          <p:cNvPr id="12" name="矩形 11"/>
          <p:cNvSpPr/>
          <p:nvPr/>
        </p:nvSpPr>
        <p:spPr>
          <a:xfrm>
            <a:off x="5940152" y="2924944"/>
            <a:ext cx="1696090" cy="400110"/>
          </a:xfrm>
          <a:prstGeom prst="rect">
            <a:avLst/>
          </a:prstGeom>
        </p:spPr>
        <p:txBody>
          <a:bodyPr wrap="square">
            <a:spAutoFit/>
          </a:bodyPr>
          <a:lstStyle/>
          <a:p>
            <a:pPr algn="ctr"/>
            <a:r>
              <a:rPr lang="zh-CN" altLang="en-US" sz="2000" b="0" dirty="0" smtClean="0">
                <a:latin typeface="微软雅黑" panose="020B0503020204020204" pitchFamily="34" charset="-122"/>
                <a:ea typeface="微软雅黑" panose="020B0503020204020204" pitchFamily="34" charset="-122"/>
              </a:rPr>
              <a:t>1</a:t>
            </a:r>
            <a:r>
              <a:rPr lang="en-US" altLang="zh-CN" sz="2000" b="0" dirty="0" smtClean="0">
                <a:latin typeface="微软雅黑" panose="020B0503020204020204" pitchFamily="34" charset="-122"/>
                <a:ea typeface="微软雅黑" panose="020B0503020204020204" pitchFamily="34" charset="-122"/>
              </a:rPr>
              <a:t>500</a:t>
            </a:r>
            <a:r>
              <a:rPr lang="zh-CN" altLang="en-US" sz="2000" b="0" dirty="0" smtClean="0">
                <a:latin typeface="微软雅黑" panose="020B0503020204020204" pitchFamily="34" charset="-122"/>
                <a:ea typeface="微软雅黑" panose="020B0503020204020204" pitchFamily="34" charset="-122"/>
              </a:rPr>
              <a:t>万</a:t>
            </a:r>
            <a:endParaRPr lang="zh-CN" altLang="en-US" sz="2000" b="0" dirty="0">
              <a:latin typeface="微软雅黑" panose="020B0503020204020204" pitchFamily="34" charset="-122"/>
              <a:ea typeface="微软雅黑" panose="020B0503020204020204" pitchFamily="34" charset="-122"/>
            </a:endParaRPr>
          </a:p>
        </p:txBody>
      </p:sp>
      <p:sp>
        <p:nvSpPr>
          <p:cNvPr id="13" name="单圆角矩形 12"/>
          <p:cNvSpPr/>
          <p:nvPr/>
        </p:nvSpPr>
        <p:spPr>
          <a:xfrm>
            <a:off x="1050218" y="3831431"/>
            <a:ext cx="1429464" cy="461665"/>
          </a:xfrm>
          <a:prstGeom prst="round1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400" dirty="0" smtClean="0">
                <a:latin typeface="微软雅黑" panose="020B0503020204020204" pitchFamily="34" charset="-122"/>
                <a:ea typeface="微软雅黑" panose="020B0503020204020204" pitchFamily="34" charset="-122"/>
              </a:rPr>
              <a:t>主要科目</a:t>
            </a:r>
            <a:endParaRPr lang="zh-CN" alt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2555776" y="3604954"/>
            <a:ext cx="2664295" cy="707886"/>
          </a:xfrm>
          <a:prstGeom prst="rect">
            <a:avLst/>
          </a:prstGeom>
        </p:spPr>
        <p:txBody>
          <a:bodyPr wrap="square">
            <a:spAutoFit/>
          </a:bodyPr>
          <a:lstStyle/>
          <a:p>
            <a:pPr algn="ctr"/>
            <a:r>
              <a:rPr lang="zh-CN" altLang="en-US" sz="2000" b="0" dirty="0" smtClean="0">
                <a:latin typeface="微软雅黑" panose="020B0503020204020204" pitchFamily="34" charset="-122"/>
                <a:ea typeface="微软雅黑" panose="020B0503020204020204" pitchFamily="34" charset="-122"/>
              </a:rPr>
              <a:t>会议差旅</a:t>
            </a:r>
            <a:r>
              <a:rPr lang="zh-CN" altLang="zh-CN" sz="2000" b="0" dirty="0">
                <a:latin typeface="微软雅黑" panose="020B0503020204020204" pitchFamily="34" charset="-122"/>
                <a:ea typeface="微软雅黑" panose="020B0503020204020204" pitchFamily="34" charset="-122"/>
              </a:rPr>
              <a:t>、</a:t>
            </a:r>
            <a:r>
              <a:rPr lang="zh-CN" altLang="en-US" sz="2000" b="0" dirty="0" smtClean="0">
                <a:latin typeface="微软雅黑" panose="020B0503020204020204" pitchFamily="34" charset="-122"/>
                <a:ea typeface="微软雅黑" panose="020B0503020204020204" pitchFamily="34" charset="-122"/>
              </a:rPr>
              <a:t>国际交流</a:t>
            </a:r>
            <a:endParaRPr lang="en-US" altLang="zh-CN" sz="2000" b="0" dirty="0" smtClean="0">
              <a:latin typeface="微软雅黑" panose="020B0503020204020204" pitchFamily="34" charset="-122"/>
              <a:ea typeface="微软雅黑" panose="020B0503020204020204" pitchFamily="34" charset="-122"/>
            </a:endParaRPr>
          </a:p>
          <a:p>
            <a:pPr algn="ctr"/>
            <a:r>
              <a:rPr lang="zh-CN" altLang="en-US" sz="2000" b="0" dirty="0" smtClean="0">
                <a:latin typeface="微软雅黑" panose="020B0503020204020204" pitchFamily="34" charset="-122"/>
                <a:ea typeface="微软雅黑" panose="020B0503020204020204" pitchFamily="34" charset="-122"/>
              </a:rPr>
              <a:t>出版劳务、专家间接</a:t>
            </a:r>
            <a:endParaRPr lang="zh-CN" altLang="en-US" sz="2000" b="0" dirty="0">
              <a:latin typeface="微软雅黑" panose="020B0503020204020204" pitchFamily="34" charset="-122"/>
              <a:ea typeface="微软雅黑" panose="020B0503020204020204" pitchFamily="34" charset="-122"/>
            </a:endParaRPr>
          </a:p>
        </p:txBody>
      </p:sp>
      <p:sp>
        <p:nvSpPr>
          <p:cNvPr id="15" name="矩形 14"/>
          <p:cNvSpPr/>
          <p:nvPr/>
        </p:nvSpPr>
        <p:spPr>
          <a:xfrm>
            <a:off x="6156176" y="3573016"/>
            <a:ext cx="1282292" cy="707886"/>
          </a:xfrm>
          <a:prstGeom prst="rect">
            <a:avLst/>
          </a:prstGeom>
        </p:spPr>
        <p:txBody>
          <a:bodyPr wrap="square">
            <a:spAutoFit/>
          </a:bodyPr>
          <a:lstStyle/>
          <a:p>
            <a:pPr algn="ctr"/>
            <a:r>
              <a:rPr lang="zh-CN" altLang="en-US" sz="2000" b="0" dirty="0" smtClean="0">
                <a:latin typeface="微软雅黑" panose="020B0503020204020204" pitchFamily="34" charset="-122"/>
                <a:ea typeface="微软雅黑" panose="020B0503020204020204" pitchFamily="34" charset="-122"/>
              </a:rPr>
              <a:t>设备材料</a:t>
            </a:r>
            <a:endParaRPr lang="en-US" altLang="zh-CN" sz="2000" b="0" dirty="0" smtClean="0">
              <a:latin typeface="微软雅黑" panose="020B0503020204020204" pitchFamily="34" charset="-122"/>
              <a:ea typeface="微软雅黑" panose="020B0503020204020204" pitchFamily="34" charset="-122"/>
            </a:endParaRPr>
          </a:p>
          <a:p>
            <a:pPr algn="ctr"/>
            <a:r>
              <a:rPr lang="zh-CN" altLang="en-US" sz="2000" b="0" dirty="0" smtClean="0">
                <a:latin typeface="微软雅黑" panose="020B0503020204020204" pitchFamily="34" charset="-122"/>
                <a:ea typeface="微软雅黑" panose="020B0503020204020204" pitchFamily="34" charset="-122"/>
              </a:rPr>
              <a:t>测试化验</a:t>
            </a:r>
            <a:endParaRPr lang="zh-CN" altLang="en-US" sz="2000" b="0" dirty="0">
              <a:latin typeface="微软雅黑" panose="020B0503020204020204" pitchFamily="34" charset="-122"/>
              <a:ea typeface="微软雅黑" panose="020B0503020204020204" pitchFamily="34" charset="-122"/>
            </a:endParaRPr>
          </a:p>
        </p:txBody>
      </p:sp>
      <p:sp>
        <p:nvSpPr>
          <p:cNvPr id="16" name="单圆角矩形 15"/>
          <p:cNvSpPr/>
          <p:nvPr/>
        </p:nvSpPr>
        <p:spPr>
          <a:xfrm>
            <a:off x="1054144" y="4791035"/>
            <a:ext cx="1442412" cy="461665"/>
          </a:xfrm>
          <a:prstGeom prst="round1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2400" dirty="0" smtClean="0">
                <a:latin typeface="微软雅黑" panose="020B0503020204020204" pitchFamily="34" charset="-122"/>
                <a:ea typeface="微软雅黑" panose="020B0503020204020204" pitchFamily="34" charset="-122"/>
              </a:rPr>
              <a:t>支持任务</a:t>
            </a:r>
            <a:endParaRPr lang="zh-CN" altLang="en-US" sz="2400" dirty="0">
              <a:latin typeface="微软雅黑" panose="020B0503020204020204" pitchFamily="34" charset="-122"/>
              <a:ea typeface="微软雅黑" panose="020B0503020204020204" pitchFamily="34" charset="-122"/>
            </a:endParaRPr>
          </a:p>
        </p:txBody>
      </p:sp>
      <p:sp>
        <p:nvSpPr>
          <p:cNvPr id="17" name="矩形 16"/>
          <p:cNvSpPr/>
          <p:nvPr/>
        </p:nvSpPr>
        <p:spPr>
          <a:xfrm>
            <a:off x="3105844" y="4564663"/>
            <a:ext cx="1475215" cy="707886"/>
          </a:xfrm>
          <a:prstGeom prst="rect">
            <a:avLst/>
          </a:prstGeom>
        </p:spPr>
        <p:txBody>
          <a:bodyPr wrap="square">
            <a:spAutoFit/>
          </a:bodyPr>
          <a:lstStyle/>
          <a:p>
            <a:pPr algn="ctr"/>
            <a:r>
              <a:rPr lang="zh-CN" altLang="en-US" sz="2000" b="0" dirty="0" smtClean="0">
                <a:latin typeface="微软雅黑" panose="020B0503020204020204" pitchFamily="34" charset="-122"/>
                <a:ea typeface="微软雅黑" panose="020B0503020204020204" pitchFamily="34" charset="-122"/>
              </a:rPr>
              <a:t>理论研究</a:t>
            </a:r>
            <a:endParaRPr lang="en-US" altLang="zh-CN" sz="2000" b="0" dirty="0" smtClean="0">
              <a:latin typeface="微软雅黑" panose="020B0503020204020204" pitchFamily="34" charset="-122"/>
              <a:ea typeface="微软雅黑" panose="020B0503020204020204" pitchFamily="34" charset="-122"/>
            </a:endParaRPr>
          </a:p>
          <a:p>
            <a:pPr algn="ctr"/>
            <a:r>
              <a:rPr lang="zh-CN" altLang="en-US" sz="2000" b="0" dirty="0" smtClean="0">
                <a:latin typeface="微软雅黑" panose="020B0503020204020204" pitchFamily="34" charset="-122"/>
                <a:ea typeface="微软雅黑" panose="020B0503020204020204" pitchFamily="34" charset="-122"/>
              </a:rPr>
              <a:t>交流研讨</a:t>
            </a:r>
            <a:endParaRPr lang="zh-CN" altLang="en-US" sz="2000" b="0" dirty="0">
              <a:latin typeface="微软雅黑" panose="020B0503020204020204" pitchFamily="34" charset="-122"/>
              <a:ea typeface="微软雅黑" panose="020B0503020204020204" pitchFamily="34" charset="-122"/>
            </a:endParaRPr>
          </a:p>
        </p:txBody>
      </p:sp>
      <p:sp>
        <p:nvSpPr>
          <p:cNvPr id="18" name="矩形 17"/>
          <p:cNvSpPr/>
          <p:nvPr/>
        </p:nvSpPr>
        <p:spPr>
          <a:xfrm>
            <a:off x="5944276" y="4544813"/>
            <a:ext cx="1854232" cy="707886"/>
          </a:xfrm>
          <a:prstGeom prst="rect">
            <a:avLst/>
          </a:prstGeom>
        </p:spPr>
        <p:txBody>
          <a:bodyPr wrap="square">
            <a:spAutoFit/>
          </a:bodyPr>
          <a:lstStyle/>
          <a:p>
            <a:pPr algn="ctr"/>
            <a:r>
              <a:rPr lang="zh-CN" altLang="en-US" sz="2000" b="0" dirty="0" smtClean="0">
                <a:latin typeface="微软雅黑" panose="020B0503020204020204" pitchFamily="34" charset="-122"/>
                <a:ea typeface="微软雅黑" panose="020B0503020204020204" pitchFamily="34" charset="-122"/>
              </a:rPr>
              <a:t>平台建设</a:t>
            </a:r>
          </a:p>
          <a:p>
            <a:pPr algn="ctr"/>
            <a:r>
              <a:rPr lang="zh-CN" altLang="en-US" sz="2000" b="0" dirty="0" smtClean="0">
                <a:latin typeface="微软雅黑" panose="020B0503020204020204" pitchFamily="34" charset="-122"/>
                <a:ea typeface="微软雅黑" panose="020B0503020204020204" pitchFamily="34" charset="-122"/>
              </a:rPr>
              <a:t>特色实施</a:t>
            </a:r>
            <a:endParaRPr lang="en-US" altLang="zh-CN" sz="2000" b="0" dirty="0" smtClean="0">
              <a:latin typeface="微软雅黑" panose="020B0503020204020204" pitchFamily="34" charset="-122"/>
              <a:ea typeface="微软雅黑" panose="020B0503020204020204" pitchFamily="34" charset="-122"/>
            </a:endParaRPr>
          </a:p>
        </p:txBody>
      </p:sp>
      <p:cxnSp>
        <p:nvCxnSpPr>
          <p:cNvPr id="10" name="直接连接符 9"/>
          <p:cNvCxnSpPr/>
          <p:nvPr/>
        </p:nvCxnSpPr>
        <p:spPr bwMode="auto">
          <a:xfrm>
            <a:off x="2465830" y="3403424"/>
            <a:ext cx="5332678" cy="0"/>
          </a:xfrm>
          <a:prstGeom prst="line">
            <a:avLst/>
          </a:prstGeom>
          <a:ln w="190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接连接符 20"/>
          <p:cNvCxnSpPr/>
          <p:nvPr/>
        </p:nvCxnSpPr>
        <p:spPr bwMode="auto">
          <a:xfrm>
            <a:off x="2479682" y="4293096"/>
            <a:ext cx="5332678" cy="0"/>
          </a:xfrm>
          <a:prstGeom prst="line">
            <a:avLst/>
          </a:prstGeom>
          <a:ln w="190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接连接符 21"/>
          <p:cNvCxnSpPr/>
          <p:nvPr/>
        </p:nvCxnSpPr>
        <p:spPr bwMode="auto">
          <a:xfrm>
            <a:off x="2465830" y="5252700"/>
            <a:ext cx="5332678" cy="0"/>
          </a:xfrm>
          <a:prstGeom prst="line">
            <a:avLst/>
          </a:prstGeom>
          <a:ln w="1905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7" name="矩形 26"/>
          <p:cNvSpPr/>
          <p:nvPr/>
        </p:nvSpPr>
        <p:spPr>
          <a:xfrm>
            <a:off x="5076056" y="2649686"/>
            <a:ext cx="764370" cy="923330"/>
          </a:xfrm>
          <a:prstGeom prst="rect">
            <a:avLst/>
          </a:prstGeom>
        </p:spPr>
        <p:txBody>
          <a:bodyPr wrap="square">
            <a:spAutoFit/>
          </a:bodyPr>
          <a:lstStyle/>
          <a:p>
            <a:pPr algn="ctr"/>
            <a:r>
              <a:rPr lang="en-US" altLang="zh-CN" sz="5400" b="0" dirty="0" smtClean="0">
                <a:latin typeface="微软雅黑" panose="020B0503020204020204" pitchFamily="34" charset="-122"/>
                <a:ea typeface="微软雅黑" panose="020B0503020204020204" pitchFamily="34" charset="-122"/>
              </a:rPr>
              <a:t>+</a:t>
            </a:r>
            <a:endParaRPr lang="zh-CN" altLang="en-US" sz="5400" b="0" dirty="0">
              <a:latin typeface="微软雅黑" panose="020B0503020204020204" pitchFamily="34" charset="-122"/>
              <a:ea typeface="微软雅黑" panose="020B0503020204020204" pitchFamily="34" charset="-122"/>
            </a:endParaRPr>
          </a:p>
        </p:txBody>
      </p:sp>
      <p:sp>
        <p:nvSpPr>
          <p:cNvPr id="28" name="矩形 27"/>
          <p:cNvSpPr/>
          <p:nvPr/>
        </p:nvSpPr>
        <p:spPr>
          <a:xfrm>
            <a:off x="5076056" y="3495528"/>
            <a:ext cx="764370" cy="923330"/>
          </a:xfrm>
          <a:prstGeom prst="rect">
            <a:avLst/>
          </a:prstGeom>
        </p:spPr>
        <p:txBody>
          <a:bodyPr wrap="square">
            <a:spAutoFit/>
          </a:bodyPr>
          <a:lstStyle/>
          <a:p>
            <a:pPr algn="ctr"/>
            <a:r>
              <a:rPr lang="en-US" altLang="zh-CN" sz="5400" b="0" dirty="0" smtClean="0">
                <a:latin typeface="微软雅黑" panose="020B0503020204020204" pitchFamily="34" charset="-122"/>
                <a:ea typeface="微软雅黑" panose="020B0503020204020204" pitchFamily="34" charset="-122"/>
              </a:rPr>
              <a:t>+</a:t>
            </a:r>
            <a:endParaRPr lang="zh-CN" altLang="en-US" sz="5400" b="0" dirty="0">
              <a:latin typeface="微软雅黑" panose="020B0503020204020204" pitchFamily="34" charset="-122"/>
              <a:ea typeface="微软雅黑" panose="020B0503020204020204" pitchFamily="34" charset="-122"/>
            </a:endParaRPr>
          </a:p>
        </p:txBody>
      </p:sp>
      <p:sp>
        <p:nvSpPr>
          <p:cNvPr id="29" name="矩形 28"/>
          <p:cNvSpPr/>
          <p:nvPr/>
        </p:nvSpPr>
        <p:spPr>
          <a:xfrm>
            <a:off x="5076056" y="4457197"/>
            <a:ext cx="764370" cy="923330"/>
          </a:xfrm>
          <a:prstGeom prst="rect">
            <a:avLst/>
          </a:prstGeom>
        </p:spPr>
        <p:txBody>
          <a:bodyPr wrap="square">
            <a:spAutoFit/>
          </a:bodyPr>
          <a:lstStyle/>
          <a:p>
            <a:pPr algn="ctr"/>
            <a:r>
              <a:rPr lang="en-US" altLang="zh-CN" sz="5400" b="0" dirty="0" smtClean="0">
                <a:latin typeface="微软雅黑" panose="020B0503020204020204" pitchFamily="34" charset="-122"/>
                <a:ea typeface="微软雅黑" panose="020B0503020204020204" pitchFamily="34" charset="-122"/>
              </a:rPr>
              <a:t>+</a:t>
            </a:r>
            <a:endParaRPr lang="zh-CN" altLang="en-US" sz="5400" b="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987824" y="1548080"/>
            <a:ext cx="1944216" cy="584776"/>
          </a:xfrm>
          <a:prstGeom prst="rect">
            <a:avLst/>
          </a:prstGeom>
          <a:noFill/>
        </p:spPr>
        <p:txBody>
          <a:bodyPr wrap="square" rtlCol="0">
            <a:spAutoFit/>
          </a:bodyPr>
          <a:lstStyle/>
          <a:p>
            <a:r>
              <a:rPr kumimoji="1" lang="zh-CN" altLang="en-US" dirty="0" smtClean="0">
                <a:solidFill>
                  <a:srgbClr val="0000FF"/>
                </a:solidFill>
                <a:latin typeface="黑体"/>
                <a:ea typeface="黑体"/>
                <a:cs typeface="黑体"/>
              </a:rPr>
              <a:t>专项经费</a:t>
            </a:r>
            <a:endParaRPr kumimoji="1" lang="zh-CN" altLang="en-US" dirty="0">
              <a:solidFill>
                <a:srgbClr val="0000FF"/>
              </a:solidFill>
              <a:latin typeface="黑体"/>
              <a:ea typeface="黑体"/>
              <a:cs typeface="黑体"/>
            </a:endParaRPr>
          </a:p>
        </p:txBody>
      </p:sp>
      <p:sp>
        <p:nvSpPr>
          <p:cNvPr id="24" name="文本框 23"/>
          <p:cNvSpPr txBox="1"/>
          <p:nvPr/>
        </p:nvSpPr>
        <p:spPr>
          <a:xfrm>
            <a:off x="5868144" y="1556792"/>
            <a:ext cx="1944216" cy="584776"/>
          </a:xfrm>
          <a:prstGeom prst="rect">
            <a:avLst/>
          </a:prstGeom>
          <a:noFill/>
        </p:spPr>
        <p:txBody>
          <a:bodyPr wrap="square" rtlCol="0">
            <a:spAutoFit/>
          </a:bodyPr>
          <a:lstStyle/>
          <a:p>
            <a:r>
              <a:rPr lang="zh-CN" altLang="en-US" dirty="0" smtClean="0">
                <a:solidFill>
                  <a:srgbClr val="0000FF"/>
                </a:solidFill>
                <a:latin typeface="黑体"/>
                <a:ea typeface="黑体"/>
                <a:cs typeface="黑体"/>
              </a:rPr>
              <a:t>自筹配套</a:t>
            </a:r>
            <a:endParaRPr kumimoji="1" lang="zh-CN" altLang="en-US" dirty="0">
              <a:solidFill>
                <a:srgbClr val="0000FF"/>
              </a:solidFill>
              <a:latin typeface="黑体"/>
              <a:ea typeface="黑体"/>
              <a:cs typeface="黑体"/>
            </a:endParaRPr>
          </a:p>
        </p:txBody>
      </p:sp>
    </p:spTree>
    <p:extLst>
      <p:ext uri="{BB962C8B-B14F-4D97-AF65-F5344CB8AC3E}">
        <p14:creationId xmlns:p14="http://schemas.microsoft.com/office/powerpoint/2010/main" val="21257447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3"/>
          <p:cNvGrpSpPr>
            <a:grpSpLocks/>
          </p:cNvGrpSpPr>
          <p:nvPr/>
        </p:nvGrpSpPr>
        <p:grpSpPr bwMode="auto">
          <a:xfrm>
            <a:off x="755650" y="1954213"/>
            <a:ext cx="7920038" cy="3544887"/>
            <a:chOff x="476" y="1117"/>
            <a:chExt cx="4805" cy="2233"/>
          </a:xfrm>
        </p:grpSpPr>
        <p:sp>
          <p:nvSpPr>
            <p:cNvPr id="15365" name="Text Box 4"/>
            <p:cNvSpPr txBox="1">
              <a:spLocks noChangeArrowheads="1"/>
            </p:cNvSpPr>
            <p:nvPr/>
          </p:nvSpPr>
          <p:spPr bwMode="gray">
            <a:xfrm>
              <a:off x="562" y="2336"/>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三</a:t>
              </a:r>
            </a:p>
          </p:txBody>
        </p:sp>
        <p:grpSp>
          <p:nvGrpSpPr>
            <p:cNvPr id="15366" name="Group 5"/>
            <p:cNvGrpSpPr>
              <a:grpSpLocks/>
            </p:cNvGrpSpPr>
            <p:nvPr/>
          </p:nvGrpSpPr>
          <p:grpSpPr bwMode="auto">
            <a:xfrm>
              <a:off x="476" y="1117"/>
              <a:ext cx="4805" cy="419"/>
              <a:chOff x="476" y="1117"/>
              <a:chExt cx="4805" cy="419"/>
            </a:xfrm>
          </p:grpSpPr>
          <p:sp>
            <p:nvSpPr>
              <p:cNvPr id="15405" name="Line 6"/>
              <p:cNvSpPr>
                <a:spLocks noChangeShapeType="1"/>
              </p:cNvSpPr>
              <p:nvPr/>
            </p:nvSpPr>
            <p:spPr bwMode="auto">
              <a:xfrm flipV="1">
                <a:off x="839" y="1525"/>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47" name="Text Box 7"/>
              <p:cNvSpPr txBox="1">
                <a:spLocks noChangeArrowheads="1"/>
              </p:cNvSpPr>
              <p:nvPr/>
            </p:nvSpPr>
            <p:spPr bwMode="auto">
              <a:xfrm>
                <a:off x="975" y="1121"/>
                <a:ext cx="4306" cy="330"/>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研究背景与现状</a:t>
                </a:r>
              </a:p>
            </p:txBody>
          </p:sp>
          <p:grpSp>
            <p:nvGrpSpPr>
              <p:cNvPr id="15407" name="Group 8"/>
              <p:cNvGrpSpPr>
                <a:grpSpLocks/>
              </p:cNvGrpSpPr>
              <p:nvPr/>
            </p:nvGrpSpPr>
            <p:grpSpPr bwMode="auto">
              <a:xfrm>
                <a:off x="476" y="1117"/>
                <a:ext cx="499" cy="419"/>
                <a:chOff x="476" y="890"/>
                <a:chExt cx="499" cy="419"/>
              </a:xfrm>
            </p:grpSpPr>
            <p:grpSp>
              <p:nvGrpSpPr>
                <p:cNvPr id="15408" name="Group 9"/>
                <p:cNvGrpSpPr>
                  <a:grpSpLocks/>
                </p:cNvGrpSpPr>
                <p:nvPr/>
              </p:nvGrpSpPr>
              <p:grpSpPr bwMode="auto">
                <a:xfrm>
                  <a:off x="476" y="890"/>
                  <a:ext cx="499" cy="419"/>
                  <a:chOff x="476" y="890"/>
                  <a:chExt cx="499" cy="419"/>
                </a:xfrm>
              </p:grpSpPr>
              <p:sp>
                <p:nvSpPr>
                  <p:cNvPr id="15410" name="AutoShape 1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1" name="AutoShape 1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2" name="AutoShape 1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9" name="Text Box 1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一</a:t>
                  </a:r>
                </a:p>
              </p:txBody>
            </p:sp>
          </p:grpSp>
        </p:grpSp>
        <p:grpSp>
          <p:nvGrpSpPr>
            <p:cNvPr id="15367" name="Group 14"/>
            <p:cNvGrpSpPr>
              <a:grpSpLocks/>
            </p:cNvGrpSpPr>
            <p:nvPr/>
          </p:nvGrpSpPr>
          <p:grpSpPr bwMode="auto">
            <a:xfrm>
              <a:off x="476" y="1570"/>
              <a:ext cx="4639" cy="647"/>
              <a:chOff x="476" y="1570"/>
              <a:chExt cx="4639" cy="647"/>
            </a:xfrm>
          </p:grpSpPr>
          <p:sp>
            <p:nvSpPr>
              <p:cNvPr id="15396" name="Line 15"/>
              <p:cNvSpPr>
                <a:spLocks noChangeShapeType="1"/>
              </p:cNvSpPr>
              <p:nvPr/>
            </p:nvSpPr>
            <p:spPr bwMode="auto">
              <a:xfrm>
                <a:off x="839" y="1979"/>
                <a:ext cx="4276" cy="9"/>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56" name="Text Box 16"/>
              <p:cNvSpPr txBox="1">
                <a:spLocks noChangeArrowheads="1"/>
              </p:cNvSpPr>
              <p:nvPr/>
            </p:nvSpPr>
            <p:spPr bwMode="auto">
              <a:xfrm>
                <a:off x="975" y="1616"/>
                <a:ext cx="4114" cy="601"/>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研究与应用的目标、内容与方法</a:t>
                </a:r>
              </a:p>
              <a:p>
                <a:pPr eaLnBrk="0" hangingPunct="0">
                  <a:defRPr/>
                </a:pP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98" name="Text Box 17"/>
              <p:cNvSpPr txBox="1">
                <a:spLocks noChangeArrowheads="1"/>
              </p:cNvSpPr>
              <p:nvPr/>
            </p:nvSpPr>
            <p:spPr bwMode="gray">
              <a:xfrm>
                <a:off x="562" y="1757"/>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二</a:t>
                </a:r>
              </a:p>
            </p:txBody>
          </p:sp>
          <p:grpSp>
            <p:nvGrpSpPr>
              <p:cNvPr id="15399" name="Group 18"/>
              <p:cNvGrpSpPr>
                <a:grpSpLocks/>
              </p:cNvGrpSpPr>
              <p:nvPr/>
            </p:nvGrpSpPr>
            <p:grpSpPr bwMode="auto">
              <a:xfrm>
                <a:off x="476" y="1570"/>
                <a:ext cx="499" cy="419"/>
                <a:chOff x="476" y="890"/>
                <a:chExt cx="499" cy="419"/>
              </a:xfrm>
            </p:grpSpPr>
            <p:grpSp>
              <p:nvGrpSpPr>
                <p:cNvPr id="15400" name="Group 19"/>
                <p:cNvGrpSpPr>
                  <a:grpSpLocks/>
                </p:cNvGrpSpPr>
                <p:nvPr/>
              </p:nvGrpSpPr>
              <p:grpSpPr bwMode="auto">
                <a:xfrm>
                  <a:off x="476" y="890"/>
                  <a:ext cx="499" cy="419"/>
                  <a:chOff x="476" y="890"/>
                  <a:chExt cx="499" cy="419"/>
                </a:xfrm>
              </p:grpSpPr>
              <p:sp>
                <p:nvSpPr>
                  <p:cNvPr id="15402" name="AutoShape 2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3" name="AutoShape 2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4" name="AutoShape 2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1" name="Text Box 2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二</a:t>
                  </a:r>
                </a:p>
              </p:txBody>
            </p:sp>
          </p:grpSp>
        </p:grpSp>
        <p:grpSp>
          <p:nvGrpSpPr>
            <p:cNvPr id="15368" name="Group 24"/>
            <p:cNvGrpSpPr>
              <a:grpSpLocks/>
            </p:cNvGrpSpPr>
            <p:nvPr/>
          </p:nvGrpSpPr>
          <p:grpSpPr bwMode="auto">
            <a:xfrm>
              <a:off x="476" y="2024"/>
              <a:ext cx="4639" cy="419"/>
              <a:chOff x="476" y="2024"/>
              <a:chExt cx="4639" cy="419"/>
            </a:xfrm>
          </p:grpSpPr>
          <p:sp>
            <p:nvSpPr>
              <p:cNvPr id="240665" name="Text Box 25"/>
              <p:cNvSpPr txBox="1">
                <a:spLocks noChangeArrowheads="1"/>
              </p:cNvSpPr>
              <p:nvPr/>
            </p:nvSpPr>
            <p:spPr bwMode="auto">
              <a:xfrm>
                <a:off x="975" y="2068"/>
                <a:ext cx="3800"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项目特色、可行性及预期成果</a:t>
                </a:r>
              </a:p>
            </p:txBody>
          </p:sp>
          <p:sp>
            <p:nvSpPr>
              <p:cNvPr id="15389" name="Line 26"/>
              <p:cNvSpPr>
                <a:spLocks noChangeShapeType="1"/>
              </p:cNvSpPr>
              <p:nvPr/>
            </p:nvSpPr>
            <p:spPr bwMode="auto">
              <a:xfrm flipV="1">
                <a:off x="839" y="2432"/>
                <a:ext cx="4276" cy="8"/>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grpSp>
            <p:nvGrpSpPr>
              <p:cNvPr id="15390" name="Group 27"/>
              <p:cNvGrpSpPr>
                <a:grpSpLocks/>
              </p:cNvGrpSpPr>
              <p:nvPr/>
            </p:nvGrpSpPr>
            <p:grpSpPr bwMode="auto">
              <a:xfrm>
                <a:off x="476" y="2024"/>
                <a:ext cx="499" cy="419"/>
                <a:chOff x="476" y="890"/>
                <a:chExt cx="499" cy="419"/>
              </a:xfrm>
            </p:grpSpPr>
            <p:grpSp>
              <p:nvGrpSpPr>
                <p:cNvPr id="15391" name="Group 28"/>
                <p:cNvGrpSpPr>
                  <a:grpSpLocks/>
                </p:cNvGrpSpPr>
                <p:nvPr/>
              </p:nvGrpSpPr>
              <p:grpSpPr bwMode="auto">
                <a:xfrm>
                  <a:off x="476" y="890"/>
                  <a:ext cx="499" cy="419"/>
                  <a:chOff x="476" y="890"/>
                  <a:chExt cx="499" cy="419"/>
                </a:xfrm>
              </p:grpSpPr>
              <p:sp>
                <p:nvSpPr>
                  <p:cNvPr id="15393" name="AutoShape 29"/>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4" name="AutoShape 30"/>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5" name="AutoShape 31"/>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92" name="Text Box 32"/>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三</a:t>
                  </a:r>
                </a:p>
              </p:txBody>
            </p:sp>
          </p:grpSp>
        </p:grpSp>
        <p:grpSp>
          <p:nvGrpSpPr>
            <p:cNvPr id="15369" name="Group 33"/>
            <p:cNvGrpSpPr>
              <a:grpSpLocks/>
            </p:cNvGrpSpPr>
            <p:nvPr/>
          </p:nvGrpSpPr>
          <p:grpSpPr bwMode="auto">
            <a:xfrm>
              <a:off x="476" y="2478"/>
              <a:ext cx="4762" cy="419"/>
              <a:chOff x="476" y="2478"/>
              <a:chExt cx="4762" cy="419"/>
            </a:xfrm>
          </p:grpSpPr>
          <p:sp>
            <p:nvSpPr>
              <p:cNvPr id="15380" name="Line 34"/>
              <p:cNvSpPr>
                <a:spLocks noChangeShapeType="1"/>
              </p:cNvSpPr>
              <p:nvPr/>
            </p:nvSpPr>
            <p:spPr bwMode="auto">
              <a:xfrm>
                <a:off x="839" y="2886"/>
                <a:ext cx="4276" cy="5"/>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75" name="Text Box 35"/>
              <p:cNvSpPr txBox="1">
                <a:spLocks noChangeArrowheads="1"/>
              </p:cNvSpPr>
              <p:nvPr/>
            </p:nvSpPr>
            <p:spPr bwMode="auto">
              <a:xfrm>
                <a:off x="975" y="2522"/>
                <a:ext cx="4263"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项目申请人及主要参与人</a:t>
                </a:r>
              </a:p>
            </p:txBody>
          </p:sp>
          <p:grpSp>
            <p:nvGrpSpPr>
              <p:cNvPr id="15382" name="Group 36"/>
              <p:cNvGrpSpPr>
                <a:grpSpLocks/>
              </p:cNvGrpSpPr>
              <p:nvPr/>
            </p:nvGrpSpPr>
            <p:grpSpPr bwMode="auto">
              <a:xfrm>
                <a:off x="476" y="2478"/>
                <a:ext cx="499" cy="419"/>
                <a:chOff x="476" y="890"/>
                <a:chExt cx="499" cy="419"/>
              </a:xfrm>
            </p:grpSpPr>
            <p:grpSp>
              <p:nvGrpSpPr>
                <p:cNvPr id="15383" name="Group 37"/>
                <p:cNvGrpSpPr>
                  <a:grpSpLocks/>
                </p:cNvGrpSpPr>
                <p:nvPr/>
              </p:nvGrpSpPr>
              <p:grpSpPr bwMode="auto">
                <a:xfrm>
                  <a:off x="476" y="890"/>
                  <a:ext cx="499" cy="419"/>
                  <a:chOff x="476" y="890"/>
                  <a:chExt cx="499" cy="419"/>
                </a:xfrm>
              </p:grpSpPr>
              <p:sp>
                <p:nvSpPr>
                  <p:cNvPr id="15385" name="AutoShape 3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6" name="AutoShape 3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7" name="AutoShape 4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84" name="Text Box 4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四</a:t>
                  </a:r>
                </a:p>
              </p:txBody>
            </p:sp>
          </p:grpSp>
        </p:grpSp>
        <p:grpSp>
          <p:nvGrpSpPr>
            <p:cNvPr id="15370" name="Group 42"/>
            <p:cNvGrpSpPr>
              <a:grpSpLocks/>
            </p:cNvGrpSpPr>
            <p:nvPr/>
          </p:nvGrpSpPr>
          <p:grpSpPr bwMode="auto">
            <a:xfrm>
              <a:off x="476" y="2931"/>
              <a:ext cx="4639" cy="419"/>
              <a:chOff x="476" y="2931"/>
              <a:chExt cx="4639" cy="419"/>
            </a:xfrm>
          </p:grpSpPr>
          <p:sp>
            <p:nvSpPr>
              <p:cNvPr id="15371" name="Text Box 43"/>
              <p:cNvSpPr txBox="1">
                <a:spLocks noChangeArrowheads="1"/>
              </p:cNvSpPr>
              <p:nvPr/>
            </p:nvSpPr>
            <p:spPr bwMode="gray">
              <a:xfrm>
                <a:off x="607" y="2973"/>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en-US" altLang="zh-CN" sz="2400">
                    <a:solidFill>
                      <a:schemeClr val="bg1"/>
                    </a:solidFill>
                    <a:latin typeface="黑体" panose="02010609060101010101" pitchFamily="49" charset="-122"/>
                    <a:ea typeface="黑体" panose="02010609060101010101" pitchFamily="49" charset="-122"/>
                  </a:rPr>
                  <a:t>4</a:t>
                </a:r>
              </a:p>
            </p:txBody>
          </p:sp>
          <p:sp>
            <p:nvSpPr>
              <p:cNvPr id="15372" name="Line 44"/>
              <p:cNvSpPr>
                <a:spLocks noChangeShapeType="1"/>
              </p:cNvSpPr>
              <p:nvPr/>
            </p:nvSpPr>
            <p:spPr bwMode="auto">
              <a:xfrm flipV="1">
                <a:off x="839" y="3339"/>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85" name="Text Box 45"/>
              <p:cNvSpPr txBox="1">
                <a:spLocks noChangeArrowheads="1"/>
              </p:cNvSpPr>
              <p:nvPr/>
            </p:nvSpPr>
            <p:spPr bwMode="auto">
              <a:xfrm>
                <a:off x="975" y="2975"/>
                <a:ext cx="3515" cy="327"/>
              </a:xfrm>
              <a:prstGeom prst="rect">
                <a:avLst/>
              </a:prstGeom>
              <a:noFill/>
              <a:ln w="9525" algn="ctr">
                <a:noFill/>
                <a:miter lim="800000"/>
                <a:headEnd/>
                <a:tailEnd/>
              </a:ln>
              <a:effectLst/>
            </p:spPr>
            <p:txBody>
              <a:bodyPr>
                <a:spAutoFit/>
              </a:bodyPr>
              <a:lstStyle/>
              <a:p>
                <a:pPr>
                  <a:spcBef>
                    <a:spcPct val="20000"/>
                  </a:spcBef>
                  <a:buClr>
                    <a:schemeClr val="accent2"/>
                  </a:buClr>
                  <a:buFont typeface="Wingdings" pitchFamily="2" charset="2"/>
                  <a:buNone/>
                  <a:defRPr/>
                </a:pPr>
                <a:r>
                  <a:rPr kumimoji="0" lang="zh-CN" altLang="en-US" sz="2800" dirty="0" smtClean="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相关研究基础与条件</a:t>
                </a: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374" name="Group 46"/>
              <p:cNvGrpSpPr>
                <a:grpSpLocks/>
              </p:cNvGrpSpPr>
              <p:nvPr/>
            </p:nvGrpSpPr>
            <p:grpSpPr bwMode="auto">
              <a:xfrm>
                <a:off x="476" y="2931"/>
                <a:ext cx="499" cy="419"/>
                <a:chOff x="476" y="890"/>
                <a:chExt cx="499" cy="419"/>
              </a:xfrm>
            </p:grpSpPr>
            <p:grpSp>
              <p:nvGrpSpPr>
                <p:cNvPr id="15375" name="Group 47"/>
                <p:cNvGrpSpPr>
                  <a:grpSpLocks/>
                </p:cNvGrpSpPr>
                <p:nvPr/>
              </p:nvGrpSpPr>
              <p:grpSpPr bwMode="auto">
                <a:xfrm>
                  <a:off x="476" y="890"/>
                  <a:ext cx="499" cy="419"/>
                  <a:chOff x="476" y="890"/>
                  <a:chExt cx="499" cy="419"/>
                </a:xfrm>
              </p:grpSpPr>
              <p:sp>
                <p:nvSpPr>
                  <p:cNvPr id="15377" name="AutoShape 4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8" name="AutoShape 4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9" name="AutoShape 5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76" name="Text Box 5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五</a:t>
                  </a:r>
                </a:p>
              </p:txBody>
            </p:sp>
          </p:grpSp>
        </p:grpSp>
      </p:grpSp>
      <p:sp>
        <p:nvSpPr>
          <p:cNvPr id="15364" name="灯片编号占位符 6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F9A9871C-9D17-4A78-BA31-FA0855EE29C1}" type="slidenum">
              <a:rPr kumimoji="0" lang="zh-CN" altLang="en-US" sz="1200" b="0" smtClean="0">
                <a:latin typeface="Verdana" pitchFamily="34" charset="0"/>
              </a:rPr>
              <a:pPr eaLnBrk="1" hangingPunct="1"/>
              <a:t>46</a:t>
            </a:fld>
            <a:endParaRPr kumimoji="0" lang="en-US" altLang="zh-CN" sz="1200" b="0" smtClean="0">
              <a:latin typeface="Verdana" pitchFamily="34" charset="0"/>
            </a:endParaRPr>
          </a:p>
        </p:txBody>
      </p:sp>
      <p:sp>
        <p:nvSpPr>
          <p:cNvPr id="53" name="Rectangle 2"/>
          <p:cNvSpPr>
            <a:spLocks noGrp="1" noChangeArrowheads="1"/>
          </p:cNvSpPr>
          <p:nvPr>
            <p:ph type="title" idx="4294967295"/>
          </p:nvPr>
        </p:nvSpPr>
        <p:spPr>
          <a:xfrm>
            <a:off x="539750" y="115888"/>
            <a:ext cx="8208963" cy="892175"/>
          </a:xfrm>
        </p:spPr>
        <p:txBody>
          <a:bodyPr/>
          <a:lstStyle/>
          <a:p>
            <a:pPr algn="ctr" eaLnBrk="1" hangingPunct="1"/>
            <a:r>
              <a:rPr lang="zh-CN" altLang="en-US" sz="3200" dirty="0" smtClean="0">
                <a:latin typeface="黑体" pitchFamily="49" charset="-122"/>
                <a:ea typeface="黑体" pitchFamily="49" charset="-122"/>
              </a:rPr>
              <a:t>汇报内容</a:t>
            </a:r>
            <a:endParaRPr lang="zh-CN" sz="3200" dirty="0" smtClean="0">
              <a:latin typeface="黑体" pitchFamily="49" charset="-122"/>
              <a:ea typeface="黑体" pitchFamily="49" charset="-122"/>
            </a:endParaRPr>
          </a:p>
        </p:txBody>
      </p:sp>
    </p:spTree>
    <p:extLst>
      <p:ext uri="{BB962C8B-B14F-4D97-AF65-F5344CB8AC3E}">
        <p14:creationId xmlns:p14="http://schemas.microsoft.com/office/powerpoint/2010/main" val="323917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灯片编号占位符 6"/>
          <p:cNvSpPr>
            <a:spLocks noGrp="1"/>
          </p:cNvSpPr>
          <p:nvPr>
            <p:ph type="sldNum" sz="quarter" idx="10"/>
          </p:nvPr>
        </p:nvSpPr>
        <p:spPr>
          <a:xfrm>
            <a:off x="6948488" y="6453188"/>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27A4982A-8969-4971-911D-FCE08FFB977B}" type="slidenum">
              <a:rPr kumimoji="0" lang="zh-CN" altLang="en-US" sz="1200" b="0" smtClean="0">
                <a:latin typeface="Verdana" pitchFamily="34" charset="0"/>
              </a:rPr>
              <a:pPr eaLnBrk="1" hangingPunct="1"/>
              <a:t>47</a:t>
            </a:fld>
            <a:endParaRPr kumimoji="0" lang="en-US" altLang="zh-CN" sz="1200" b="0" smtClean="0">
              <a:latin typeface="Verdana" pitchFamily="34" charset="0"/>
            </a:endParaRPr>
          </a:p>
        </p:txBody>
      </p:sp>
      <p:sp>
        <p:nvSpPr>
          <p:cNvPr id="2" name="矩形 1"/>
          <p:cNvSpPr/>
          <p:nvPr/>
        </p:nvSpPr>
        <p:spPr>
          <a:xfrm>
            <a:off x="2051720" y="1340768"/>
            <a:ext cx="7020272" cy="4154983"/>
          </a:xfrm>
          <a:prstGeom prst="rect">
            <a:avLst/>
          </a:prstGeom>
        </p:spPr>
        <p:txBody>
          <a:bodyPr wrap="square">
            <a:spAutoFit/>
          </a:bodyPr>
          <a:lstStyle/>
          <a:p>
            <a:r>
              <a:rPr lang="en-US" altLang="en-US" sz="2400" dirty="0" smtClean="0">
                <a:solidFill>
                  <a:srgbClr val="0000FF"/>
                </a:solidFill>
                <a:latin typeface="微软雅黑" panose="020B0503020204020204" pitchFamily="34" charset="-122"/>
                <a:ea typeface="微软雅黑" panose="020B0503020204020204" pitchFamily="34" charset="-122"/>
              </a:rPr>
              <a:t>杨</a:t>
            </a:r>
            <a:r>
              <a:rPr lang="zh-CN" altLang="en-US" sz="2400" dirty="0" smtClean="0">
                <a:solidFill>
                  <a:srgbClr val="0000FF"/>
                </a:solidFill>
                <a:latin typeface="微软雅黑" panose="020B0503020204020204" pitchFamily="34" charset="-122"/>
                <a:ea typeface="微软雅黑" panose="020B0503020204020204" pitchFamily="34" charset="-122"/>
              </a:rPr>
              <a:t>斌</a:t>
            </a:r>
            <a:r>
              <a:rPr lang="zh-CN" altLang="en-US" sz="2400" b="0" dirty="0" smtClean="0">
                <a:latin typeface="微软雅黑" panose="020B0503020204020204" pitchFamily="34" charset="-122"/>
                <a:ea typeface="微软雅黑" panose="020B0503020204020204" pitchFamily="34" charset="-122"/>
              </a:rPr>
              <a:t>，清华大学</a:t>
            </a:r>
            <a:r>
              <a:rPr lang="zh-CN" altLang="en-US" sz="2400" b="0" dirty="0">
                <a:latin typeface="微软雅黑" panose="020B0503020204020204" pitchFamily="34" charset="-122"/>
                <a:ea typeface="微软雅黑" panose="020B0503020204020204" pitchFamily="34" charset="-122"/>
              </a:rPr>
              <a:t>教授</a:t>
            </a:r>
            <a:r>
              <a:rPr lang="zh-CN" altLang="en-US" sz="2400" b="0" dirty="0" smtClean="0">
                <a:latin typeface="微软雅黑" panose="020B0503020204020204" pitchFamily="34" charset="-122"/>
                <a:ea typeface="微软雅黑" panose="020B0503020204020204" pitchFamily="34" charset="-122"/>
              </a:rPr>
              <a:t>，</a:t>
            </a:r>
            <a:r>
              <a:rPr lang="zh-CN" altLang="en-US" sz="2400" b="0" dirty="0" smtClean="0">
                <a:solidFill>
                  <a:srgbClr val="FF0000"/>
                </a:solidFill>
                <a:latin typeface="微软雅黑" panose="020B0503020204020204" pitchFamily="34" charset="-122"/>
                <a:ea typeface="微软雅黑" panose="020B0503020204020204" pitchFamily="34" charset="-122"/>
              </a:rPr>
              <a:t>清华大学副校长兼教务长</a:t>
            </a:r>
            <a:r>
              <a:rPr lang="zh-CN" altLang="en-US" sz="2400" b="0" dirty="0" smtClean="0">
                <a:latin typeface="微软雅黑" panose="020B0503020204020204" pitchFamily="34" charset="-122"/>
                <a:ea typeface="微软雅黑" panose="020B0503020204020204" pitchFamily="34" charset="-122"/>
              </a:rPr>
              <a:t>，领导力研究中心主任；</a:t>
            </a:r>
            <a:endParaRPr lang="en-US" altLang="zh-CN" sz="2400" b="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中国学位与研究生教育</a:t>
            </a:r>
            <a:r>
              <a:rPr lang="zh-CN" altLang="en-US" sz="2400" dirty="0" smtClean="0">
                <a:solidFill>
                  <a:srgbClr val="FF0000"/>
                </a:solidFill>
                <a:latin typeface="微软雅黑" panose="020B0503020204020204" pitchFamily="34" charset="-122"/>
                <a:ea typeface="微软雅黑" panose="020B0503020204020204" pitchFamily="34" charset="-122"/>
              </a:rPr>
              <a:t>学会秘书长</a:t>
            </a:r>
            <a:endParaRPr lang="en-US" altLang="zh-CN" sz="2400" b="0" dirty="0" smtClean="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sz="2400" dirty="0">
                <a:solidFill>
                  <a:srgbClr val="000000"/>
                </a:solidFill>
                <a:latin typeface="微软雅黑" panose="020B0503020204020204" pitchFamily="34" charset="-122"/>
                <a:ea typeface="微软雅黑" panose="020B0503020204020204" pitchFamily="34" charset="-122"/>
              </a:rPr>
              <a:t>全国工程专业教育指导</a:t>
            </a:r>
            <a:r>
              <a:rPr lang="zh-CN" altLang="zh-CN" sz="2400" dirty="0">
                <a:solidFill>
                  <a:srgbClr val="FF0000"/>
                </a:solidFill>
                <a:latin typeface="微软雅黑" panose="020B0503020204020204" pitchFamily="34" charset="-122"/>
                <a:ea typeface="微软雅黑" panose="020B0503020204020204" pitchFamily="34" charset="-122"/>
              </a:rPr>
              <a:t>委员会秘书长</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sz="2400" dirty="0" smtClean="0">
                <a:solidFill>
                  <a:srgbClr val="000000"/>
                </a:solidFill>
                <a:latin typeface="微软雅黑" panose="020B0503020204020204" pitchFamily="34" charset="-122"/>
                <a:ea typeface="微软雅黑" panose="020B0503020204020204" pitchFamily="34" charset="-122"/>
              </a:rPr>
              <a:t>全国工商管理专业教育指导</a:t>
            </a:r>
            <a:r>
              <a:rPr lang="zh-CN" altLang="zh-CN" sz="2400" dirty="0" smtClean="0">
                <a:solidFill>
                  <a:srgbClr val="FF0000"/>
                </a:solidFill>
                <a:latin typeface="微软雅黑" panose="020B0503020204020204" pitchFamily="34" charset="-122"/>
                <a:ea typeface="微软雅黑" panose="020B0503020204020204" pitchFamily="34" charset="-122"/>
              </a:rPr>
              <a:t>委员会秘书长</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400" b="0" dirty="0" smtClean="0">
                <a:solidFill>
                  <a:srgbClr val="000000"/>
                </a:solidFill>
                <a:latin typeface="微软雅黑" panose="020B0503020204020204" pitchFamily="34" charset="-122"/>
                <a:ea typeface="微软雅黑" panose="020B0503020204020204" pitchFamily="34" charset="-122"/>
              </a:rPr>
              <a:t>曾获</a:t>
            </a:r>
            <a:r>
              <a:rPr lang="zh-CN" altLang="en-US" sz="2400" b="0" dirty="0" smtClean="0">
                <a:solidFill>
                  <a:srgbClr val="FF0000"/>
                </a:solidFill>
                <a:latin typeface="微软雅黑" panose="020B0503020204020204" pitchFamily="34" charset="-122"/>
                <a:ea typeface="微软雅黑" panose="020B0503020204020204" pitchFamily="34" charset="-122"/>
              </a:rPr>
              <a:t>国家级教学成果一等奖；</a:t>
            </a:r>
            <a:endParaRPr lang="en-US" altLang="zh-CN" sz="2400" b="0" dirty="0" smtClean="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sz="2400" dirty="0" smtClean="0">
                <a:solidFill>
                  <a:srgbClr val="000000"/>
                </a:solidFill>
                <a:latin typeface="微软雅黑" panose="020B0503020204020204" pitchFamily="34" charset="-122"/>
                <a:ea typeface="微软雅黑" panose="020B0503020204020204" pitchFamily="34" charset="-122"/>
              </a:rPr>
              <a:t>在</a:t>
            </a:r>
            <a:r>
              <a:rPr lang="zh-CN" altLang="zh-CN" sz="2400" dirty="0">
                <a:latin typeface="微软雅黑" panose="020B0503020204020204" pitchFamily="34" charset="-122"/>
                <a:ea typeface="微软雅黑" panose="020B0503020204020204" pitchFamily="34" charset="-122"/>
              </a:rPr>
              <a:t>《管理世界》、《南开管理评论》、《中国软科学》、《清华大学学报》、《经济管理》等杂志发表多篇论</a:t>
            </a:r>
            <a:r>
              <a:rPr lang="zh-CN" altLang="zh-CN" sz="2400" dirty="0" smtClean="0">
                <a:latin typeface="微软雅黑" panose="020B0503020204020204" pitchFamily="34" charset="-122"/>
                <a:ea typeface="微软雅黑" panose="020B0503020204020204" pitchFamily="34" charset="-122"/>
              </a:rPr>
              <a:t>文；</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sz="2400" dirty="0" smtClean="0">
                <a:solidFill>
                  <a:srgbClr val="000000"/>
                </a:solidFill>
                <a:latin typeface="微软雅黑" panose="020B0503020204020204" pitchFamily="34" charset="-122"/>
                <a:ea typeface="微软雅黑" panose="020B0503020204020204" pitchFamily="34" charset="-122"/>
              </a:rPr>
              <a:t>开发了数十个以中国领先企业</a:t>
            </a:r>
            <a:r>
              <a:rPr lang="zh-CN" altLang="zh-CN" sz="2400" dirty="0">
                <a:solidFill>
                  <a:srgbClr val="000000"/>
                </a:solidFill>
                <a:latin typeface="微软雅黑" panose="020B0503020204020204" pitchFamily="34" charset="-122"/>
                <a:ea typeface="微软雅黑" panose="020B0503020204020204" pitchFamily="34" charset="-122"/>
              </a:rPr>
              <a:t>的管理实践为内容的教学案例，并入选清华、哈佛案例库。</a:t>
            </a:r>
            <a:r>
              <a:rPr lang="zh-CN" altLang="zh-CN" sz="2400" dirty="0">
                <a:solidFill>
                  <a:srgbClr val="C00000"/>
                </a:solidFill>
                <a:latin typeface="微软雅黑" panose="020B0503020204020204" pitchFamily="34" charset="-122"/>
                <a:ea typeface="微软雅黑" panose="020B0503020204020204" pitchFamily="34" charset="-122"/>
              </a:rPr>
              <a:t> </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8" name="Rectangle 2"/>
          <p:cNvSpPr>
            <a:spLocks noGrp="1" noChangeArrowheads="1"/>
          </p:cNvSpPr>
          <p:nvPr>
            <p:ph type="title" idx="4294967295"/>
          </p:nvPr>
        </p:nvSpPr>
        <p:spPr>
          <a:xfrm>
            <a:off x="539750" y="115888"/>
            <a:ext cx="8001000" cy="892175"/>
          </a:xfrm>
        </p:spPr>
        <p:txBody>
          <a:bodyPr/>
          <a:lstStyle/>
          <a:p>
            <a:pPr eaLnBrk="1" hangingPunct="1"/>
            <a:r>
              <a:rPr lang="en-US" altLang="zh-CN" sz="3200" dirty="0" smtClean="0">
                <a:ea typeface="黑体" pitchFamily="49" charset="-122"/>
                <a:cs typeface="Arial" pitchFamily="34" charset="0"/>
              </a:rPr>
              <a:t>5.1</a:t>
            </a:r>
            <a:r>
              <a:rPr lang="en-US" altLang="zh-CN" sz="3200" dirty="0" smtClean="0">
                <a:latin typeface="黑体" pitchFamily="49" charset="-122"/>
                <a:ea typeface="黑体" pitchFamily="49" charset="-122"/>
                <a:cs typeface="Arial" pitchFamily="34" charset="0"/>
              </a:rPr>
              <a:t> </a:t>
            </a:r>
            <a:r>
              <a:rPr lang="zh-CN" altLang="en-US" sz="3200" dirty="0" smtClean="0">
                <a:latin typeface="黑体" pitchFamily="49" charset="-122"/>
                <a:ea typeface="黑体" pitchFamily="49" charset="-122"/>
                <a:cs typeface="Arial" pitchFamily="34" charset="0"/>
              </a:rPr>
              <a:t>项目申请人</a:t>
            </a:r>
            <a:endParaRPr lang="zh-CN" sz="3200" dirty="0" smtClean="0">
              <a:latin typeface="黑体" pitchFamily="49" charset="-122"/>
              <a:ea typeface="黑体" pitchFamily="49" charset="-122"/>
              <a:cs typeface="Arial" pitchFamily="34" charset="0"/>
            </a:endParaRPr>
          </a:p>
        </p:txBody>
      </p:sp>
      <p:pic>
        <p:nvPicPr>
          <p:cNvPr id="4" name="图片 3"/>
          <p:cNvPicPr>
            <a:picLocks noChangeAspect="1"/>
          </p:cNvPicPr>
          <p:nvPr/>
        </p:nvPicPr>
        <p:blipFill>
          <a:blip r:embed="rId3"/>
          <a:stretch>
            <a:fillRect/>
          </a:stretch>
        </p:blipFill>
        <p:spPr>
          <a:xfrm>
            <a:off x="323528" y="1484784"/>
            <a:ext cx="1640702" cy="2232248"/>
          </a:xfrm>
          <a:prstGeom prst="rect">
            <a:avLst/>
          </a:prstGeom>
        </p:spPr>
      </p:pic>
    </p:spTree>
    <p:extLst>
      <p:ext uri="{BB962C8B-B14F-4D97-AF65-F5344CB8AC3E}">
        <p14:creationId xmlns:p14="http://schemas.microsoft.com/office/powerpoint/2010/main" val="27478360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idx="4294967295"/>
          </p:nvPr>
        </p:nvSpPr>
        <p:spPr>
          <a:xfrm>
            <a:off x="539750" y="115888"/>
            <a:ext cx="8001000" cy="892175"/>
          </a:xfrm>
        </p:spPr>
        <p:txBody>
          <a:bodyPr/>
          <a:lstStyle/>
          <a:p>
            <a:pPr eaLnBrk="1" hangingPunct="1"/>
            <a:r>
              <a:rPr lang="en-US" altLang="zh-CN" sz="3200" dirty="0" smtClean="0">
                <a:ea typeface="黑体" pitchFamily="49" charset="-122"/>
                <a:cs typeface="Arial" pitchFamily="34" charset="0"/>
              </a:rPr>
              <a:t>5.2</a:t>
            </a:r>
            <a:r>
              <a:rPr lang="en-US" altLang="zh-CN" sz="3200" dirty="0" smtClean="0">
                <a:latin typeface="黑体" pitchFamily="49" charset="-122"/>
                <a:ea typeface="黑体" pitchFamily="49" charset="-122"/>
                <a:cs typeface="Arial" pitchFamily="34" charset="0"/>
              </a:rPr>
              <a:t> </a:t>
            </a:r>
            <a:r>
              <a:rPr lang="zh-CN" altLang="en-US" sz="3200" dirty="0" smtClean="0">
                <a:latin typeface="黑体" pitchFamily="49" charset="-122"/>
                <a:ea typeface="黑体" pitchFamily="49" charset="-122"/>
                <a:cs typeface="Arial" pitchFamily="34" charset="0"/>
              </a:rPr>
              <a:t>项目主要参与者</a:t>
            </a:r>
            <a:endParaRPr lang="zh-CN" sz="3200" dirty="0" smtClean="0">
              <a:latin typeface="黑体" pitchFamily="49" charset="-122"/>
              <a:ea typeface="黑体" pitchFamily="49" charset="-122"/>
              <a:cs typeface="Arial" pitchFamily="34" charset="0"/>
            </a:endParaRP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31840" y="1412776"/>
            <a:ext cx="2880000" cy="2160000"/>
          </a:xfr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1412776"/>
            <a:ext cx="2880000" cy="216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1221" y="1400398"/>
            <a:ext cx="2880000" cy="216000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383" y="3437617"/>
            <a:ext cx="2880000" cy="2160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15876" y="3408242"/>
            <a:ext cx="2880000" cy="2160000"/>
          </a:xfrm>
          <a:prstGeom prst="rect">
            <a:avLst/>
          </a:prstGeom>
        </p:spPr>
      </p:pic>
    </p:spTree>
    <p:extLst>
      <p:ext uri="{BB962C8B-B14F-4D97-AF65-F5344CB8AC3E}">
        <p14:creationId xmlns:p14="http://schemas.microsoft.com/office/powerpoint/2010/main" val="341846091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idx="4294967295"/>
          </p:nvPr>
        </p:nvSpPr>
        <p:spPr>
          <a:xfrm>
            <a:off x="539750" y="115888"/>
            <a:ext cx="8001000" cy="892175"/>
          </a:xfrm>
        </p:spPr>
        <p:txBody>
          <a:bodyPr/>
          <a:lstStyle/>
          <a:p>
            <a:pPr eaLnBrk="1" hangingPunct="1"/>
            <a:r>
              <a:rPr lang="en-US" altLang="zh-CN" sz="3200" dirty="0" smtClean="0">
                <a:ea typeface="黑体" pitchFamily="49" charset="-122"/>
                <a:cs typeface="Arial" pitchFamily="34" charset="0"/>
              </a:rPr>
              <a:t>5.</a:t>
            </a:r>
            <a:r>
              <a:rPr lang="zh-CN" altLang="zh-CN" sz="3200" dirty="0">
                <a:ea typeface="黑体" pitchFamily="49" charset="-122"/>
                <a:cs typeface="Arial" pitchFamily="34" charset="0"/>
              </a:rPr>
              <a:t>3</a:t>
            </a:r>
            <a:r>
              <a:rPr lang="en-US" altLang="zh-CN" sz="3200" dirty="0" smtClean="0">
                <a:latin typeface="黑体" pitchFamily="49" charset="-122"/>
                <a:ea typeface="黑体" pitchFamily="49" charset="-122"/>
                <a:cs typeface="Arial" pitchFamily="34" charset="0"/>
              </a:rPr>
              <a:t> </a:t>
            </a:r>
            <a:r>
              <a:rPr lang="zh-CN" altLang="en-US" sz="3200" dirty="0" smtClean="0">
                <a:latin typeface="黑体" pitchFamily="49" charset="-122"/>
                <a:ea typeface="黑体" pitchFamily="49" charset="-122"/>
                <a:cs typeface="Arial" pitchFamily="34" charset="0"/>
              </a:rPr>
              <a:t>项目顾问组</a:t>
            </a:r>
            <a:endParaRPr lang="zh-CN" sz="3200" dirty="0" smtClean="0">
              <a:latin typeface="黑体" pitchFamily="49" charset="-122"/>
              <a:ea typeface="黑体" pitchFamily="49" charset="-122"/>
              <a:cs typeface="Arial" pitchFamily="34" charset="0"/>
            </a:endParaRPr>
          </a:p>
        </p:txBody>
      </p:sp>
      <p:pic>
        <p:nvPicPr>
          <p:cNvPr id="3"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8650" y="1326317"/>
            <a:ext cx="2728621" cy="2046466"/>
          </a:xfr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4128" y="1268760"/>
            <a:ext cx="2728621" cy="204646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3848" y="1268760"/>
            <a:ext cx="2728621" cy="2046466"/>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650" y="3029350"/>
            <a:ext cx="2728621" cy="2046466"/>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6612" y="3011135"/>
            <a:ext cx="2728621" cy="2046466"/>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665" y="3014382"/>
            <a:ext cx="2728621" cy="2046466"/>
          </a:xfrm>
          <a:prstGeom prst="rect">
            <a:avLst/>
          </a:prstGeom>
        </p:spPr>
      </p:pic>
      <p:pic>
        <p:nvPicPr>
          <p:cNvPr id="9" name="图片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3816" y="4808287"/>
            <a:ext cx="2728621" cy="2046466"/>
          </a:xfrm>
          <a:prstGeom prst="rect">
            <a:avLst/>
          </a:prstGeom>
        </p:spPr>
      </p:pic>
      <p:pic>
        <p:nvPicPr>
          <p:cNvPr id="15" name="内容占位符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auto">
          <a:xfrm>
            <a:off x="3203848" y="4809600"/>
            <a:ext cx="2731200" cy="20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4128" y="4809600"/>
            <a:ext cx="2731200" cy="2048400"/>
          </a:xfrm>
          <a:prstGeom prst="rect">
            <a:avLst/>
          </a:prstGeom>
        </p:spPr>
      </p:pic>
    </p:spTree>
    <p:extLst>
      <p:ext uri="{BB962C8B-B14F-4D97-AF65-F5344CB8AC3E}">
        <p14:creationId xmlns:p14="http://schemas.microsoft.com/office/powerpoint/2010/main" val="39489645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3C20171-D72E-468B-91BC-9F723C846BA5}" type="slidenum">
              <a:rPr lang="zh-CN" altLang="en-US" smtClean="0"/>
              <a:pPr>
                <a:defRPr/>
              </a:pPr>
              <a:t>5</a:t>
            </a:fld>
            <a:endParaRPr lang="en-US" altLang="zh-CN"/>
          </a:p>
        </p:txBody>
      </p:sp>
      <p:sp>
        <p:nvSpPr>
          <p:cNvPr id="7" name="Rectangle 2"/>
          <p:cNvSpPr txBox="1">
            <a:spLocks noChangeArrowheads="1"/>
          </p:cNvSpPr>
          <p:nvPr/>
        </p:nvSpPr>
        <p:spPr bwMode="auto">
          <a:xfrm>
            <a:off x="539750" y="115888"/>
            <a:ext cx="82089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000" b="1">
                <a:solidFill>
                  <a:schemeClr val="tx2"/>
                </a:solidFill>
                <a:latin typeface="+mj-lt"/>
                <a:ea typeface="+mj-ea"/>
                <a:cs typeface="楷体_GB2312"/>
              </a:defRPr>
            </a:lvl1pPr>
            <a:lvl2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0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0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0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000" b="1">
                <a:solidFill>
                  <a:schemeClr val="tx2"/>
                </a:solidFill>
                <a:latin typeface="Times New Roman" pitchFamily="18" charset="0"/>
                <a:ea typeface="楷体_GB2312" pitchFamily="49" charset="-122"/>
              </a:defRPr>
            </a:lvl9pPr>
          </a:lstStyle>
          <a:p>
            <a:pPr eaLnBrk="1" hangingPunct="1"/>
            <a:r>
              <a:rPr kumimoji="0" lang="en-US" altLang="zh-CN" sz="3200" kern="0" dirty="0" smtClean="0">
                <a:ea typeface="黑体" pitchFamily="49" charset="-122"/>
              </a:rPr>
              <a:t>1.2 </a:t>
            </a:r>
            <a:r>
              <a:rPr kumimoji="0" lang="zh-CN" altLang="en-US" sz="3200" kern="0" dirty="0" smtClean="0">
                <a:ea typeface="黑体" pitchFamily="49" charset="-122"/>
              </a:rPr>
              <a:t>发展现状与趋势</a:t>
            </a:r>
            <a:endParaRPr kumimoji="0" lang="zh-CN" sz="3200" kern="0" dirty="0" smtClean="0">
              <a:latin typeface="黑体" pitchFamily="49" charset="-122"/>
              <a:ea typeface="黑体" pitchFamily="49" charset="-122"/>
            </a:endParaRPr>
          </a:p>
        </p:txBody>
      </p:sp>
      <p:sp>
        <p:nvSpPr>
          <p:cNvPr id="8" name="KSO_Shape"/>
          <p:cNvSpPr>
            <a:spLocks noChangeAspect="1"/>
          </p:cNvSpPr>
          <p:nvPr/>
        </p:nvSpPr>
        <p:spPr>
          <a:xfrm>
            <a:off x="1979712" y="1777000"/>
            <a:ext cx="5976664" cy="3268488"/>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noFill/>
          <a:ln w="63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 name="线形标注 1 3"/>
          <p:cNvSpPr/>
          <p:nvPr/>
        </p:nvSpPr>
        <p:spPr bwMode="auto">
          <a:xfrm>
            <a:off x="7080542" y="1340768"/>
            <a:ext cx="1451898" cy="1512168"/>
          </a:xfrm>
          <a:prstGeom prst="borderCallout1">
            <a:avLst>
              <a:gd name="adj1" fmla="val 50791"/>
              <a:gd name="adj2" fmla="val -377"/>
              <a:gd name="adj3" fmla="val 77325"/>
              <a:gd name="adj4" fmla="val -20564"/>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defTabSz="914400" eaLnBrk="1" latinLnBrk="0" hangingPunct="1">
              <a:lnSpc>
                <a:spcPct val="100000"/>
              </a:lnSpc>
              <a:buClrTx/>
              <a:buSzTx/>
              <a:buFontTx/>
              <a:buNone/>
              <a:tabLst/>
            </a:pPr>
            <a:r>
              <a:rPr lang="zh-CN" altLang="en-US" sz="1800" dirty="0">
                <a:solidFill>
                  <a:schemeClr val="tx1"/>
                </a:solidFill>
                <a:latin typeface="Times New Roman" pitchFamily="18" charset="0"/>
                <a:ea typeface="微软雅黑" panose="020B0503020204020204" pitchFamily="34" charset="-122"/>
              </a:rPr>
              <a:t>美</a:t>
            </a:r>
            <a:r>
              <a:rPr lang="zh-CN" altLang="en-US" sz="1800" dirty="0" smtClean="0">
                <a:solidFill>
                  <a:schemeClr val="tx1"/>
                </a:solidFill>
                <a:latin typeface="Times New Roman" pitchFamily="18" charset="0"/>
                <a:ea typeface="微软雅黑" panose="020B0503020204020204" pitchFamily="34" charset="-122"/>
              </a:rPr>
              <a:t>国：</a:t>
            </a:r>
          </a:p>
          <a:p>
            <a:pPr marL="0" marR="0" indent="0" defTabSz="914400" eaLnBrk="1" latinLnBrk="0" hangingPunct="1">
              <a:lnSpc>
                <a:spcPct val="100000"/>
              </a:lnSpc>
              <a:buClrTx/>
              <a:buSzTx/>
              <a:buFontTx/>
              <a:buNone/>
              <a:tabLst/>
            </a:pPr>
            <a:r>
              <a:rPr lang="en-US" altLang="zh-CN" sz="1800" dirty="0" smtClean="0">
                <a:solidFill>
                  <a:schemeClr val="tx1"/>
                </a:solidFill>
                <a:latin typeface="Times New Roman" pitchFamily="18" charset="0"/>
                <a:ea typeface="微软雅黑" panose="020B0503020204020204" pitchFamily="34" charset="-122"/>
              </a:rPr>
              <a:t>MIT</a:t>
            </a:r>
            <a:r>
              <a:rPr lang="zh-CN" altLang="en-US" sz="1800" dirty="0" smtClean="0">
                <a:solidFill>
                  <a:schemeClr val="tx1"/>
                </a:solidFill>
                <a:latin typeface="Times New Roman" pitchFamily="18" charset="0"/>
                <a:ea typeface="微软雅黑" panose="020B0503020204020204" pitchFamily="34" charset="-122"/>
              </a:rPr>
              <a:t>、</a:t>
            </a:r>
            <a:r>
              <a:rPr lang="en-US" altLang="zh-CN" sz="1800" dirty="0" smtClean="0">
                <a:solidFill>
                  <a:schemeClr val="tx1"/>
                </a:solidFill>
                <a:latin typeface="Times New Roman" pitchFamily="18" charset="0"/>
                <a:ea typeface="微软雅黑" panose="020B0503020204020204" pitchFamily="34" charset="-122"/>
              </a:rPr>
              <a:t>Stanford</a:t>
            </a:r>
            <a:r>
              <a:rPr lang="zh-CN" altLang="en-US" sz="1800" dirty="0" smtClean="0">
                <a:solidFill>
                  <a:schemeClr val="tx1"/>
                </a:solidFill>
                <a:latin typeface="Times New Roman" pitchFamily="18" charset="0"/>
                <a:ea typeface="微软雅黑" panose="020B0503020204020204" pitchFamily="34" charset="-122"/>
              </a:rPr>
              <a:t>、</a:t>
            </a:r>
            <a:r>
              <a:rPr lang="en-US" altLang="zh-CN" sz="1800" dirty="0" smtClean="0">
                <a:solidFill>
                  <a:schemeClr val="tx1"/>
                </a:solidFill>
                <a:latin typeface="Times New Roman" pitchFamily="18" charset="0"/>
                <a:ea typeface="微软雅黑" panose="020B0503020204020204" pitchFamily="34" charset="-122"/>
              </a:rPr>
              <a:t>Berkeley</a:t>
            </a:r>
            <a:r>
              <a:rPr lang="zh-CN" altLang="en-US" sz="1800" dirty="0" smtClean="0">
                <a:solidFill>
                  <a:schemeClr val="tx1"/>
                </a:solidFill>
                <a:latin typeface="Times New Roman" pitchFamily="18" charset="0"/>
                <a:ea typeface="微软雅黑" panose="020B0503020204020204" pitchFamily="34" charset="-122"/>
              </a:rPr>
              <a:t>等数百所高校</a:t>
            </a:r>
            <a:endParaRPr lang="en-US" altLang="zh-CN" sz="1800" dirty="0">
              <a:solidFill>
                <a:schemeClr val="tx1"/>
              </a:solidFill>
              <a:latin typeface="Times New Roman" pitchFamily="18" charset="0"/>
              <a:ea typeface="微软雅黑" panose="020B0503020204020204" pitchFamily="34" charset="-122"/>
            </a:endParaRPr>
          </a:p>
        </p:txBody>
      </p:sp>
      <p:sp>
        <p:nvSpPr>
          <p:cNvPr id="9" name="线形标注 1 8"/>
          <p:cNvSpPr/>
          <p:nvPr/>
        </p:nvSpPr>
        <p:spPr bwMode="auto">
          <a:xfrm flipH="1">
            <a:off x="666948" y="1340769"/>
            <a:ext cx="2032844" cy="1152128"/>
          </a:xfrm>
          <a:prstGeom prst="borderCallout1">
            <a:avLst>
              <a:gd name="adj1" fmla="val 78204"/>
              <a:gd name="adj2" fmla="val -13058"/>
              <a:gd name="adj3" fmla="val 47150"/>
              <a:gd name="adj4" fmla="val -769"/>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zh-CN" altLang="en-US" sz="1800" dirty="0" smtClean="0">
                <a:ea typeface="微软雅黑" panose="020B0503020204020204" pitchFamily="34" charset="-122"/>
              </a:rPr>
              <a:t>英国：</a:t>
            </a:r>
            <a:endParaRPr lang="en-US" altLang="zh-CN" sz="1800" dirty="0" smtClean="0">
              <a:ea typeface="微软雅黑" panose="020B0503020204020204" pitchFamily="34" charset="-122"/>
            </a:endParaRPr>
          </a:p>
          <a:p>
            <a:r>
              <a:rPr lang="en-US" altLang="zh-CN" sz="1800" dirty="0" smtClean="0">
                <a:ea typeface="微软雅黑" panose="020B0503020204020204" pitchFamily="34" charset="-122"/>
              </a:rPr>
              <a:t>Cambridge</a:t>
            </a:r>
            <a:r>
              <a:rPr lang="zh-CN" altLang="en-US" sz="1800" dirty="0" smtClean="0">
                <a:ea typeface="微软雅黑" panose="020B0503020204020204" pitchFamily="34" charset="-122"/>
              </a:rPr>
              <a:t>与</a:t>
            </a:r>
            <a:r>
              <a:rPr lang="en-US" altLang="zh-CN" sz="1800" dirty="0" smtClean="0">
                <a:ea typeface="微软雅黑" panose="020B0503020204020204" pitchFamily="34" charset="-122"/>
              </a:rPr>
              <a:t>MIT</a:t>
            </a:r>
            <a:r>
              <a:rPr lang="zh-CN" altLang="en-US" sz="1800" dirty="0" smtClean="0">
                <a:ea typeface="微软雅黑" panose="020B0503020204020204" pitchFamily="34" charset="-122"/>
              </a:rPr>
              <a:t>创新创业教育合作</a:t>
            </a:r>
            <a:endParaRPr lang="en-US" altLang="zh-CN" sz="1800" dirty="0" smtClean="0">
              <a:ea typeface="微软雅黑" panose="020B0503020204020204" pitchFamily="34" charset="-122"/>
            </a:endParaRPr>
          </a:p>
          <a:p>
            <a:r>
              <a:rPr kumimoji="1" lang="zh-CN" altLang="zh-CN" sz="1800" b="1" i="0" u="none" strike="noStrike" cap="none" normalizeH="0" baseline="0" dirty="0" smtClean="0">
                <a:ln>
                  <a:noFill/>
                </a:ln>
                <a:solidFill>
                  <a:schemeClr val="tx1"/>
                </a:solidFill>
                <a:effectLst/>
                <a:latin typeface="Times New Roman" pitchFamily="18" charset="0"/>
                <a:ea typeface="微软雅黑" panose="020B0503020204020204" pitchFamily="34" charset="-122"/>
              </a:rPr>
              <a:t>1</a:t>
            </a:r>
            <a:r>
              <a:rPr kumimoji="1" lang="en-US" altLang="zh-CN" sz="1800" b="1" i="0" u="none" strike="noStrike" cap="none" normalizeH="0" baseline="0" dirty="0" smtClean="0">
                <a:ln>
                  <a:noFill/>
                </a:ln>
                <a:solidFill>
                  <a:schemeClr val="tx1"/>
                </a:solidFill>
                <a:effectLst/>
                <a:latin typeface="Times New Roman" pitchFamily="18" charset="0"/>
                <a:ea typeface="微软雅黑" panose="020B0503020204020204" pitchFamily="34" charset="-122"/>
              </a:rPr>
              <a:t>999</a:t>
            </a:r>
            <a:r>
              <a:rPr kumimoji="1" lang="zh-CN" altLang="en-US" sz="1800" b="1" i="0" u="none" strike="noStrike" cap="none" normalizeH="0" baseline="0" dirty="0" smtClean="0">
                <a:ln>
                  <a:noFill/>
                </a:ln>
                <a:solidFill>
                  <a:schemeClr val="tx1"/>
                </a:solidFill>
                <a:effectLst/>
                <a:latin typeface="Times New Roman" pitchFamily="18" charset="0"/>
                <a:ea typeface="微软雅黑" panose="020B0503020204020204" pitchFamily="34" charset="-122"/>
              </a:rPr>
              <a:t>年</a:t>
            </a:r>
            <a:r>
              <a:rPr kumimoji="1" lang="en-US" altLang="zh-CN" sz="1800" b="1" i="0" u="none" strike="noStrike" cap="none" normalizeH="0" baseline="0" dirty="0" smtClean="0">
                <a:ln>
                  <a:noFill/>
                </a:ln>
                <a:solidFill>
                  <a:schemeClr val="tx1"/>
                </a:solidFill>
                <a:effectLst/>
                <a:latin typeface="Times New Roman" pitchFamily="18" charset="0"/>
                <a:ea typeface="微软雅黑" panose="020B0503020204020204" pitchFamily="34" charset="-122"/>
              </a:rPr>
              <a:t>7000</a:t>
            </a:r>
            <a:r>
              <a:rPr kumimoji="1" lang="zh-CN" altLang="en-US" sz="1800" b="1" i="0" u="none" strike="noStrike" cap="none" normalizeH="0" baseline="0" dirty="0" smtClean="0">
                <a:ln>
                  <a:noFill/>
                </a:ln>
                <a:solidFill>
                  <a:schemeClr val="tx1"/>
                </a:solidFill>
                <a:effectLst/>
                <a:latin typeface="Times New Roman" pitchFamily="18" charset="0"/>
                <a:ea typeface="微软雅黑" panose="020B0503020204020204" pitchFamily="34" charset="-122"/>
              </a:rPr>
              <a:t>万英镑</a:t>
            </a:r>
          </a:p>
        </p:txBody>
      </p:sp>
      <p:sp>
        <p:nvSpPr>
          <p:cNvPr id="10" name="线形标注 1 9"/>
          <p:cNvSpPr/>
          <p:nvPr/>
        </p:nvSpPr>
        <p:spPr bwMode="auto">
          <a:xfrm>
            <a:off x="3708226" y="4074624"/>
            <a:ext cx="1800200" cy="624921"/>
          </a:xfrm>
          <a:prstGeom prst="borderCallout1">
            <a:avLst>
              <a:gd name="adj1" fmla="val 3566"/>
              <a:gd name="adj2" fmla="val 46594"/>
              <a:gd name="adj3" fmla="val -66327"/>
              <a:gd name="adj4" fmla="val 17305"/>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zh-CN" altLang="en-US" sz="1800" dirty="0" smtClean="0">
                <a:solidFill>
                  <a:schemeClr val="tx1"/>
                </a:solidFill>
                <a:latin typeface="Times New Roman" pitchFamily="18" charset="0"/>
                <a:ea typeface="微软雅黑" panose="020B0503020204020204" pitchFamily="34" charset="-122"/>
              </a:rPr>
              <a:t>新加坡：大学与科技园区互动</a:t>
            </a:r>
            <a:endParaRPr lang="zh-CN" altLang="en-US" sz="1800" dirty="0">
              <a:solidFill>
                <a:schemeClr val="tx1"/>
              </a:solidFill>
              <a:latin typeface="Times New Roman" pitchFamily="18" charset="0"/>
              <a:ea typeface="微软雅黑" panose="020B0503020204020204" pitchFamily="34" charset="-122"/>
            </a:endParaRPr>
          </a:p>
        </p:txBody>
      </p:sp>
      <p:sp>
        <p:nvSpPr>
          <p:cNvPr id="12" name="线形标注 1 11"/>
          <p:cNvSpPr/>
          <p:nvPr/>
        </p:nvSpPr>
        <p:spPr bwMode="auto">
          <a:xfrm>
            <a:off x="4427984" y="1340768"/>
            <a:ext cx="1842988" cy="648072"/>
          </a:xfrm>
          <a:prstGeom prst="borderCallout1">
            <a:avLst>
              <a:gd name="adj1" fmla="val 45764"/>
              <a:gd name="adj2" fmla="val -795"/>
              <a:gd name="adj3" fmla="val 211641"/>
              <a:gd name="adj4" fmla="val -1158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zh-CN" altLang="en-US" sz="1800" dirty="0">
                <a:solidFill>
                  <a:schemeClr val="tx1"/>
                </a:solidFill>
                <a:latin typeface="Times New Roman" pitchFamily="18" charset="0"/>
                <a:ea typeface="微软雅黑" panose="020B0503020204020204" pitchFamily="34" charset="-122"/>
              </a:rPr>
              <a:t>中国</a:t>
            </a:r>
            <a:r>
              <a:rPr lang="zh-CN" altLang="en-US" sz="1800" dirty="0">
                <a:solidFill>
                  <a:schemeClr val="tx1"/>
                </a:solidFill>
                <a:latin typeface="Times New Roman" pitchFamily="18" charset="0"/>
                <a:ea typeface="微软雅黑" panose="020B0503020204020204" pitchFamily="34" charset="-122"/>
              </a:rPr>
              <a:t>：</a:t>
            </a:r>
            <a:r>
              <a:rPr lang="zh-CN" altLang="en-US" sz="1800" dirty="0" smtClean="0">
                <a:solidFill>
                  <a:schemeClr val="tx1"/>
                </a:solidFill>
                <a:latin typeface="Times New Roman" pitchFamily="18" charset="0"/>
                <a:ea typeface="微软雅黑" panose="020B0503020204020204" pitchFamily="34" charset="-122"/>
              </a:rPr>
              <a:t>大众创业</a:t>
            </a:r>
            <a:r>
              <a:rPr lang="zh-CN" altLang="en-US" sz="1800" dirty="0" smtClean="0">
                <a:solidFill>
                  <a:schemeClr val="tx1"/>
                </a:solidFill>
                <a:latin typeface="Times New Roman" pitchFamily="18" charset="0"/>
                <a:ea typeface="微软雅黑" panose="020B0503020204020204" pitchFamily="34" charset="-122"/>
              </a:rPr>
              <a:t>、</a:t>
            </a:r>
            <a:r>
              <a:rPr lang="zh-CN" altLang="en-US" sz="1800" dirty="0" smtClean="0">
                <a:solidFill>
                  <a:schemeClr val="tx1"/>
                </a:solidFill>
                <a:latin typeface="Times New Roman" pitchFamily="18" charset="0"/>
                <a:ea typeface="微软雅黑" panose="020B0503020204020204" pitchFamily="34" charset="-122"/>
              </a:rPr>
              <a:t>万众创</a:t>
            </a:r>
            <a:r>
              <a:rPr lang="zh-CN" altLang="en-US" sz="1800" dirty="0" smtClean="0">
                <a:solidFill>
                  <a:schemeClr val="tx1"/>
                </a:solidFill>
                <a:latin typeface="Times New Roman" pitchFamily="18" charset="0"/>
                <a:ea typeface="微软雅黑" panose="020B0503020204020204" pitchFamily="34" charset="-122"/>
              </a:rPr>
              <a:t>新</a:t>
            </a:r>
            <a:endParaRPr lang="zh-CN" altLang="en-US" sz="1800" dirty="0">
              <a:solidFill>
                <a:schemeClr val="tx1"/>
              </a:solidFill>
              <a:latin typeface="Times New Roman" pitchFamily="18" charset="0"/>
              <a:ea typeface="微软雅黑" panose="020B0503020204020204" pitchFamily="34" charset="-122"/>
            </a:endParaRPr>
          </a:p>
        </p:txBody>
      </p:sp>
      <p:sp>
        <p:nvSpPr>
          <p:cNvPr id="13" name="线形标注 1 12"/>
          <p:cNvSpPr/>
          <p:nvPr/>
        </p:nvSpPr>
        <p:spPr bwMode="auto">
          <a:xfrm>
            <a:off x="5220072" y="2934975"/>
            <a:ext cx="1461827" cy="952538"/>
          </a:xfrm>
          <a:prstGeom prst="borderCallout1">
            <a:avLst>
              <a:gd name="adj1" fmla="val 52060"/>
              <a:gd name="adj2" fmla="val -1397"/>
              <a:gd name="adj3" fmla="val 869"/>
              <a:gd name="adj4" fmla="val -3325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zh-CN" altLang="en-US" sz="1800" dirty="0" smtClean="0">
                <a:solidFill>
                  <a:schemeClr val="tx1"/>
                </a:solidFill>
                <a:latin typeface="Times New Roman" pitchFamily="18" charset="0"/>
                <a:ea typeface="微软雅黑" panose="020B0503020204020204" pitchFamily="34" charset="-122"/>
              </a:rPr>
              <a:t>日本：</a:t>
            </a:r>
            <a:r>
              <a:rPr lang="en-US" altLang="zh-CN" sz="1800" dirty="0" smtClean="0">
                <a:solidFill>
                  <a:schemeClr val="tx1"/>
                </a:solidFill>
                <a:latin typeface="Times New Roman" pitchFamily="18" charset="0"/>
                <a:ea typeface="微软雅黑" panose="020B0503020204020204" pitchFamily="34" charset="-122"/>
              </a:rPr>
              <a:t>《</a:t>
            </a:r>
            <a:r>
              <a:rPr lang="zh-CN" altLang="en-US" sz="1800" dirty="0" smtClean="0">
                <a:solidFill>
                  <a:schemeClr val="tx1"/>
                </a:solidFill>
                <a:latin typeface="Times New Roman" pitchFamily="18" charset="0"/>
                <a:ea typeface="微软雅黑" panose="020B0503020204020204" pitchFamily="34" charset="-122"/>
              </a:rPr>
              <a:t>大学技术转移促进法</a:t>
            </a:r>
            <a:r>
              <a:rPr lang="en-US" altLang="zh-CN" sz="1800" dirty="0" smtClean="0">
                <a:solidFill>
                  <a:schemeClr val="tx1"/>
                </a:solidFill>
                <a:latin typeface="Times New Roman" pitchFamily="18" charset="0"/>
                <a:ea typeface="微软雅黑" panose="020B0503020204020204" pitchFamily="34" charset="-122"/>
              </a:rPr>
              <a:t>》</a:t>
            </a:r>
            <a:endParaRPr lang="zh-CN" altLang="en-US" sz="1800" dirty="0">
              <a:solidFill>
                <a:schemeClr val="tx1"/>
              </a:solidFill>
              <a:latin typeface="Times New Roman" pitchFamily="18" charset="0"/>
              <a:ea typeface="微软雅黑" panose="020B0503020204020204" pitchFamily="34" charset="-122"/>
            </a:endParaRPr>
          </a:p>
        </p:txBody>
      </p:sp>
      <p:sp>
        <p:nvSpPr>
          <p:cNvPr id="3" name="矩形 2"/>
          <p:cNvSpPr/>
          <p:nvPr/>
        </p:nvSpPr>
        <p:spPr>
          <a:xfrm>
            <a:off x="545555" y="4906368"/>
            <a:ext cx="4572000" cy="584775"/>
          </a:xfrm>
          <a:prstGeom prst="rect">
            <a:avLst/>
          </a:prstGeom>
        </p:spPr>
        <p:txBody>
          <a:bodyPr>
            <a:spAutoFit/>
          </a:bodyPr>
          <a:lstStyle/>
          <a:p>
            <a:pPr eaLnBrk="1" hangingPunct="1"/>
            <a:r>
              <a:rPr kumimoji="0" lang="zh-CN" altLang="en-US" kern="0" dirty="0" smtClean="0">
                <a:ea typeface="黑体" pitchFamily="49" charset="-122"/>
              </a:rPr>
              <a:t>政府</a:t>
            </a:r>
            <a:r>
              <a:rPr kumimoji="0" lang="zh-CN" altLang="en-US" kern="0" dirty="0">
                <a:ea typeface="黑体" pitchFamily="49" charset="-122"/>
              </a:rPr>
              <a:t>支持、校企融合</a:t>
            </a:r>
            <a:endParaRPr kumimoji="0" lang="zh-CN" altLang="zh-CN" kern="0" dirty="0">
              <a:latin typeface="黑体" pitchFamily="49" charset="-122"/>
              <a:ea typeface="黑体" pitchFamily="49" charset="-122"/>
            </a:endParaRPr>
          </a:p>
        </p:txBody>
      </p:sp>
      <p:sp>
        <p:nvSpPr>
          <p:cNvPr id="14" name="矩形 13"/>
          <p:cNvSpPr/>
          <p:nvPr/>
        </p:nvSpPr>
        <p:spPr>
          <a:xfrm>
            <a:off x="251520" y="5584405"/>
            <a:ext cx="8568952" cy="86177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r"/>
            <a:r>
              <a:rPr lang="en-US" altLang="zh-CN" sz="1800" b="0" dirty="0" smtClean="0">
                <a:latin typeface="微软雅黑" panose="020B0503020204020204" pitchFamily="34" charset="-122"/>
                <a:ea typeface="微软雅黑" panose="020B0503020204020204" pitchFamily="34" charset="-122"/>
              </a:rPr>
              <a:t>《</a:t>
            </a:r>
            <a:r>
              <a:rPr lang="zh-CN" altLang="en-US" sz="1800" b="0" dirty="0" smtClean="0">
                <a:latin typeface="微软雅黑" panose="020B0503020204020204" pitchFamily="34" charset="-122"/>
                <a:ea typeface="微软雅黑" panose="020B0503020204020204" pitchFamily="34" charset="-122"/>
              </a:rPr>
              <a:t>国务</a:t>
            </a:r>
            <a:r>
              <a:rPr lang="zh-CN" altLang="en-US" sz="1800" b="0" dirty="0">
                <a:latin typeface="微软雅黑" panose="020B0503020204020204" pitchFamily="34" charset="-122"/>
                <a:ea typeface="微软雅黑" panose="020B0503020204020204" pitchFamily="34" charset="-122"/>
              </a:rPr>
              <a:t>院关于大力推进大众创业万众</a:t>
            </a:r>
            <a:r>
              <a:rPr lang="zh-CN" altLang="en-US" sz="1800" b="0" dirty="0" smtClean="0">
                <a:latin typeface="微软雅黑" panose="020B0503020204020204" pitchFamily="34" charset="-122"/>
                <a:ea typeface="微软雅黑" panose="020B0503020204020204" pitchFamily="34" charset="-122"/>
              </a:rPr>
              <a:t>创新若干</a:t>
            </a:r>
            <a:r>
              <a:rPr lang="zh-CN" altLang="en-US" sz="1800" b="0" dirty="0">
                <a:latin typeface="微软雅黑" panose="020B0503020204020204" pitchFamily="34" charset="-122"/>
                <a:ea typeface="微软雅黑" panose="020B0503020204020204" pitchFamily="34" charset="-122"/>
              </a:rPr>
              <a:t>政策措施</a:t>
            </a:r>
            <a:r>
              <a:rPr lang="zh-CN" altLang="en-US" sz="1800" b="0" dirty="0" smtClean="0">
                <a:latin typeface="微软雅黑" panose="020B0503020204020204" pitchFamily="34" charset="-122"/>
                <a:ea typeface="微软雅黑" panose="020B0503020204020204" pitchFamily="34" charset="-122"/>
              </a:rPr>
              <a:t>的意见</a:t>
            </a:r>
            <a:r>
              <a:rPr lang="en-US" altLang="zh-CN" sz="1800" b="0" dirty="0" smtClean="0">
                <a:latin typeface="微软雅黑" panose="020B0503020204020204" pitchFamily="34" charset="-122"/>
                <a:ea typeface="微软雅黑" panose="020B0503020204020204" pitchFamily="34" charset="-122"/>
              </a:rPr>
              <a:t>》</a:t>
            </a:r>
            <a:r>
              <a:rPr lang="zh-CN" altLang="en-US" sz="1600" b="0" dirty="0" smtClean="0">
                <a:latin typeface="微软雅黑" panose="020B0503020204020204" pitchFamily="34" charset="-122"/>
                <a:ea typeface="微软雅黑" panose="020B0503020204020204" pitchFamily="34" charset="-122"/>
              </a:rPr>
              <a:t>国发</a:t>
            </a:r>
            <a:r>
              <a:rPr lang="en-US" altLang="zh-CN" sz="1600" b="0" dirty="0">
                <a:latin typeface="微软雅黑" panose="020B0503020204020204" pitchFamily="34" charset="-122"/>
                <a:ea typeface="微软雅黑" panose="020B0503020204020204" pitchFamily="34" charset="-122"/>
              </a:rPr>
              <a:t>[2015]32</a:t>
            </a:r>
            <a:r>
              <a:rPr lang="zh-CN" altLang="en-US" sz="1600" b="0" dirty="0">
                <a:latin typeface="微软雅黑" panose="020B0503020204020204" pitchFamily="34" charset="-122"/>
                <a:ea typeface="微软雅黑" panose="020B0503020204020204" pitchFamily="34" charset="-122"/>
              </a:rPr>
              <a:t>号文</a:t>
            </a:r>
            <a:r>
              <a:rPr lang="zh-CN" altLang="en-US" sz="1600" b="0" dirty="0" smtClean="0">
                <a:latin typeface="微软雅黑" panose="020B0503020204020204" pitchFamily="34" charset="-122"/>
                <a:ea typeface="微软雅黑" panose="020B0503020204020204" pitchFamily="34" charset="-122"/>
              </a:rPr>
              <a:t>件</a:t>
            </a:r>
            <a:endParaRPr lang="en-US" altLang="zh-CN" sz="1600" b="0" dirty="0" smtClean="0">
              <a:latin typeface="微软雅黑" panose="020B0503020204020204" pitchFamily="34" charset="-122"/>
              <a:ea typeface="微软雅黑" panose="020B0503020204020204" pitchFamily="34" charset="-122"/>
            </a:endParaRPr>
          </a:p>
          <a:p>
            <a:pPr algn="r"/>
            <a:r>
              <a:rPr lang="zh-CN" altLang="zh-CN" sz="1600" b="0" dirty="0" smtClean="0">
                <a:latin typeface="微软雅黑" panose="020B0503020204020204" pitchFamily="34" charset="-122"/>
                <a:ea typeface="微软雅黑" panose="020B0503020204020204" pitchFamily="34" charset="-122"/>
              </a:rPr>
              <a:t>《</a:t>
            </a:r>
            <a:r>
              <a:rPr lang="zh-CN" altLang="en-US" sz="1600" b="0" dirty="0" smtClean="0">
                <a:latin typeface="微软雅黑" panose="020B0503020204020204" pitchFamily="34" charset="-122"/>
                <a:ea typeface="微软雅黑" panose="020B0503020204020204" pitchFamily="34" charset="-122"/>
              </a:rPr>
              <a:t>关于深化高等学校创新创业教育改革的实施意见</a:t>
            </a:r>
            <a:r>
              <a:rPr lang="en-US" altLang="zh-CN" sz="1600" b="0" dirty="0" smtClean="0">
                <a:latin typeface="微软雅黑" panose="020B0503020204020204" pitchFamily="34" charset="-122"/>
                <a:ea typeface="微软雅黑" panose="020B0503020204020204" pitchFamily="34" charset="-122"/>
              </a:rPr>
              <a:t>》</a:t>
            </a:r>
            <a:r>
              <a:rPr lang="zh-CN" altLang="en-US" sz="1600" b="0" dirty="0" smtClean="0">
                <a:latin typeface="微软雅黑" panose="020B0503020204020204" pitchFamily="34" charset="-122"/>
                <a:ea typeface="微软雅黑" panose="020B0503020204020204" pitchFamily="34" charset="-122"/>
              </a:rPr>
              <a:t>国发</a:t>
            </a:r>
            <a:r>
              <a:rPr lang="en-US" altLang="zh-CN" sz="1600" b="0" dirty="0" smtClean="0">
                <a:latin typeface="微软雅黑" panose="020B0503020204020204" pitchFamily="34" charset="-122"/>
                <a:ea typeface="微软雅黑" panose="020B0503020204020204" pitchFamily="34" charset="-122"/>
              </a:rPr>
              <a:t>[2015]36</a:t>
            </a:r>
            <a:r>
              <a:rPr lang="zh-CN" altLang="en-US" sz="1600" b="0" dirty="0" smtClean="0">
                <a:latin typeface="微软雅黑" panose="020B0503020204020204" pitchFamily="34" charset="-122"/>
                <a:ea typeface="微软雅黑" panose="020B0503020204020204" pitchFamily="34" charset="-122"/>
              </a:rPr>
              <a:t>号文件</a:t>
            </a:r>
            <a:endParaRPr lang="en-US" altLang="zh-CN" sz="1600" b="0" dirty="0" smtClean="0">
              <a:latin typeface="微软雅黑" panose="020B0503020204020204" pitchFamily="34" charset="-122"/>
              <a:ea typeface="微软雅黑" panose="020B0503020204020204" pitchFamily="34" charset="-122"/>
            </a:endParaRPr>
          </a:p>
          <a:p>
            <a:pPr algn="r"/>
            <a:endParaRPr lang="zh-CN" altLang="en-US" sz="16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587922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idx="4294967295"/>
          </p:nvPr>
        </p:nvSpPr>
        <p:spPr>
          <a:xfrm>
            <a:off x="539750" y="115888"/>
            <a:ext cx="8001000" cy="892175"/>
          </a:xfrm>
        </p:spPr>
        <p:txBody>
          <a:bodyPr/>
          <a:lstStyle/>
          <a:p>
            <a:pPr eaLnBrk="1" hangingPunct="1"/>
            <a:r>
              <a:rPr lang="en-US" altLang="zh-CN" sz="3200" dirty="0" smtClean="0">
                <a:ea typeface="黑体" pitchFamily="49" charset="-122"/>
                <a:cs typeface="Arial" pitchFamily="34" charset="0"/>
              </a:rPr>
              <a:t>5.</a:t>
            </a:r>
            <a:r>
              <a:rPr lang="zh-CN" altLang="zh-CN" sz="3200" dirty="0">
                <a:ea typeface="黑体" pitchFamily="49" charset="-122"/>
                <a:cs typeface="Arial" pitchFamily="34" charset="0"/>
              </a:rPr>
              <a:t>3</a:t>
            </a:r>
            <a:r>
              <a:rPr lang="en-US" altLang="zh-CN" sz="3200" dirty="0" smtClean="0">
                <a:latin typeface="黑体" pitchFamily="49" charset="-122"/>
                <a:ea typeface="黑体" pitchFamily="49" charset="-122"/>
                <a:cs typeface="Arial" pitchFamily="34" charset="0"/>
              </a:rPr>
              <a:t> </a:t>
            </a:r>
            <a:r>
              <a:rPr lang="zh-CN" altLang="en-US" sz="3200" dirty="0" smtClean="0">
                <a:latin typeface="黑体" pitchFamily="49" charset="-122"/>
                <a:ea typeface="黑体" pitchFamily="49" charset="-122"/>
                <a:cs typeface="Arial" pitchFamily="34" charset="0"/>
              </a:rPr>
              <a:t>项目顾问组</a:t>
            </a:r>
            <a:endParaRPr lang="zh-CN" sz="3200" dirty="0" smtClean="0">
              <a:latin typeface="黑体" pitchFamily="49" charset="-122"/>
              <a:ea typeface="黑体" pitchFamily="49" charset="-122"/>
              <a:cs typeface="Arial" pitchFamily="34"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3848" y="1196752"/>
            <a:ext cx="2731200" cy="20484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650" y="3032698"/>
            <a:ext cx="2731200" cy="204840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4168" y="1196752"/>
            <a:ext cx="2731200" cy="204840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1196752"/>
            <a:ext cx="2731200" cy="2048400"/>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3848" y="2996952"/>
            <a:ext cx="2731200" cy="2048400"/>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560" y="4811534"/>
            <a:ext cx="2728621" cy="2046466"/>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03848" y="4809600"/>
            <a:ext cx="2731200" cy="2048400"/>
          </a:xfrm>
          <a:prstGeom prst="rect">
            <a:avLst/>
          </a:prstGeom>
        </p:spPr>
      </p:pic>
    </p:spTree>
    <p:extLst>
      <p:ext uri="{BB962C8B-B14F-4D97-AF65-F5344CB8AC3E}">
        <p14:creationId xmlns:p14="http://schemas.microsoft.com/office/powerpoint/2010/main" val="244109680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3"/>
          <p:cNvGrpSpPr>
            <a:grpSpLocks/>
          </p:cNvGrpSpPr>
          <p:nvPr/>
        </p:nvGrpSpPr>
        <p:grpSpPr bwMode="auto">
          <a:xfrm>
            <a:off x="755650" y="1954213"/>
            <a:ext cx="7920038" cy="3544887"/>
            <a:chOff x="476" y="1117"/>
            <a:chExt cx="4805" cy="2233"/>
          </a:xfrm>
        </p:grpSpPr>
        <p:sp>
          <p:nvSpPr>
            <p:cNvPr id="15365" name="Text Box 4"/>
            <p:cNvSpPr txBox="1">
              <a:spLocks noChangeArrowheads="1"/>
            </p:cNvSpPr>
            <p:nvPr/>
          </p:nvSpPr>
          <p:spPr bwMode="gray">
            <a:xfrm>
              <a:off x="562" y="2336"/>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三</a:t>
              </a:r>
            </a:p>
          </p:txBody>
        </p:sp>
        <p:grpSp>
          <p:nvGrpSpPr>
            <p:cNvPr id="15366" name="Group 5"/>
            <p:cNvGrpSpPr>
              <a:grpSpLocks/>
            </p:cNvGrpSpPr>
            <p:nvPr/>
          </p:nvGrpSpPr>
          <p:grpSpPr bwMode="auto">
            <a:xfrm>
              <a:off x="476" y="1117"/>
              <a:ext cx="4805" cy="419"/>
              <a:chOff x="476" y="1117"/>
              <a:chExt cx="4805" cy="419"/>
            </a:xfrm>
          </p:grpSpPr>
          <p:sp>
            <p:nvSpPr>
              <p:cNvPr id="15405" name="Line 6"/>
              <p:cNvSpPr>
                <a:spLocks noChangeShapeType="1"/>
              </p:cNvSpPr>
              <p:nvPr/>
            </p:nvSpPr>
            <p:spPr bwMode="auto">
              <a:xfrm flipV="1">
                <a:off x="839" y="1525"/>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47" name="Text Box 7"/>
              <p:cNvSpPr txBox="1">
                <a:spLocks noChangeArrowheads="1"/>
              </p:cNvSpPr>
              <p:nvPr/>
            </p:nvSpPr>
            <p:spPr bwMode="auto">
              <a:xfrm>
                <a:off x="975" y="1121"/>
                <a:ext cx="4306" cy="330"/>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研究背景与现状</a:t>
                </a:r>
              </a:p>
            </p:txBody>
          </p:sp>
          <p:grpSp>
            <p:nvGrpSpPr>
              <p:cNvPr id="15407" name="Group 8"/>
              <p:cNvGrpSpPr>
                <a:grpSpLocks/>
              </p:cNvGrpSpPr>
              <p:nvPr/>
            </p:nvGrpSpPr>
            <p:grpSpPr bwMode="auto">
              <a:xfrm>
                <a:off x="476" y="1117"/>
                <a:ext cx="499" cy="419"/>
                <a:chOff x="476" y="890"/>
                <a:chExt cx="499" cy="419"/>
              </a:xfrm>
            </p:grpSpPr>
            <p:grpSp>
              <p:nvGrpSpPr>
                <p:cNvPr id="15408" name="Group 9"/>
                <p:cNvGrpSpPr>
                  <a:grpSpLocks/>
                </p:cNvGrpSpPr>
                <p:nvPr/>
              </p:nvGrpSpPr>
              <p:grpSpPr bwMode="auto">
                <a:xfrm>
                  <a:off x="476" y="890"/>
                  <a:ext cx="499" cy="419"/>
                  <a:chOff x="476" y="890"/>
                  <a:chExt cx="499" cy="419"/>
                </a:xfrm>
              </p:grpSpPr>
              <p:sp>
                <p:nvSpPr>
                  <p:cNvPr id="15410" name="AutoShape 1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1" name="AutoShape 1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2" name="AutoShape 1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9" name="Text Box 1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一</a:t>
                  </a:r>
                </a:p>
              </p:txBody>
            </p:sp>
          </p:grpSp>
        </p:grpSp>
        <p:grpSp>
          <p:nvGrpSpPr>
            <p:cNvPr id="15367" name="Group 14"/>
            <p:cNvGrpSpPr>
              <a:grpSpLocks/>
            </p:cNvGrpSpPr>
            <p:nvPr/>
          </p:nvGrpSpPr>
          <p:grpSpPr bwMode="auto">
            <a:xfrm>
              <a:off x="476" y="1570"/>
              <a:ext cx="4639" cy="647"/>
              <a:chOff x="476" y="1570"/>
              <a:chExt cx="4639" cy="647"/>
            </a:xfrm>
          </p:grpSpPr>
          <p:sp>
            <p:nvSpPr>
              <p:cNvPr id="15396" name="Line 15"/>
              <p:cNvSpPr>
                <a:spLocks noChangeShapeType="1"/>
              </p:cNvSpPr>
              <p:nvPr/>
            </p:nvSpPr>
            <p:spPr bwMode="auto">
              <a:xfrm>
                <a:off x="839" y="1979"/>
                <a:ext cx="4276" cy="9"/>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56" name="Text Box 16"/>
              <p:cNvSpPr txBox="1">
                <a:spLocks noChangeArrowheads="1"/>
              </p:cNvSpPr>
              <p:nvPr/>
            </p:nvSpPr>
            <p:spPr bwMode="auto">
              <a:xfrm>
                <a:off x="975" y="1616"/>
                <a:ext cx="4114" cy="601"/>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研究与应用的目标、内容与方法</a:t>
                </a:r>
              </a:p>
              <a:p>
                <a:pPr eaLnBrk="0" hangingPunct="0">
                  <a:defRPr/>
                </a:pP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98" name="Text Box 17"/>
              <p:cNvSpPr txBox="1">
                <a:spLocks noChangeArrowheads="1"/>
              </p:cNvSpPr>
              <p:nvPr/>
            </p:nvSpPr>
            <p:spPr bwMode="gray">
              <a:xfrm>
                <a:off x="562" y="1757"/>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二</a:t>
                </a:r>
              </a:p>
            </p:txBody>
          </p:sp>
          <p:grpSp>
            <p:nvGrpSpPr>
              <p:cNvPr id="15399" name="Group 18"/>
              <p:cNvGrpSpPr>
                <a:grpSpLocks/>
              </p:cNvGrpSpPr>
              <p:nvPr/>
            </p:nvGrpSpPr>
            <p:grpSpPr bwMode="auto">
              <a:xfrm>
                <a:off x="476" y="1570"/>
                <a:ext cx="499" cy="419"/>
                <a:chOff x="476" y="890"/>
                <a:chExt cx="499" cy="419"/>
              </a:xfrm>
            </p:grpSpPr>
            <p:grpSp>
              <p:nvGrpSpPr>
                <p:cNvPr id="15400" name="Group 19"/>
                <p:cNvGrpSpPr>
                  <a:grpSpLocks/>
                </p:cNvGrpSpPr>
                <p:nvPr/>
              </p:nvGrpSpPr>
              <p:grpSpPr bwMode="auto">
                <a:xfrm>
                  <a:off x="476" y="890"/>
                  <a:ext cx="499" cy="419"/>
                  <a:chOff x="476" y="890"/>
                  <a:chExt cx="499" cy="419"/>
                </a:xfrm>
              </p:grpSpPr>
              <p:sp>
                <p:nvSpPr>
                  <p:cNvPr id="15402" name="AutoShape 2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3" name="AutoShape 2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4" name="AutoShape 2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1" name="Text Box 2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二</a:t>
                  </a:r>
                </a:p>
              </p:txBody>
            </p:sp>
          </p:grpSp>
        </p:grpSp>
        <p:grpSp>
          <p:nvGrpSpPr>
            <p:cNvPr id="15368" name="Group 24"/>
            <p:cNvGrpSpPr>
              <a:grpSpLocks/>
            </p:cNvGrpSpPr>
            <p:nvPr/>
          </p:nvGrpSpPr>
          <p:grpSpPr bwMode="auto">
            <a:xfrm>
              <a:off x="476" y="2024"/>
              <a:ext cx="4639" cy="419"/>
              <a:chOff x="476" y="2024"/>
              <a:chExt cx="4639" cy="419"/>
            </a:xfrm>
          </p:grpSpPr>
          <p:sp>
            <p:nvSpPr>
              <p:cNvPr id="240665" name="Text Box 25"/>
              <p:cNvSpPr txBox="1">
                <a:spLocks noChangeArrowheads="1"/>
              </p:cNvSpPr>
              <p:nvPr/>
            </p:nvSpPr>
            <p:spPr bwMode="auto">
              <a:xfrm>
                <a:off x="975" y="2068"/>
                <a:ext cx="3800"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a:t>
                </a:r>
                <a:r>
                  <a:rPr kumimoji="0" lang="zh-CN" altLang="en-US" sz="2800" dirty="0" smtClean="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特色、可行性及预期成果</a:t>
                </a: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89" name="Line 26"/>
              <p:cNvSpPr>
                <a:spLocks noChangeShapeType="1"/>
              </p:cNvSpPr>
              <p:nvPr/>
            </p:nvSpPr>
            <p:spPr bwMode="auto">
              <a:xfrm flipV="1">
                <a:off x="839" y="2432"/>
                <a:ext cx="4276" cy="8"/>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grpSp>
            <p:nvGrpSpPr>
              <p:cNvPr id="15390" name="Group 27"/>
              <p:cNvGrpSpPr>
                <a:grpSpLocks/>
              </p:cNvGrpSpPr>
              <p:nvPr/>
            </p:nvGrpSpPr>
            <p:grpSpPr bwMode="auto">
              <a:xfrm>
                <a:off x="476" y="2024"/>
                <a:ext cx="499" cy="419"/>
                <a:chOff x="476" y="890"/>
                <a:chExt cx="499" cy="419"/>
              </a:xfrm>
            </p:grpSpPr>
            <p:grpSp>
              <p:nvGrpSpPr>
                <p:cNvPr id="15391" name="Group 28"/>
                <p:cNvGrpSpPr>
                  <a:grpSpLocks/>
                </p:cNvGrpSpPr>
                <p:nvPr/>
              </p:nvGrpSpPr>
              <p:grpSpPr bwMode="auto">
                <a:xfrm>
                  <a:off x="476" y="890"/>
                  <a:ext cx="499" cy="419"/>
                  <a:chOff x="476" y="890"/>
                  <a:chExt cx="499" cy="419"/>
                </a:xfrm>
              </p:grpSpPr>
              <p:sp>
                <p:nvSpPr>
                  <p:cNvPr id="15393" name="AutoShape 29"/>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4" name="AutoShape 30"/>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5" name="AutoShape 31"/>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92" name="Text Box 32"/>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三</a:t>
                  </a:r>
                </a:p>
              </p:txBody>
            </p:sp>
          </p:grpSp>
        </p:grpSp>
        <p:grpSp>
          <p:nvGrpSpPr>
            <p:cNvPr id="15369" name="Group 33"/>
            <p:cNvGrpSpPr>
              <a:grpSpLocks/>
            </p:cNvGrpSpPr>
            <p:nvPr/>
          </p:nvGrpSpPr>
          <p:grpSpPr bwMode="auto">
            <a:xfrm>
              <a:off x="476" y="2478"/>
              <a:ext cx="4762" cy="419"/>
              <a:chOff x="476" y="2478"/>
              <a:chExt cx="4762" cy="419"/>
            </a:xfrm>
          </p:grpSpPr>
          <p:sp>
            <p:nvSpPr>
              <p:cNvPr id="15380" name="Line 34"/>
              <p:cNvSpPr>
                <a:spLocks noChangeShapeType="1"/>
              </p:cNvSpPr>
              <p:nvPr/>
            </p:nvSpPr>
            <p:spPr bwMode="auto">
              <a:xfrm>
                <a:off x="839" y="2886"/>
                <a:ext cx="4276" cy="5"/>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75" name="Text Box 35"/>
              <p:cNvSpPr txBox="1">
                <a:spLocks noChangeArrowheads="1"/>
              </p:cNvSpPr>
              <p:nvPr/>
            </p:nvSpPr>
            <p:spPr bwMode="auto">
              <a:xfrm>
                <a:off x="975" y="2522"/>
                <a:ext cx="4263"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项目申请人及主要参与人</a:t>
                </a:r>
              </a:p>
            </p:txBody>
          </p:sp>
          <p:grpSp>
            <p:nvGrpSpPr>
              <p:cNvPr id="15382" name="Group 36"/>
              <p:cNvGrpSpPr>
                <a:grpSpLocks/>
              </p:cNvGrpSpPr>
              <p:nvPr/>
            </p:nvGrpSpPr>
            <p:grpSpPr bwMode="auto">
              <a:xfrm>
                <a:off x="476" y="2478"/>
                <a:ext cx="499" cy="419"/>
                <a:chOff x="476" y="890"/>
                <a:chExt cx="499" cy="419"/>
              </a:xfrm>
            </p:grpSpPr>
            <p:grpSp>
              <p:nvGrpSpPr>
                <p:cNvPr id="15383" name="Group 37"/>
                <p:cNvGrpSpPr>
                  <a:grpSpLocks/>
                </p:cNvGrpSpPr>
                <p:nvPr/>
              </p:nvGrpSpPr>
              <p:grpSpPr bwMode="auto">
                <a:xfrm>
                  <a:off x="476" y="890"/>
                  <a:ext cx="499" cy="419"/>
                  <a:chOff x="476" y="890"/>
                  <a:chExt cx="499" cy="419"/>
                </a:xfrm>
              </p:grpSpPr>
              <p:sp>
                <p:nvSpPr>
                  <p:cNvPr id="15385" name="AutoShape 3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6" name="AutoShape 3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7" name="AutoShape 4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84" name="Text Box 4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四</a:t>
                  </a:r>
                </a:p>
              </p:txBody>
            </p:sp>
          </p:grpSp>
        </p:grpSp>
        <p:grpSp>
          <p:nvGrpSpPr>
            <p:cNvPr id="15370" name="Group 42"/>
            <p:cNvGrpSpPr>
              <a:grpSpLocks/>
            </p:cNvGrpSpPr>
            <p:nvPr/>
          </p:nvGrpSpPr>
          <p:grpSpPr bwMode="auto">
            <a:xfrm>
              <a:off x="476" y="2931"/>
              <a:ext cx="4639" cy="419"/>
              <a:chOff x="476" y="2931"/>
              <a:chExt cx="4639" cy="419"/>
            </a:xfrm>
          </p:grpSpPr>
          <p:sp>
            <p:nvSpPr>
              <p:cNvPr id="15371" name="Text Box 43"/>
              <p:cNvSpPr txBox="1">
                <a:spLocks noChangeArrowheads="1"/>
              </p:cNvSpPr>
              <p:nvPr/>
            </p:nvSpPr>
            <p:spPr bwMode="gray">
              <a:xfrm>
                <a:off x="607" y="2973"/>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en-US" altLang="zh-CN" sz="2400">
                    <a:solidFill>
                      <a:schemeClr val="bg1"/>
                    </a:solidFill>
                    <a:latin typeface="黑体" panose="02010609060101010101" pitchFamily="49" charset="-122"/>
                    <a:ea typeface="黑体" panose="02010609060101010101" pitchFamily="49" charset="-122"/>
                  </a:rPr>
                  <a:t>4</a:t>
                </a:r>
              </a:p>
            </p:txBody>
          </p:sp>
          <p:sp>
            <p:nvSpPr>
              <p:cNvPr id="15372" name="Line 44"/>
              <p:cNvSpPr>
                <a:spLocks noChangeShapeType="1"/>
              </p:cNvSpPr>
              <p:nvPr/>
            </p:nvSpPr>
            <p:spPr bwMode="auto">
              <a:xfrm flipV="1">
                <a:off x="839" y="3339"/>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85" name="Text Box 45"/>
              <p:cNvSpPr txBox="1">
                <a:spLocks noChangeArrowheads="1"/>
              </p:cNvSpPr>
              <p:nvPr/>
            </p:nvSpPr>
            <p:spPr bwMode="auto">
              <a:xfrm>
                <a:off x="975" y="2975"/>
                <a:ext cx="3515" cy="327"/>
              </a:xfrm>
              <a:prstGeom prst="rect">
                <a:avLst/>
              </a:prstGeom>
              <a:noFill/>
              <a:ln w="9525" algn="ctr">
                <a:noFill/>
                <a:miter lim="800000"/>
                <a:headEnd/>
                <a:tailEnd/>
              </a:ln>
              <a:effectLst/>
            </p:spPr>
            <p:txBody>
              <a:bodyPr>
                <a:spAutoFit/>
              </a:bodyPr>
              <a:lstStyle/>
              <a:p>
                <a:pPr>
                  <a:spcBef>
                    <a:spcPct val="20000"/>
                  </a:spcBef>
                  <a:buClr>
                    <a:schemeClr val="accent2"/>
                  </a:buClr>
                  <a:buFont typeface="Wingdings" pitchFamily="2" charset="2"/>
                  <a:buNone/>
                  <a:defRPr/>
                </a:pPr>
                <a:r>
                  <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相关研究基础与条件</a:t>
                </a:r>
              </a:p>
            </p:txBody>
          </p:sp>
          <p:grpSp>
            <p:nvGrpSpPr>
              <p:cNvPr id="15374" name="Group 46"/>
              <p:cNvGrpSpPr>
                <a:grpSpLocks/>
              </p:cNvGrpSpPr>
              <p:nvPr/>
            </p:nvGrpSpPr>
            <p:grpSpPr bwMode="auto">
              <a:xfrm>
                <a:off x="476" y="2931"/>
                <a:ext cx="499" cy="419"/>
                <a:chOff x="476" y="890"/>
                <a:chExt cx="499" cy="419"/>
              </a:xfrm>
            </p:grpSpPr>
            <p:grpSp>
              <p:nvGrpSpPr>
                <p:cNvPr id="15375" name="Group 47"/>
                <p:cNvGrpSpPr>
                  <a:grpSpLocks/>
                </p:cNvGrpSpPr>
                <p:nvPr/>
              </p:nvGrpSpPr>
              <p:grpSpPr bwMode="auto">
                <a:xfrm>
                  <a:off x="476" y="890"/>
                  <a:ext cx="499" cy="419"/>
                  <a:chOff x="476" y="890"/>
                  <a:chExt cx="499" cy="419"/>
                </a:xfrm>
              </p:grpSpPr>
              <p:sp>
                <p:nvSpPr>
                  <p:cNvPr id="15377" name="AutoShape 4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8" name="AutoShape 4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9" name="AutoShape 5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76" name="Text Box 5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五</a:t>
                  </a:r>
                </a:p>
              </p:txBody>
            </p:sp>
          </p:grpSp>
        </p:grpSp>
      </p:grpSp>
      <p:sp>
        <p:nvSpPr>
          <p:cNvPr id="15364" name="灯片编号占位符 6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F9A9871C-9D17-4A78-BA31-FA0855EE29C1}" type="slidenum">
              <a:rPr kumimoji="0" lang="zh-CN" altLang="en-US" sz="1200" b="0" smtClean="0">
                <a:latin typeface="Verdana" pitchFamily="34" charset="0"/>
              </a:rPr>
              <a:pPr eaLnBrk="1" hangingPunct="1"/>
              <a:t>51</a:t>
            </a:fld>
            <a:endParaRPr kumimoji="0" lang="en-US" altLang="zh-CN" sz="1200" b="0" smtClean="0">
              <a:latin typeface="Verdana" pitchFamily="34" charset="0"/>
            </a:endParaRPr>
          </a:p>
        </p:txBody>
      </p:sp>
      <p:sp>
        <p:nvSpPr>
          <p:cNvPr id="53" name="Rectangle 2"/>
          <p:cNvSpPr>
            <a:spLocks noGrp="1" noChangeArrowheads="1"/>
          </p:cNvSpPr>
          <p:nvPr>
            <p:ph type="title" idx="4294967295"/>
          </p:nvPr>
        </p:nvSpPr>
        <p:spPr>
          <a:xfrm>
            <a:off x="539750" y="115888"/>
            <a:ext cx="8208963" cy="892175"/>
          </a:xfrm>
        </p:spPr>
        <p:txBody>
          <a:bodyPr/>
          <a:lstStyle/>
          <a:p>
            <a:pPr algn="ctr" eaLnBrk="1" hangingPunct="1"/>
            <a:r>
              <a:rPr lang="zh-CN" altLang="en-US" sz="3200" dirty="0" smtClean="0">
                <a:latin typeface="黑体" pitchFamily="49" charset="-122"/>
                <a:ea typeface="黑体" pitchFamily="49" charset="-122"/>
              </a:rPr>
              <a:t>汇报内容</a:t>
            </a:r>
            <a:endParaRPr lang="zh-CN" sz="3200" dirty="0" smtClean="0">
              <a:latin typeface="黑体" pitchFamily="49" charset="-122"/>
              <a:ea typeface="黑体" pitchFamily="49" charset="-122"/>
            </a:endParaRPr>
          </a:p>
        </p:txBody>
      </p:sp>
    </p:spTree>
    <p:extLst>
      <p:ext uri="{BB962C8B-B14F-4D97-AF65-F5344CB8AC3E}">
        <p14:creationId xmlns:p14="http://schemas.microsoft.com/office/powerpoint/2010/main" val="1206802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ea typeface="黑体" pitchFamily="49" charset="-122"/>
                <a:cs typeface="Arial" pitchFamily="34" charset="0"/>
              </a:rPr>
              <a:t>5.1</a:t>
            </a:r>
            <a:r>
              <a:rPr lang="en-US" altLang="zh-CN" sz="3200" dirty="0">
                <a:latin typeface="黑体" pitchFamily="49" charset="-122"/>
                <a:ea typeface="黑体" pitchFamily="49" charset="-122"/>
                <a:cs typeface="Arial" pitchFamily="34" charset="0"/>
              </a:rPr>
              <a:t> </a:t>
            </a:r>
            <a:r>
              <a:rPr lang="zh-CN" altLang="en-US" sz="3200" dirty="0" smtClean="0">
                <a:latin typeface="黑体" pitchFamily="49" charset="-122"/>
                <a:ea typeface="黑体" pitchFamily="49" charset="-122"/>
                <a:cs typeface="Arial" pitchFamily="34" charset="0"/>
              </a:rPr>
              <a:t>承担单位工作基础</a:t>
            </a:r>
            <a:endParaRPr lang="en-US" sz="3200" dirty="0"/>
          </a:p>
        </p:txBody>
      </p:sp>
      <p:sp>
        <p:nvSpPr>
          <p:cNvPr id="3" name="Content Placeholder 2"/>
          <p:cNvSpPr>
            <a:spLocks noGrp="1"/>
          </p:cNvSpPr>
          <p:nvPr>
            <p:ph idx="1"/>
          </p:nvPr>
        </p:nvSpPr>
        <p:spPr/>
        <p:txBody>
          <a:bodyPr/>
          <a:lstStyle/>
          <a:p>
            <a:r>
              <a:rPr lang="zh-CN" altLang="en-US" dirty="0" smtClean="0">
                <a:latin typeface="微软雅黑"/>
                <a:ea typeface="微软雅黑"/>
                <a:cs typeface="微软雅黑"/>
              </a:rPr>
              <a:t>清华大学</a:t>
            </a:r>
            <a:endParaRPr lang="en-US" altLang="zh-CN" dirty="0" smtClean="0">
              <a:latin typeface="微软雅黑"/>
              <a:ea typeface="微软雅黑"/>
              <a:cs typeface="微软雅黑"/>
            </a:endParaRPr>
          </a:p>
          <a:p>
            <a:pPr lvl="1"/>
            <a:r>
              <a:rPr lang="zh-CN" altLang="en-US" dirty="0" smtClean="0">
                <a:latin typeface="微软雅黑"/>
                <a:ea typeface="微软雅黑"/>
                <a:cs typeface="微软雅黑"/>
              </a:rPr>
              <a:t>提出了</a:t>
            </a:r>
            <a:r>
              <a:rPr lang="zh-CN" altLang="en-US" dirty="0" smtClean="0">
                <a:solidFill>
                  <a:srgbClr val="FF0000"/>
                </a:solidFill>
                <a:latin typeface="微软雅黑"/>
                <a:ea typeface="微软雅黑"/>
                <a:cs typeface="微软雅黑"/>
              </a:rPr>
              <a:t>“三位一体、三创融合、本研协同”</a:t>
            </a:r>
            <a:r>
              <a:rPr lang="zh-CN" altLang="en-US" dirty="0" smtClean="0">
                <a:latin typeface="微软雅黑"/>
                <a:ea typeface="微软雅黑"/>
                <a:cs typeface="微软雅黑"/>
              </a:rPr>
              <a:t>的大学生创新创业教育理念；</a:t>
            </a:r>
            <a:endParaRPr lang="en-US" altLang="zh-CN" dirty="0" smtClean="0">
              <a:latin typeface="微软雅黑"/>
              <a:ea typeface="微软雅黑"/>
              <a:cs typeface="微软雅黑"/>
            </a:endParaRPr>
          </a:p>
          <a:p>
            <a:pPr lvl="1"/>
            <a:r>
              <a:rPr lang="zh-CN" altLang="en-US" dirty="0" smtClean="0">
                <a:latin typeface="微软雅黑"/>
                <a:ea typeface="微软雅黑"/>
                <a:cs typeface="微软雅黑"/>
              </a:rPr>
              <a:t>发起了“</a:t>
            </a:r>
            <a:r>
              <a:rPr lang="zh-CN" altLang="en-US" dirty="0" smtClean="0">
                <a:solidFill>
                  <a:srgbClr val="FF0000"/>
                </a:solidFill>
                <a:latin typeface="微软雅黑"/>
                <a:ea typeface="微软雅黑"/>
                <a:cs typeface="微软雅黑"/>
              </a:rPr>
              <a:t>中国高校创新创业教育联盟</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a:p>
            <a:pPr lvl="2"/>
            <a:r>
              <a:rPr lang="zh-CN" altLang="zh-CN" dirty="0" smtClean="0">
                <a:latin typeface="微软雅黑"/>
                <a:ea typeface="微软雅黑"/>
                <a:cs typeface="微软雅黑"/>
              </a:rPr>
              <a:t>1</a:t>
            </a:r>
            <a:r>
              <a:rPr lang="en-US" altLang="zh-CN" dirty="0" smtClean="0">
                <a:latin typeface="微软雅黑"/>
                <a:ea typeface="微软雅黑"/>
                <a:cs typeface="微软雅黑"/>
              </a:rPr>
              <a:t>50 +</a:t>
            </a:r>
            <a:r>
              <a:rPr lang="zh-CN" altLang="en-US" dirty="0" smtClean="0">
                <a:latin typeface="微软雅黑"/>
                <a:ea typeface="微软雅黑"/>
                <a:cs typeface="微软雅黑"/>
              </a:rPr>
              <a:t> </a:t>
            </a:r>
            <a:r>
              <a:rPr lang="en-US" altLang="zh-CN" dirty="0" smtClean="0">
                <a:latin typeface="微软雅黑"/>
                <a:ea typeface="微软雅黑"/>
                <a:cs typeface="微软雅黑"/>
              </a:rPr>
              <a:t>50</a:t>
            </a:r>
          </a:p>
          <a:p>
            <a:pPr lvl="1"/>
            <a:r>
              <a:rPr lang="zh-CN" altLang="en-US" dirty="0" smtClean="0">
                <a:latin typeface="微软雅黑"/>
                <a:ea typeface="微软雅黑"/>
                <a:cs typeface="微软雅黑"/>
              </a:rPr>
              <a:t>创建了</a:t>
            </a:r>
            <a:r>
              <a:rPr lang="en-US" altLang="zh-CN" dirty="0" smtClean="0">
                <a:solidFill>
                  <a:srgbClr val="FF0000"/>
                </a:solidFill>
                <a:latin typeface="微软雅黑"/>
                <a:ea typeface="微软雅黑"/>
                <a:cs typeface="微软雅黑"/>
              </a:rPr>
              <a:t>X-lab</a:t>
            </a:r>
            <a:r>
              <a:rPr lang="zh-CN" altLang="en-US" dirty="0" smtClean="0">
                <a:solidFill>
                  <a:srgbClr val="FF0000"/>
                </a:solidFill>
                <a:latin typeface="微软雅黑"/>
                <a:ea typeface="微软雅黑"/>
                <a:cs typeface="微软雅黑"/>
              </a:rPr>
              <a:t>、</a:t>
            </a:r>
            <a:r>
              <a:rPr lang="en-US" altLang="zh-CN" dirty="0" err="1" smtClean="0">
                <a:solidFill>
                  <a:srgbClr val="FF0000"/>
                </a:solidFill>
                <a:latin typeface="微软雅黑"/>
                <a:ea typeface="微软雅黑"/>
                <a:cs typeface="微软雅黑"/>
              </a:rPr>
              <a:t>i</a:t>
            </a:r>
            <a:r>
              <a:rPr lang="zh-CN" altLang="zh-CN" dirty="0" smtClean="0">
                <a:solidFill>
                  <a:srgbClr val="FF0000"/>
                </a:solidFill>
                <a:latin typeface="微软雅黑"/>
                <a:ea typeface="微软雅黑"/>
                <a:cs typeface="微软雅黑"/>
              </a:rPr>
              <a:t>.</a:t>
            </a:r>
            <a:r>
              <a:rPr lang="en-US" altLang="zh-CN" dirty="0" smtClean="0">
                <a:solidFill>
                  <a:srgbClr val="FF0000"/>
                </a:solidFill>
                <a:latin typeface="微软雅黑"/>
                <a:ea typeface="微软雅黑"/>
                <a:cs typeface="微软雅黑"/>
              </a:rPr>
              <a:t>Center</a:t>
            </a:r>
            <a:r>
              <a:rPr lang="zh-CN" altLang="en-US" dirty="0" smtClean="0">
                <a:latin typeface="微软雅黑"/>
                <a:ea typeface="微软雅黑"/>
                <a:cs typeface="微软雅黑"/>
              </a:rPr>
              <a:t>和</a:t>
            </a:r>
            <a:r>
              <a:rPr lang="zh-CN" altLang="en-US" dirty="0" smtClean="0">
                <a:solidFill>
                  <a:srgbClr val="FF0000"/>
                </a:solidFill>
                <a:latin typeface="微软雅黑"/>
                <a:ea typeface="微软雅黑"/>
                <a:cs typeface="微软雅黑"/>
              </a:rPr>
              <a:t>兴趣团队</a:t>
            </a:r>
            <a:r>
              <a:rPr lang="zh-CN" altLang="en-US" dirty="0" smtClean="0">
                <a:latin typeface="微软雅黑"/>
                <a:ea typeface="微软雅黑"/>
                <a:cs typeface="微软雅黑"/>
              </a:rPr>
              <a:t>三个平台；</a:t>
            </a:r>
            <a:endParaRPr lang="en-US" altLang="zh-CN" dirty="0" smtClean="0">
              <a:latin typeface="微软雅黑"/>
              <a:ea typeface="微软雅黑"/>
              <a:cs typeface="微软雅黑"/>
            </a:endParaRPr>
          </a:p>
          <a:p>
            <a:pPr lvl="1"/>
            <a:r>
              <a:rPr lang="zh-CN" altLang="en-US" dirty="0" smtClean="0">
                <a:latin typeface="微软雅黑"/>
                <a:ea typeface="微软雅黑"/>
                <a:cs typeface="微软雅黑"/>
              </a:rPr>
              <a:t>通过平台每年培养</a:t>
            </a:r>
            <a:r>
              <a:rPr lang="en-US" altLang="zh-CN" dirty="0" smtClean="0">
                <a:solidFill>
                  <a:srgbClr val="FF0000"/>
                </a:solidFill>
                <a:latin typeface="微软雅黑"/>
                <a:ea typeface="微软雅黑"/>
                <a:cs typeface="微软雅黑"/>
              </a:rPr>
              <a:t>3000</a:t>
            </a:r>
            <a:r>
              <a:rPr lang="zh-CN" altLang="en-US" dirty="0" smtClean="0">
                <a:latin typeface="微软雅黑"/>
                <a:ea typeface="微软雅黑"/>
                <a:cs typeface="微软雅黑"/>
              </a:rPr>
              <a:t>多名学生；</a:t>
            </a:r>
            <a:endParaRPr lang="en-US" altLang="zh-CN" dirty="0" smtClean="0">
              <a:latin typeface="微软雅黑"/>
              <a:ea typeface="微软雅黑"/>
              <a:cs typeface="微软雅黑"/>
            </a:endParaRPr>
          </a:p>
        </p:txBody>
      </p:sp>
      <p:sp>
        <p:nvSpPr>
          <p:cNvPr id="4" name="Slide Number Placeholder 3"/>
          <p:cNvSpPr>
            <a:spLocks noGrp="1"/>
          </p:cNvSpPr>
          <p:nvPr>
            <p:ph type="sldNum" sz="quarter" idx="12"/>
          </p:nvPr>
        </p:nvSpPr>
        <p:spPr/>
        <p:txBody>
          <a:bodyPr/>
          <a:lstStyle/>
          <a:p>
            <a:pPr>
              <a:defRPr/>
            </a:pPr>
            <a:fld id="{647066C3-AE5E-47DF-89AE-DB1FD1B74AD0}" type="slidenum">
              <a:rPr lang="zh-CN" altLang="en-US" smtClean="0"/>
              <a:pPr>
                <a:defRPr/>
              </a:pPr>
              <a:t>52</a:t>
            </a:fld>
            <a:endParaRPr lang="en-US" altLang="zh-CN"/>
          </a:p>
        </p:txBody>
      </p:sp>
    </p:spTree>
    <p:extLst>
      <p:ext uri="{BB962C8B-B14F-4D97-AF65-F5344CB8AC3E}">
        <p14:creationId xmlns:p14="http://schemas.microsoft.com/office/powerpoint/2010/main" val="385528119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ea typeface="黑体" pitchFamily="49" charset="-122"/>
                <a:cs typeface="Arial" pitchFamily="34" charset="0"/>
              </a:rPr>
              <a:t>5.1</a:t>
            </a:r>
            <a:r>
              <a:rPr lang="en-US" altLang="zh-CN" sz="3200" dirty="0">
                <a:latin typeface="黑体" pitchFamily="49" charset="-122"/>
                <a:ea typeface="黑体" pitchFamily="49" charset="-122"/>
                <a:cs typeface="Arial" pitchFamily="34" charset="0"/>
              </a:rPr>
              <a:t> </a:t>
            </a:r>
            <a:r>
              <a:rPr lang="zh-CN" altLang="en-US" sz="3200" dirty="0" smtClean="0">
                <a:latin typeface="黑体" pitchFamily="49" charset="-122"/>
                <a:ea typeface="黑体" pitchFamily="49" charset="-122"/>
                <a:cs typeface="Arial" pitchFamily="34" charset="0"/>
              </a:rPr>
              <a:t>承担单位工作基础</a:t>
            </a:r>
            <a:endParaRPr lang="en-US" sz="3200" dirty="0"/>
          </a:p>
        </p:txBody>
      </p:sp>
      <p:sp>
        <p:nvSpPr>
          <p:cNvPr id="3" name="Content Placeholder 2"/>
          <p:cNvSpPr>
            <a:spLocks noGrp="1"/>
          </p:cNvSpPr>
          <p:nvPr>
            <p:ph idx="1"/>
          </p:nvPr>
        </p:nvSpPr>
        <p:spPr/>
        <p:txBody>
          <a:bodyPr/>
          <a:lstStyle/>
          <a:p>
            <a:r>
              <a:rPr lang="zh-CN" altLang="en-US" b="0" dirty="0" smtClean="0">
                <a:latin typeface="微软雅黑" panose="020B0503020204020204" pitchFamily="34" charset="-122"/>
                <a:ea typeface="微软雅黑" panose="020B0503020204020204" pitchFamily="34" charset="-122"/>
              </a:rPr>
              <a:t>李克强总理在“五</a:t>
            </a:r>
            <a:r>
              <a:rPr lang="en-US" b="0" dirty="0" smtClean="0">
                <a:latin typeface="微软雅黑" panose="020B0503020204020204" pitchFamily="34" charset="-122"/>
                <a:ea typeface="微软雅黑" panose="020B0503020204020204" pitchFamily="34" charset="-122"/>
                <a:cs typeface="Wingdings"/>
              </a:rPr>
              <a:t>·</a:t>
            </a:r>
            <a:r>
              <a:rPr lang="zh-CN" altLang="en-US" b="0" dirty="0" smtClean="0">
                <a:latin typeface="微软雅黑" panose="020B0503020204020204" pitchFamily="34" charset="-122"/>
                <a:ea typeface="微软雅黑" panose="020B0503020204020204" pitchFamily="34" charset="-122"/>
              </a:rPr>
              <a:t>四”给清华大学的学生创客的回信：</a:t>
            </a:r>
            <a:endParaRPr lang="en-US" altLang="zh-CN" b="0" dirty="0" smtClean="0">
              <a:latin typeface="微软雅黑" panose="020B0503020204020204" pitchFamily="34" charset="-122"/>
              <a:ea typeface="微软雅黑" panose="020B0503020204020204" pitchFamily="34" charset="-122"/>
            </a:endParaRPr>
          </a:p>
          <a:p>
            <a:pPr marL="471487" lvl="1" indent="0">
              <a:buNone/>
            </a:pPr>
            <a:endParaRPr lang="en-US" altLang="zh-CN" dirty="0" smtClean="0"/>
          </a:p>
        </p:txBody>
      </p:sp>
      <p:sp>
        <p:nvSpPr>
          <p:cNvPr id="4" name="Slide Number Placeholder 3"/>
          <p:cNvSpPr>
            <a:spLocks noGrp="1"/>
          </p:cNvSpPr>
          <p:nvPr>
            <p:ph type="sldNum" sz="quarter" idx="12"/>
          </p:nvPr>
        </p:nvSpPr>
        <p:spPr/>
        <p:txBody>
          <a:bodyPr/>
          <a:lstStyle/>
          <a:p>
            <a:pPr>
              <a:defRPr/>
            </a:pPr>
            <a:fld id="{647066C3-AE5E-47DF-89AE-DB1FD1B74AD0}" type="slidenum">
              <a:rPr lang="zh-CN" altLang="en-US" smtClean="0"/>
              <a:pPr>
                <a:defRPr/>
              </a:pPr>
              <a:t>53</a:t>
            </a:fld>
            <a:endParaRPr lang="en-US" altLang="zh-CN"/>
          </a:p>
        </p:txBody>
      </p:sp>
      <p:pic>
        <p:nvPicPr>
          <p:cNvPr id="5" name="Picture 4"/>
          <p:cNvPicPr>
            <a:picLocks noChangeAspect="1"/>
          </p:cNvPicPr>
          <p:nvPr/>
        </p:nvPicPr>
        <p:blipFill>
          <a:blip r:embed="rId3"/>
          <a:stretch>
            <a:fillRect/>
          </a:stretch>
        </p:blipFill>
        <p:spPr>
          <a:xfrm>
            <a:off x="4661707" y="3524244"/>
            <a:ext cx="3963646" cy="2724106"/>
          </a:xfrm>
          <a:prstGeom prst="rect">
            <a:avLst/>
          </a:prstGeom>
        </p:spPr>
      </p:pic>
      <p:sp>
        <p:nvSpPr>
          <p:cNvPr id="6" name="矩形 5"/>
          <p:cNvSpPr/>
          <p:nvPr/>
        </p:nvSpPr>
        <p:spPr>
          <a:xfrm>
            <a:off x="683568" y="2708920"/>
            <a:ext cx="3724329" cy="3539430"/>
          </a:xfrm>
          <a:prstGeom prst="rect">
            <a:avLst/>
          </a:prstGeom>
          <a:ln w="19050">
            <a:solidFill>
              <a:srgbClr val="CC0000"/>
            </a:solidFill>
          </a:ln>
        </p:spPr>
        <p:txBody>
          <a:bodyPr wrap="square">
            <a:spAutoFit/>
          </a:bodyPr>
          <a:lstStyle/>
          <a:p>
            <a:pPr lvl="1"/>
            <a:r>
              <a:rPr lang="zh-TW" altLang="en-US" sz="2800" b="0" dirty="0">
                <a:latin typeface="微软雅黑" panose="020B0503020204020204" pitchFamily="34" charset="-122"/>
                <a:ea typeface="微软雅黑" panose="020B0503020204020204" pitchFamily="34" charset="-122"/>
              </a:rPr>
              <a:t>“大众创业、万众创新”，核心在于激发人的创造力，尤其在于激发青年的创造力。青年愿创业，社会才生机盎然；青年争创新，国家就朝气蓬勃。</a:t>
            </a:r>
            <a:endParaRPr lang="en-US" altLang="zh-TW" sz="28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665092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539750" y="115888"/>
            <a:ext cx="8308975" cy="892175"/>
          </a:xfrm>
        </p:spPr>
        <p:txBody>
          <a:bodyPr/>
          <a:lstStyle/>
          <a:p>
            <a:pPr eaLnBrk="1" hangingPunct="1"/>
            <a:r>
              <a:rPr lang="en-US" altLang="zh-CN" sz="3200" dirty="0" smtClean="0">
                <a:ea typeface="黑体" pitchFamily="49" charset="-122"/>
                <a:cs typeface="Arial" pitchFamily="34" charset="0"/>
              </a:rPr>
              <a:t>5.2</a:t>
            </a:r>
            <a:r>
              <a:rPr lang="en-US" altLang="zh-CN" sz="3200" dirty="0" smtClean="0">
                <a:latin typeface="Arial" pitchFamily="34" charset="0"/>
                <a:ea typeface="黑体" pitchFamily="49" charset="-122"/>
                <a:cs typeface="Arial" pitchFamily="34" charset="0"/>
              </a:rPr>
              <a:t> </a:t>
            </a:r>
            <a:r>
              <a:rPr lang="zh-CN" altLang="en-US" sz="3200" dirty="0" smtClean="0">
                <a:latin typeface="Arial" pitchFamily="34" charset="0"/>
                <a:ea typeface="黑体" pitchFamily="49" charset="-122"/>
                <a:cs typeface="Arial" pitchFamily="34" charset="0"/>
              </a:rPr>
              <a:t>参与单位基础</a:t>
            </a:r>
            <a:r>
              <a:rPr lang="zh-CN" altLang="en-US" sz="3200" dirty="0" smtClean="0">
                <a:latin typeface="黑体" pitchFamily="49" charset="-122"/>
                <a:ea typeface="黑体" pitchFamily="49" charset="-122"/>
                <a:cs typeface="Arial" pitchFamily="34" charset="0"/>
              </a:rPr>
              <a:t>：</a:t>
            </a:r>
            <a:endParaRPr lang="zh-CN" sz="3200" dirty="0" smtClean="0">
              <a:latin typeface="黑体" pitchFamily="49" charset="-122"/>
              <a:ea typeface="黑体" pitchFamily="49" charset="-122"/>
              <a:cs typeface="Arial" pitchFamily="34" charset="0"/>
            </a:endParaRPr>
          </a:p>
        </p:txBody>
      </p:sp>
      <p:sp>
        <p:nvSpPr>
          <p:cNvPr id="56323" name="灯片编号占位符 4"/>
          <p:cNvSpPr>
            <a:spLocks noGrp="1"/>
          </p:cNvSpPr>
          <p:nvPr>
            <p:ph type="sldNum" sz="quarter" idx="12"/>
          </p:nvPr>
        </p:nvSpPr>
        <p:spPr>
          <a:xfrm>
            <a:off x="7127875" y="6453188"/>
            <a:ext cx="1981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5183E7C8-62AF-410C-A247-B66FA91EF385}" type="slidenum">
              <a:rPr kumimoji="0" lang="zh-CN" altLang="en-US" sz="1200" b="0" smtClean="0">
                <a:latin typeface="Verdana" pitchFamily="34" charset="0"/>
              </a:rPr>
              <a:pPr eaLnBrk="1" hangingPunct="1"/>
              <a:t>54</a:t>
            </a:fld>
            <a:endParaRPr kumimoji="0" lang="en-US" altLang="zh-CN" sz="1200" b="0" smtClean="0">
              <a:latin typeface="Verdana" pitchFamily="34"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4050890186"/>
              </p:ext>
            </p:extLst>
          </p:nvPr>
        </p:nvGraphicFramePr>
        <p:xfrm>
          <a:off x="504057" y="979659"/>
          <a:ext cx="8316415" cy="5231385"/>
        </p:xfrm>
        <a:graphic>
          <a:graphicData uri="http://schemas.openxmlformats.org/drawingml/2006/table">
            <a:tbl>
              <a:tblPr/>
              <a:tblGrid>
                <a:gridCol w="1547663"/>
                <a:gridCol w="6768752"/>
              </a:tblGrid>
              <a:tr h="447824">
                <a:tc>
                  <a:txBody>
                    <a:bodyPr/>
                    <a:lstStyle/>
                    <a:p>
                      <a:pPr indent="127000" algn="ctr">
                        <a:lnSpc>
                          <a:spcPct val="130000"/>
                        </a:lnSpc>
                        <a:spcAft>
                          <a:spcPts val="0"/>
                        </a:spcAft>
                      </a:pPr>
                      <a:r>
                        <a:rPr lang="zh-CN" sz="1500" b="1" kern="100" dirty="0">
                          <a:solidFill>
                            <a:schemeClr val="bg1"/>
                          </a:solidFill>
                          <a:latin typeface="微软雅黑"/>
                          <a:ea typeface="微软雅黑"/>
                          <a:cs typeface="微软雅黑"/>
                        </a:rPr>
                        <a:t>院校</a:t>
                      </a:r>
                      <a:endParaRPr lang="zh-CN" sz="1500" kern="100" dirty="0">
                        <a:solidFill>
                          <a:schemeClr val="bg1"/>
                        </a:solidFill>
                        <a:latin typeface="微软雅黑"/>
                        <a:ea typeface="微软雅黑"/>
                        <a:cs typeface="微软雅黑"/>
                      </a:endParaRP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B79A9"/>
                    </a:solidFill>
                  </a:tcPr>
                </a:tc>
                <a:tc>
                  <a:txBody>
                    <a:bodyPr/>
                    <a:lstStyle/>
                    <a:p>
                      <a:pPr indent="127000" algn="ctr">
                        <a:lnSpc>
                          <a:spcPct val="130000"/>
                        </a:lnSpc>
                        <a:spcAft>
                          <a:spcPts val="0"/>
                        </a:spcAft>
                      </a:pPr>
                      <a:r>
                        <a:rPr lang="zh-CN" sz="1500" b="1" kern="100" dirty="0">
                          <a:solidFill>
                            <a:schemeClr val="bg1"/>
                          </a:solidFill>
                          <a:latin typeface="微软雅黑"/>
                          <a:ea typeface="微软雅黑"/>
                          <a:cs typeface="微软雅黑"/>
                        </a:rPr>
                        <a:t>创新创业教育与实践基础</a:t>
                      </a:r>
                      <a:endParaRPr lang="zh-CN" sz="1500" kern="100" dirty="0">
                        <a:solidFill>
                          <a:schemeClr val="bg1"/>
                        </a:solidFill>
                        <a:latin typeface="微软雅黑"/>
                        <a:ea typeface="微软雅黑"/>
                        <a:cs typeface="微软雅黑"/>
                      </a:endParaRP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B79A9"/>
                    </a:solidFill>
                  </a:tcPr>
                </a:tc>
              </a:tr>
              <a:tr h="311521">
                <a:tc>
                  <a:txBody>
                    <a:bodyPr/>
                    <a:lstStyle/>
                    <a:p>
                      <a:pPr indent="127000" algn="ctr">
                        <a:lnSpc>
                          <a:spcPct val="130000"/>
                        </a:lnSpc>
                        <a:spcAft>
                          <a:spcPts val="0"/>
                        </a:spcAft>
                      </a:pPr>
                      <a:r>
                        <a:rPr lang="zh-CN" altLang="en-US" sz="1500" kern="100" dirty="0" smtClean="0">
                          <a:solidFill>
                            <a:srgbClr val="FF0000"/>
                          </a:solidFill>
                          <a:latin typeface="微软雅黑"/>
                          <a:ea typeface="微软雅黑"/>
                          <a:cs typeface="微软雅黑"/>
                        </a:rPr>
                        <a:t>西安交通大学</a:t>
                      </a:r>
                      <a:endParaRPr lang="zh-CN" sz="1500" kern="100" dirty="0">
                        <a:solidFill>
                          <a:srgbClr val="FF0000"/>
                        </a:solidFill>
                        <a:latin typeface="微软雅黑"/>
                        <a:ea typeface="微软雅黑"/>
                        <a:cs typeface="微软雅黑"/>
                      </a:endParaRP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lnSpc>
                          <a:spcPct val="130000"/>
                        </a:lnSpc>
                        <a:spcAft>
                          <a:spcPts val="0"/>
                        </a:spcAft>
                        <a:buFont typeface="Wingdings"/>
                        <a:buChar char=""/>
                      </a:pPr>
                      <a:r>
                        <a:rPr lang="zh-CN" altLang="en-US" sz="1500" kern="100" dirty="0" smtClean="0">
                          <a:latin typeface="微软雅黑"/>
                          <a:ea typeface="微软雅黑"/>
                          <a:cs typeface="微软雅黑"/>
                        </a:rPr>
                        <a:t>专业级、学科交叉综合级、校外企业级</a:t>
                      </a:r>
                      <a:r>
                        <a:rPr lang="en-US" sz="1500" kern="100" dirty="0" smtClean="0">
                          <a:solidFill>
                            <a:srgbClr val="FF0000"/>
                          </a:solidFill>
                          <a:latin typeface="微软雅黑"/>
                          <a:ea typeface="微软雅黑"/>
                          <a:cs typeface="微软雅黑"/>
                        </a:rPr>
                        <a:t>“</a:t>
                      </a:r>
                      <a:r>
                        <a:rPr lang="zh-CN" altLang="en-US" sz="1500" kern="100" dirty="0" smtClean="0">
                          <a:solidFill>
                            <a:srgbClr val="FF0000"/>
                          </a:solidFill>
                          <a:latin typeface="微软雅黑"/>
                          <a:ea typeface="微软雅黑"/>
                          <a:cs typeface="微软雅黑"/>
                        </a:rPr>
                        <a:t>新三级实践教育平台</a:t>
                      </a:r>
                      <a:r>
                        <a:rPr lang="en-US" sz="1500" kern="100" dirty="0" smtClean="0">
                          <a:solidFill>
                            <a:srgbClr val="FF0000"/>
                          </a:solidFill>
                          <a:latin typeface="微软雅黑"/>
                          <a:ea typeface="微软雅黑"/>
                          <a:cs typeface="微软雅黑"/>
                        </a:rPr>
                        <a:t>”</a:t>
                      </a:r>
                      <a:endParaRPr lang="zh-CN" altLang="en-US" sz="1500" kern="100" dirty="0" smtClean="0">
                        <a:solidFill>
                          <a:srgbClr val="FF0000"/>
                        </a:solidFill>
                        <a:latin typeface="微软雅黑"/>
                        <a:ea typeface="微软雅黑"/>
                        <a:cs typeface="微软雅黑"/>
                      </a:endParaRPr>
                    </a:p>
                    <a:p>
                      <a:pPr marL="342900" lvl="0" indent="-342900" algn="just">
                        <a:lnSpc>
                          <a:spcPct val="130000"/>
                        </a:lnSpc>
                        <a:spcAft>
                          <a:spcPts val="0"/>
                        </a:spcAft>
                        <a:buFont typeface="Wingdings"/>
                        <a:buChar char=""/>
                      </a:pPr>
                      <a:r>
                        <a:rPr lang="zh-CN" altLang="en-US" sz="1500" kern="100" dirty="0" smtClean="0">
                          <a:latin typeface="微软雅黑"/>
                          <a:ea typeface="微软雅黑"/>
                          <a:cs typeface="微软雅黑"/>
                        </a:rPr>
                        <a:t>建立创新实践教育</a:t>
                      </a:r>
                      <a:r>
                        <a:rPr lang="zh-CN" altLang="en-US" sz="1500" kern="100" dirty="0" smtClean="0">
                          <a:solidFill>
                            <a:srgbClr val="FF0000"/>
                          </a:solidFill>
                          <a:latin typeface="微软雅黑"/>
                          <a:ea typeface="微软雅黑"/>
                          <a:cs typeface="微软雅黑"/>
                        </a:rPr>
                        <a:t>质量保障体系</a:t>
                      </a:r>
                    </a:p>
                  </a:txBody>
                  <a:tcPr marL="61937" marR="61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9045">
                <a:tc>
                  <a:txBody>
                    <a:bodyPr/>
                    <a:lstStyle/>
                    <a:p>
                      <a:pPr marL="0" marR="0" indent="127000" algn="ctr" defTabSz="914400" rtl="0" eaLnBrk="1" fontAlgn="auto" latinLnBrk="0" hangingPunct="1">
                        <a:lnSpc>
                          <a:spcPct val="130000"/>
                        </a:lnSpc>
                        <a:spcBef>
                          <a:spcPts val="0"/>
                        </a:spcBef>
                        <a:spcAft>
                          <a:spcPts val="0"/>
                        </a:spcAft>
                        <a:buClrTx/>
                        <a:buSzTx/>
                        <a:buFontTx/>
                        <a:buNone/>
                        <a:tabLst/>
                        <a:defRPr/>
                      </a:pPr>
                      <a:r>
                        <a:rPr lang="zh-CN" altLang="en-US" sz="1500" kern="100" dirty="0" smtClean="0">
                          <a:latin typeface="微软雅黑"/>
                          <a:ea typeface="微软雅黑"/>
                          <a:cs typeface="微软雅黑"/>
                        </a:rPr>
                        <a:t>重庆大学</a:t>
                      </a: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342900" marR="0" lvl="0" indent="-342900" algn="l" defTabSz="914400" rtl="0" eaLnBrk="1" fontAlgn="auto" latinLnBrk="0" hangingPunct="1">
                        <a:lnSpc>
                          <a:spcPct val="130000"/>
                        </a:lnSpc>
                        <a:spcBef>
                          <a:spcPts val="0"/>
                        </a:spcBef>
                        <a:spcAft>
                          <a:spcPts val="0"/>
                        </a:spcAft>
                        <a:buClrTx/>
                        <a:buSzTx/>
                        <a:buFont typeface="Wingdings"/>
                        <a:buChar char=""/>
                        <a:tabLst/>
                        <a:defRPr/>
                      </a:pPr>
                      <a:r>
                        <a:rPr lang="zh-CN" altLang="en-US" sz="1500" kern="100" dirty="0" smtClean="0">
                          <a:latin typeface="微软雅黑"/>
                          <a:ea typeface="微软雅黑"/>
                          <a:cs typeface="微软雅黑"/>
                        </a:rPr>
                        <a:t>成立有学生创业投资公司、</a:t>
                      </a:r>
                      <a:r>
                        <a:rPr lang="en-US" sz="1500" kern="100" dirty="0" smtClean="0">
                          <a:latin typeface="微软雅黑"/>
                          <a:ea typeface="微软雅黑"/>
                          <a:cs typeface="微软雅黑"/>
                        </a:rPr>
                        <a:t>KAB</a:t>
                      </a:r>
                      <a:r>
                        <a:rPr lang="zh-CN" altLang="en-US" sz="1500" kern="100" dirty="0" smtClean="0">
                          <a:latin typeface="微软雅黑"/>
                          <a:ea typeface="微软雅黑"/>
                          <a:cs typeface="微软雅黑"/>
                        </a:rPr>
                        <a:t>创业俱乐部</a:t>
                      </a:r>
                      <a:endParaRPr lang="zh-CN" altLang="en-US" sz="1500" kern="100" dirty="0" smtClean="0">
                        <a:latin typeface="微软雅黑"/>
                        <a:ea typeface="微软雅黑"/>
                        <a:cs typeface="微软雅黑"/>
                      </a:endParaRPr>
                    </a:p>
                  </a:txBody>
                  <a:tcPr marL="61937" marR="61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569893">
                <a:tc>
                  <a:txBody>
                    <a:bodyPr/>
                    <a:lstStyle/>
                    <a:p>
                      <a:pPr marL="0" marR="0" indent="127000" algn="ctr" defTabSz="914400" rtl="0" eaLnBrk="1" fontAlgn="auto" latinLnBrk="0" hangingPunct="1">
                        <a:lnSpc>
                          <a:spcPct val="130000"/>
                        </a:lnSpc>
                        <a:spcBef>
                          <a:spcPts val="0"/>
                        </a:spcBef>
                        <a:spcAft>
                          <a:spcPts val="0"/>
                        </a:spcAft>
                        <a:buClrTx/>
                        <a:buSzTx/>
                        <a:buFontTx/>
                        <a:buNone/>
                        <a:tabLst/>
                        <a:defRPr/>
                      </a:pPr>
                      <a:r>
                        <a:rPr lang="zh-CN" altLang="en-US" sz="1500" kern="100" dirty="0" smtClean="0">
                          <a:latin typeface="微软雅黑"/>
                          <a:ea typeface="微软雅黑"/>
                          <a:cs typeface="微软雅黑"/>
                        </a:rPr>
                        <a:t>华南理工大学</a:t>
                      </a: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lnSpc>
                          <a:spcPct val="130000"/>
                        </a:lnSpc>
                        <a:spcAft>
                          <a:spcPts val="0"/>
                        </a:spcAft>
                        <a:buFont typeface="Wingdings"/>
                        <a:buChar char=""/>
                      </a:pPr>
                      <a:r>
                        <a:rPr lang="zh-CN" altLang="en-US" sz="1500" kern="100" dirty="0" smtClean="0">
                          <a:latin typeface="微软雅黑"/>
                          <a:ea typeface="微软雅黑"/>
                          <a:cs typeface="微软雅黑"/>
                        </a:rPr>
                        <a:t>创业教育学院，推出创业通选课程；</a:t>
                      </a:r>
                    </a:p>
                    <a:p>
                      <a:pPr marL="342900" lvl="0" indent="-342900" algn="just">
                        <a:lnSpc>
                          <a:spcPct val="130000"/>
                        </a:lnSpc>
                        <a:spcAft>
                          <a:spcPts val="0"/>
                        </a:spcAft>
                        <a:buFont typeface="Wingdings"/>
                        <a:buChar char=""/>
                      </a:pPr>
                      <a:r>
                        <a:rPr lang="zh-CN" altLang="en-US" sz="1500" kern="100" dirty="0" smtClean="0">
                          <a:latin typeface="微软雅黑"/>
                          <a:ea typeface="微软雅黑"/>
                          <a:cs typeface="微软雅黑"/>
                        </a:rPr>
                        <a:t>设立专门的创业培育基金和创业投资基金</a:t>
                      </a:r>
                    </a:p>
                  </a:txBody>
                  <a:tcPr marL="61937" marR="61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9776">
                <a:tc>
                  <a:txBody>
                    <a:bodyPr/>
                    <a:lstStyle/>
                    <a:p>
                      <a:pPr marL="0" marR="0" indent="127000" algn="ctr" defTabSz="914400" rtl="0" eaLnBrk="1" fontAlgn="auto" latinLnBrk="0" hangingPunct="1">
                        <a:lnSpc>
                          <a:spcPct val="130000"/>
                        </a:lnSpc>
                        <a:spcBef>
                          <a:spcPts val="0"/>
                        </a:spcBef>
                        <a:spcAft>
                          <a:spcPts val="0"/>
                        </a:spcAft>
                        <a:buClrTx/>
                        <a:buSzTx/>
                        <a:buFontTx/>
                        <a:buNone/>
                        <a:tabLst/>
                        <a:defRPr/>
                      </a:pPr>
                      <a:r>
                        <a:rPr lang="zh-CN" altLang="en-US" sz="1500" kern="100" dirty="0" smtClean="0">
                          <a:latin typeface="微软雅黑"/>
                          <a:ea typeface="微软雅黑"/>
                          <a:cs typeface="微软雅黑"/>
                        </a:rPr>
                        <a:t>华中科技大学</a:t>
                      </a: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342900" lvl="0" indent="-342900" algn="just">
                        <a:lnSpc>
                          <a:spcPct val="130000"/>
                        </a:lnSpc>
                        <a:spcAft>
                          <a:spcPts val="0"/>
                        </a:spcAft>
                        <a:buFont typeface="Wingdings"/>
                        <a:buChar char=""/>
                      </a:pPr>
                      <a:r>
                        <a:rPr lang="zh-CN" altLang="en-US" sz="1500" kern="100" dirty="0" smtClean="0">
                          <a:latin typeface="微软雅黑"/>
                          <a:ea typeface="微软雅黑"/>
                          <a:cs typeface="微软雅黑"/>
                        </a:rPr>
                        <a:t>针对本科生的</a:t>
                      </a:r>
                      <a:r>
                        <a:rPr lang="en-US" sz="1500" kern="100" dirty="0" smtClean="0">
                          <a:latin typeface="微软雅黑"/>
                          <a:ea typeface="微软雅黑"/>
                          <a:cs typeface="微软雅黑"/>
                        </a:rPr>
                        <a:t>“</a:t>
                      </a:r>
                      <a:r>
                        <a:rPr lang="zh-CN" altLang="en-US" sz="1500" kern="100" dirty="0" smtClean="0">
                          <a:latin typeface="微软雅黑"/>
                          <a:ea typeface="微软雅黑"/>
                          <a:cs typeface="微软雅黑"/>
                        </a:rPr>
                        <a:t>启明学院</a:t>
                      </a:r>
                      <a:r>
                        <a:rPr lang="en-US" sz="1500" kern="100" dirty="0" smtClean="0">
                          <a:latin typeface="微软雅黑"/>
                          <a:ea typeface="微软雅黑"/>
                          <a:cs typeface="微软雅黑"/>
                        </a:rPr>
                        <a:t>”</a:t>
                      </a:r>
                      <a:r>
                        <a:rPr lang="zh-CN" altLang="en-US" sz="1500" kern="100" dirty="0" smtClean="0">
                          <a:latin typeface="微软雅黑"/>
                          <a:ea typeface="微软雅黑"/>
                          <a:cs typeface="微软雅黑"/>
                        </a:rPr>
                        <a:t>；</a:t>
                      </a:r>
                      <a:r>
                        <a:rPr lang="zh-CN" altLang="en-US" sz="1500" kern="0" dirty="0" smtClean="0">
                          <a:latin typeface="微软雅黑"/>
                          <a:ea typeface="微软雅黑"/>
                          <a:cs typeface="微软雅黑"/>
                        </a:rPr>
                        <a:t>针对研究生的“创新研究院”；</a:t>
                      </a:r>
                      <a:endParaRPr lang="zh-CN" altLang="en-US" sz="1500" kern="100" dirty="0" smtClean="0">
                        <a:latin typeface="微软雅黑"/>
                        <a:ea typeface="微软雅黑"/>
                        <a:cs typeface="微软雅黑"/>
                      </a:endParaRPr>
                    </a:p>
                    <a:p>
                      <a:pPr marL="342900" lvl="0" indent="-342900" algn="just">
                        <a:lnSpc>
                          <a:spcPct val="130000"/>
                        </a:lnSpc>
                        <a:spcAft>
                          <a:spcPts val="0"/>
                        </a:spcAft>
                        <a:buFont typeface="Wingdings"/>
                        <a:buChar char=""/>
                      </a:pPr>
                      <a:r>
                        <a:rPr lang="zh-CN" altLang="en-US" sz="1500" kern="100" dirty="0" smtClean="0">
                          <a:latin typeface="微软雅黑"/>
                          <a:ea typeface="微软雅黑"/>
                          <a:cs typeface="微软雅黑"/>
                        </a:rPr>
                        <a:t>创业创新基金支持</a:t>
                      </a:r>
                    </a:p>
                  </a:txBody>
                  <a:tcPr marL="61937" marR="61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576064">
                <a:tc>
                  <a:txBody>
                    <a:bodyPr/>
                    <a:lstStyle/>
                    <a:p>
                      <a:pPr indent="127000" algn="ctr">
                        <a:lnSpc>
                          <a:spcPct val="130000"/>
                        </a:lnSpc>
                        <a:spcAft>
                          <a:spcPts val="0"/>
                        </a:spcAft>
                      </a:pPr>
                      <a:r>
                        <a:rPr lang="zh-CN" altLang="en-US" sz="1500" kern="100" dirty="0" smtClean="0">
                          <a:latin typeface="微软雅黑"/>
                          <a:ea typeface="微软雅黑"/>
                          <a:cs typeface="微软雅黑"/>
                        </a:rPr>
                        <a:t>天津大学</a:t>
                      </a:r>
                      <a:endParaRPr lang="zh-CN" altLang="en-US" sz="1500" kern="100" dirty="0">
                        <a:latin typeface="微软雅黑"/>
                        <a:ea typeface="微软雅黑"/>
                        <a:cs typeface="微软雅黑"/>
                      </a:endParaRP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lnSpc>
                          <a:spcPct val="130000"/>
                        </a:lnSpc>
                        <a:spcAft>
                          <a:spcPts val="0"/>
                        </a:spcAft>
                        <a:buFont typeface="Wingdings"/>
                        <a:buChar char=""/>
                      </a:pPr>
                      <a:r>
                        <a:rPr lang="zh-CN" altLang="en-US" sz="1500" kern="100" dirty="0" smtClean="0">
                          <a:latin typeface="微软雅黑"/>
                          <a:ea typeface="微软雅黑"/>
                          <a:cs typeface="微软雅黑"/>
                        </a:rPr>
                        <a:t>建立</a:t>
                      </a:r>
                      <a:r>
                        <a:rPr lang="en-US" sz="1500" kern="100" dirty="0" smtClean="0">
                          <a:latin typeface="微软雅黑"/>
                          <a:ea typeface="微软雅黑"/>
                          <a:cs typeface="微软雅黑"/>
                        </a:rPr>
                        <a:t>“</a:t>
                      </a:r>
                      <a:r>
                        <a:rPr lang="zh-CN" altLang="en-US" sz="1500" kern="100" dirty="0" smtClean="0">
                          <a:latin typeface="微软雅黑"/>
                          <a:ea typeface="微软雅黑"/>
                          <a:cs typeface="微软雅黑"/>
                        </a:rPr>
                        <a:t>理论教学</a:t>
                      </a:r>
                      <a:r>
                        <a:rPr lang="en-US" sz="1500" kern="100" dirty="0" smtClean="0">
                          <a:latin typeface="微软雅黑"/>
                          <a:ea typeface="微软雅黑"/>
                          <a:cs typeface="微软雅黑"/>
                        </a:rPr>
                        <a:t>-</a:t>
                      </a:r>
                      <a:r>
                        <a:rPr lang="zh-CN" altLang="en-US" sz="1500" kern="100" dirty="0" smtClean="0">
                          <a:latin typeface="微软雅黑"/>
                          <a:ea typeface="微软雅黑"/>
                          <a:cs typeface="微软雅黑"/>
                        </a:rPr>
                        <a:t>竞赛模拟</a:t>
                      </a:r>
                      <a:r>
                        <a:rPr lang="en-US" sz="1500" kern="100" dirty="0" smtClean="0">
                          <a:latin typeface="微软雅黑"/>
                          <a:ea typeface="微软雅黑"/>
                          <a:cs typeface="微软雅黑"/>
                        </a:rPr>
                        <a:t>-</a:t>
                      </a:r>
                      <a:r>
                        <a:rPr lang="zh-CN" altLang="en-US" sz="1500" kern="100" dirty="0" smtClean="0">
                          <a:latin typeface="微软雅黑"/>
                          <a:ea typeface="微软雅黑"/>
                          <a:cs typeface="微软雅黑"/>
                        </a:rPr>
                        <a:t>创业苗圃</a:t>
                      </a:r>
                      <a:r>
                        <a:rPr lang="en-US" sz="1500" kern="100" dirty="0" smtClean="0">
                          <a:latin typeface="微软雅黑"/>
                          <a:ea typeface="微软雅黑"/>
                          <a:cs typeface="微软雅黑"/>
                        </a:rPr>
                        <a:t>-</a:t>
                      </a:r>
                      <a:r>
                        <a:rPr lang="zh-CN" altLang="en-US" sz="1500" kern="100" dirty="0" smtClean="0">
                          <a:latin typeface="微软雅黑"/>
                          <a:ea typeface="微软雅黑"/>
                          <a:cs typeface="微软雅黑"/>
                        </a:rPr>
                        <a:t>创业基地</a:t>
                      </a:r>
                      <a:r>
                        <a:rPr lang="en-US" sz="1500" kern="100" dirty="0" smtClean="0">
                          <a:latin typeface="微软雅黑"/>
                          <a:ea typeface="微软雅黑"/>
                          <a:cs typeface="微软雅黑"/>
                        </a:rPr>
                        <a:t>”</a:t>
                      </a:r>
                      <a:r>
                        <a:rPr lang="zh-CN" altLang="en-US" sz="1500" kern="100" dirty="0" smtClean="0">
                          <a:latin typeface="微软雅黑"/>
                          <a:ea typeface="微软雅黑"/>
                          <a:cs typeface="微软雅黑"/>
                        </a:rPr>
                        <a:t>的培养体系；</a:t>
                      </a:r>
                    </a:p>
                    <a:p>
                      <a:pPr marL="342900" lvl="0" indent="-342900" algn="just">
                        <a:lnSpc>
                          <a:spcPct val="130000"/>
                        </a:lnSpc>
                        <a:spcAft>
                          <a:spcPts val="0"/>
                        </a:spcAft>
                        <a:buFont typeface="Wingdings"/>
                        <a:buChar char=""/>
                      </a:pPr>
                      <a:r>
                        <a:rPr lang="zh-CN" altLang="en-US" sz="1500" kern="100" dirty="0" smtClean="0">
                          <a:latin typeface="微软雅黑"/>
                          <a:ea typeface="微软雅黑"/>
                          <a:cs typeface="微软雅黑"/>
                        </a:rPr>
                        <a:t>成立了创业学生骨干班</a:t>
                      </a:r>
                      <a:r>
                        <a:rPr lang="en-US" sz="1500" kern="100" dirty="0" smtClean="0">
                          <a:latin typeface="微软雅黑"/>
                          <a:ea typeface="微软雅黑"/>
                          <a:cs typeface="微软雅黑"/>
                        </a:rPr>
                        <a:t>“</a:t>
                      </a:r>
                      <a:r>
                        <a:rPr lang="zh-CN" altLang="en-US" sz="1500" kern="100" dirty="0" smtClean="0">
                          <a:latin typeface="微软雅黑"/>
                          <a:ea typeface="微软雅黑"/>
                          <a:cs typeface="微软雅黑"/>
                        </a:rPr>
                        <a:t>宣怀班</a:t>
                      </a:r>
                      <a:r>
                        <a:rPr lang="en-US" sz="1500" kern="100" dirty="0" smtClean="0">
                          <a:latin typeface="微软雅黑"/>
                          <a:ea typeface="微软雅黑"/>
                          <a:cs typeface="微软雅黑"/>
                        </a:rPr>
                        <a:t>”</a:t>
                      </a:r>
                      <a:r>
                        <a:rPr lang="zh-CN" altLang="en-US" sz="1500" kern="100" dirty="0" smtClean="0">
                          <a:latin typeface="微软雅黑"/>
                          <a:ea typeface="微软雅黑"/>
                          <a:cs typeface="微软雅黑"/>
                        </a:rPr>
                        <a:t>。</a:t>
                      </a:r>
                    </a:p>
                    <a:p>
                      <a:pPr marL="342900" lvl="0" indent="-342900" algn="just">
                        <a:lnSpc>
                          <a:spcPct val="130000"/>
                        </a:lnSpc>
                        <a:spcAft>
                          <a:spcPts val="0"/>
                        </a:spcAft>
                        <a:buFont typeface="Wingdings"/>
                        <a:buChar char=""/>
                      </a:pPr>
                      <a:r>
                        <a:rPr lang="zh-CN" altLang="en-US" sz="1500" kern="100" dirty="0" smtClean="0">
                          <a:latin typeface="微软雅黑"/>
                          <a:ea typeface="微软雅黑"/>
                          <a:cs typeface="微软雅黑"/>
                        </a:rPr>
                        <a:t>学校设置创新创业实践学分，是全国第一所把创新创业计入学分的高校。</a:t>
                      </a:r>
                    </a:p>
                  </a:txBody>
                  <a:tcPr marL="61937" marR="61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6064">
                <a:tc>
                  <a:txBody>
                    <a:bodyPr/>
                    <a:lstStyle/>
                    <a:p>
                      <a:pPr indent="127000" algn="ctr">
                        <a:lnSpc>
                          <a:spcPct val="130000"/>
                        </a:lnSpc>
                        <a:spcAft>
                          <a:spcPts val="0"/>
                        </a:spcAft>
                      </a:pPr>
                      <a:r>
                        <a:rPr lang="zh-CN" sz="1500" kern="100" dirty="0">
                          <a:latin typeface="微软雅黑"/>
                          <a:ea typeface="微软雅黑"/>
                          <a:cs typeface="微软雅黑"/>
                        </a:rPr>
                        <a:t>北京工业大学</a:t>
                      </a: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342900" lvl="0" indent="-342900" algn="just">
                        <a:lnSpc>
                          <a:spcPct val="130000"/>
                        </a:lnSpc>
                        <a:spcAft>
                          <a:spcPts val="0"/>
                        </a:spcAft>
                        <a:buFont typeface="Wingdings"/>
                        <a:buChar char=""/>
                      </a:pPr>
                      <a:r>
                        <a:rPr lang="en-US" sz="1500" kern="100" dirty="0">
                          <a:latin typeface="微软雅黑"/>
                          <a:ea typeface="微软雅黑"/>
                          <a:cs typeface="微软雅黑"/>
                        </a:rPr>
                        <a:t>“</a:t>
                      </a:r>
                      <a:r>
                        <a:rPr lang="zh-CN" sz="1500" kern="100" dirty="0">
                          <a:latin typeface="微软雅黑"/>
                          <a:ea typeface="微软雅黑"/>
                          <a:cs typeface="微软雅黑"/>
                        </a:rPr>
                        <a:t>三师型</a:t>
                      </a:r>
                      <a:r>
                        <a:rPr lang="en-US" sz="1500" kern="100" dirty="0">
                          <a:latin typeface="微软雅黑"/>
                          <a:ea typeface="微软雅黑"/>
                          <a:cs typeface="微软雅黑"/>
                        </a:rPr>
                        <a:t>”</a:t>
                      </a:r>
                      <a:r>
                        <a:rPr lang="zh-CN" sz="1500" kern="100" dirty="0">
                          <a:latin typeface="微软雅黑"/>
                          <a:ea typeface="微软雅黑"/>
                          <a:cs typeface="微软雅黑"/>
                        </a:rPr>
                        <a:t>师资队伍。理论型师资侧重创业知识传授；综合型师资侧重创业意识和精神的培育；实践型师资侧重增进学生的创业实践体验。</a:t>
                      </a:r>
                    </a:p>
                  </a:txBody>
                  <a:tcPr marL="61937" marR="61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360040">
                <a:tc>
                  <a:txBody>
                    <a:bodyPr/>
                    <a:lstStyle/>
                    <a:p>
                      <a:pPr indent="127000" algn="ctr">
                        <a:lnSpc>
                          <a:spcPct val="130000"/>
                        </a:lnSpc>
                        <a:spcAft>
                          <a:spcPts val="0"/>
                        </a:spcAft>
                      </a:pPr>
                      <a:r>
                        <a:rPr lang="zh-CN" sz="1500" kern="100">
                          <a:latin typeface="微软雅黑"/>
                          <a:ea typeface="微软雅黑"/>
                          <a:cs typeface="微软雅黑"/>
                        </a:rPr>
                        <a:t>北京科技大学</a:t>
                      </a: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30000"/>
                        </a:lnSpc>
                        <a:spcAft>
                          <a:spcPts val="0"/>
                        </a:spcAft>
                        <a:buFont typeface="Wingdings"/>
                        <a:buChar char=""/>
                      </a:pPr>
                      <a:r>
                        <a:rPr lang="zh-CN" sz="1500" kern="100" dirty="0">
                          <a:latin typeface="微软雅黑"/>
                          <a:ea typeface="微软雅黑"/>
                          <a:cs typeface="微软雅黑"/>
                        </a:rPr>
                        <a:t>创新创业课程平台建设、</a:t>
                      </a:r>
                      <a:r>
                        <a:rPr lang="zh-CN" sz="1500" kern="0" dirty="0">
                          <a:latin typeface="微软雅黑"/>
                          <a:ea typeface="微软雅黑"/>
                          <a:cs typeface="微软雅黑"/>
                        </a:rPr>
                        <a:t>交流平台建设、创新创业转化平台建设</a:t>
                      </a:r>
                      <a:r>
                        <a:rPr lang="zh-CN" sz="1500" kern="100" dirty="0">
                          <a:latin typeface="微软雅黑"/>
                          <a:ea typeface="微软雅黑"/>
                          <a:cs typeface="微软雅黑"/>
                        </a:rPr>
                        <a:t> </a:t>
                      </a: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indent="127000" algn="ctr">
                        <a:lnSpc>
                          <a:spcPct val="130000"/>
                        </a:lnSpc>
                        <a:spcAft>
                          <a:spcPts val="0"/>
                        </a:spcAft>
                      </a:pPr>
                      <a:r>
                        <a:rPr lang="zh-CN" sz="1500" kern="100" dirty="0">
                          <a:latin typeface="微软雅黑"/>
                          <a:ea typeface="微软雅黑"/>
                          <a:cs typeface="微软雅黑"/>
                        </a:rPr>
                        <a:t>北京邮电大学</a:t>
                      </a: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342900" lvl="0" indent="-342900" algn="l">
                        <a:lnSpc>
                          <a:spcPct val="130000"/>
                        </a:lnSpc>
                        <a:spcAft>
                          <a:spcPts val="0"/>
                        </a:spcAft>
                        <a:buFont typeface="Wingdings"/>
                        <a:buChar char=""/>
                      </a:pPr>
                      <a:r>
                        <a:rPr lang="zh-CN" sz="1500" kern="100" dirty="0">
                          <a:latin typeface="微软雅黑"/>
                          <a:ea typeface="微软雅黑"/>
                          <a:cs typeface="微软雅黑"/>
                        </a:rPr>
                        <a:t>大学生创新创业实践基地</a:t>
                      </a:r>
                      <a:r>
                        <a:rPr lang="zh-CN" sz="1500" kern="100" dirty="0" smtClean="0">
                          <a:latin typeface="微软雅黑"/>
                          <a:ea typeface="微软雅黑"/>
                          <a:cs typeface="微软雅黑"/>
                        </a:rPr>
                        <a:t>：</a:t>
                      </a:r>
                      <a:r>
                        <a:rPr lang="en-US" sz="1500" kern="100" dirty="0" smtClean="0">
                          <a:latin typeface="微软雅黑"/>
                          <a:ea typeface="微软雅黑"/>
                          <a:cs typeface="微软雅黑"/>
                        </a:rPr>
                        <a:t>1</a:t>
                      </a:r>
                      <a:r>
                        <a:rPr lang="zh-CN" sz="1500" kern="100" dirty="0">
                          <a:latin typeface="微软雅黑"/>
                          <a:ea typeface="微软雅黑"/>
                          <a:cs typeface="微软雅黑"/>
                        </a:rPr>
                        <a:t>个科技创新大本营</a:t>
                      </a:r>
                      <a:r>
                        <a:rPr lang="en-US" sz="1500" kern="100" dirty="0">
                          <a:latin typeface="微软雅黑"/>
                          <a:ea typeface="微软雅黑"/>
                          <a:cs typeface="微软雅黑"/>
                        </a:rPr>
                        <a:t>+13</a:t>
                      </a:r>
                      <a:r>
                        <a:rPr lang="zh-CN" sz="1500" kern="100" dirty="0">
                          <a:latin typeface="微软雅黑"/>
                          <a:ea typeface="微软雅黑"/>
                          <a:cs typeface="微软雅黑"/>
                        </a:rPr>
                        <a:t>个特色</a:t>
                      </a:r>
                      <a:r>
                        <a:rPr lang="zh-CN" sz="1500" kern="100" dirty="0" smtClean="0">
                          <a:latin typeface="微软雅黑"/>
                          <a:ea typeface="微软雅黑"/>
                          <a:cs typeface="微软雅黑"/>
                        </a:rPr>
                        <a:t>基地为</a:t>
                      </a:r>
                      <a:r>
                        <a:rPr lang="zh-CN" sz="1500" kern="100" dirty="0">
                          <a:latin typeface="微软雅黑"/>
                          <a:ea typeface="微软雅黑"/>
                          <a:cs typeface="微软雅黑"/>
                        </a:rPr>
                        <a:t>实体支撑</a:t>
                      </a: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r>
              <a:tr h="360040">
                <a:tc>
                  <a:txBody>
                    <a:bodyPr/>
                    <a:lstStyle/>
                    <a:p>
                      <a:pPr indent="127000" algn="ctr">
                        <a:lnSpc>
                          <a:spcPct val="130000"/>
                        </a:lnSpc>
                        <a:spcAft>
                          <a:spcPts val="0"/>
                        </a:spcAft>
                      </a:pPr>
                      <a:r>
                        <a:rPr lang="zh-CN" sz="1500" kern="100" dirty="0">
                          <a:latin typeface="微软雅黑"/>
                          <a:ea typeface="微软雅黑"/>
                          <a:cs typeface="微软雅黑"/>
                        </a:rPr>
                        <a:t>杭州师范大学</a:t>
                      </a: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30000"/>
                        </a:lnSpc>
                        <a:spcAft>
                          <a:spcPts val="0"/>
                        </a:spcAft>
                        <a:buFont typeface="Wingdings"/>
                        <a:buChar char=""/>
                      </a:pPr>
                      <a:r>
                        <a:rPr lang="zh-CN" altLang="en-US" sz="1500" kern="100" dirty="0" smtClean="0">
                          <a:latin typeface="微软雅黑"/>
                          <a:ea typeface="微软雅黑"/>
                          <a:cs typeface="微软雅黑"/>
                        </a:rPr>
                        <a:t>阿里巴巴商学院</a:t>
                      </a:r>
                      <a:endParaRPr lang="en-US" sz="1500" kern="100" dirty="0">
                        <a:latin typeface="微软雅黑"/>
                        <a:ea typeface="微软雅黑"/>
                        <a:cs typeface="微软雅黑"/>
                      </a:endParaRPr>
                    </a:p>
                  </a:txBody>
                  <a:tcPr marL="61937" marR="61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204194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3"/>
          <p:cNvGrpSpPr>
            <a:grpSpLocks/>
          </p:cNvGrpSpPr>
          <p:nvPr/>
        </p:nvGrpSpPr>
        <p:grpSpPr bwMode="auto">
          <a:xfrm>
            <a:off x="755650" y="1954213"/>
            <a:ext cx="7920038" cy="3544887"/>
            <a:chOff x="476" y="1117"/>
            <a:chExt cx="4805" cy="2233"/>
          </a:xfrm>
        </p:grpSpPr>
        <p:sp>
          <p:nvSpPr>
            <p:cNvPr id="15365" name="Text Box 4"/>
            <p:cNvSpPr txBox="1">
              <a:spLocks noChangeArrowheads="1"/>
            </p:cNvSpPr>
            <p:nvPr/>
          </p:nvSpPr>
          <p:spPr bwMode="gray">
            <a:xfrm>
              <a:off x="562" y="2336"/>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三</a:t>
              </a:r>
            </a:p>
          </p:txBody>
        </p:sp>
        <p:grpSp>
          <p:nvGrpSpPr>
            <p:cNvPr id="15366" name="Group 5"/>
            <p:cNvGrpSpPr>
              <a:grpSpLocks/>
            </p:cNvGrpSpPr>
            <p:nvPr/>
          </p:nvGrpSpPr>
          <p:grpSpPr bwMode="auto">
            <a:xfrm>
              <a:off x="476" y="1117"/>
              <a:ext cx="4805" cy="419"/>
              <a:chOff x="476" y="1117"/>
              <a:chExt cx="4805" cy="419"/>
            </a:xfrm>
          </p:grpSpPr>
          <p:sp>
            <p:nvSpPr>
              <p:cNvPr id="15405" name="Line 6"/>
              <p:cNvSpPr>
                <a:spLocks noChangeShapeType="1"/>
              </p:cNvSpPr>
              <p:nvPr/>
            </p:nvSpPr>
            <p:spPr bwMode="auto">
              <a:xfrm flipV="1">
                <a:off x="839" y="1525"/>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47" name="Text Box 7"/>
              <p:cNvSpPr txBox="1">
                <a:spLocks noChangeArrowheads="1"/>
              </p:cNvSpPr>
              <p:nvPr/>
            </p:nvSpPr>
            <p:spPr bwMode="auto">
              <a:xfrm>
                <a:off x="975" y="1121"/>
                <a:ext cx="4306" cy="330"/>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研究背景与现状</a:t>
                </a:r>
              </a:p>
            </p:txBody>
          </p:sp>
          <p:grpSp>
            <p:nvGrpSpPr>
              <p:cNvPr id="15407" name="Group 8"/>
              <p:cNvGrpSpPr>
                <a:grpSpLocks/>
              </p:cNvGrpSpPr>
              <p:nvPr/>
            </p:nvGrpSpPr>
            <p:grpSpPr bwMode="auto">
              <a:xfrm>
                <a:off x="476" y="1117"/>
                <a:ext cx="499" cy="419"/>
                <a:chOff x="476" y="890"/>
                <a:chExt cx="499" cy="419"/>
              </a:xfrm>
            </p:grpSpPr>
            <p:grpSp>
              <p:nvGrpSpPr>
                <p:cNvPr id="15408" name="Group 9"/>
                <p:cNvGrpSpPr>
                  <a:grpSpLocks/>
                </p:cNvGrpSpPr>
                <p:nvPr/>
              </p:nvGrpSpPr>
              <p:grpSpPr bwMode="auto">
                <a:xfrm>
                  <a:off x="476" y="890"/>
                  <a:ext cx="499" cy="419"/>
                  <a:chOff x="476" y="890"/>
                  <a:chExt cx="499" cy="419"/>
                </a:xfrm>
              </p:grpSpPr>
              <p:sp>
                <p:nvSpPr>
                  <p:cNvPr id="15410" name="AutoShape 1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1" name="AutoShape 1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2" name="AutoShape 1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9" name="Text Box 1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一</a:t>
                  </a:r>
                </a:p>
              </p:txBody>
            </p:sp>
          </p:grpSp>
        </p:grpSp>
        <p:grpSp>
          <p:nvGrpSpPr>
            <p:cNvPr id="15367" name="Group 14"/>
            <p:cNvGrpSpPr>
              <a:grpSpLocks/>
            </p:cNvGrpSpPr>
            <p:nvPr/>
          </p:nvGrpSpPr>
          <p:grpSpPr bwMode="auto">
            <a:xfrm>
              <a:off x="476" y="1570"/>
              <a:ext cx="4639" cy="647"/>
              <a:chOff x="476" y="1570"/>
              <a:chExt cx="4639" cy="647"/>
            </a:xfrm>
          </p:grpSpPr>
          <p:sp>
            <p:nvSpPr>
              <p:cNvPr id="15396" name="Line 15"/>
              <p:cNvSpPr>
                <a:spLocks noChangeShapeType="1"/>
              </p:cNvSpPr>
              <p:nvPr/>
            </p:nvSpPr>
            <p:spPr bwMode="auto">
              <a:xfrm>
                <a:off x="839" y="1979"/>
                <a:ext cx="4276" cy="9"/>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56" name="Text Box 16"/>
              <p:cNvSpPr txBox="1">
                <a:spLocks noChangeArrowheads="1"/>
              </p:cNvSpPr>
              <p:nvPr/>
            </p:nvSpPr>
            <p:spPr bwMode="auto">
              <a:xfrm>
                <a:off x="975" y="1616"/>
                <a:ext cx="4114" cy="601"/>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研究与应用的目标、内容与方法</a:t>
                </a:r>
              </a:p>
              <a:p>
                <a:pPr eaLnBrk="0" hangingPunct="0">
                  <a:defRPr/>
                </a:pP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98" name="Text Box 17"/>
              <p:cNvSpPr txBox="1">
                <a:spLocks noChangeArrowheads="1"/>
              </p:cNvSpPr>
              <p:nvPr/>
            </p:nvSpPr>
            <p:spPr bwMode="gray">
              <a:xfrm>
                <a:off x="562" y="1757"/>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二</a:t>
                </a:r>
              </a:p>
            </p:txBody>
          </p:sp>
          <p:grpSp>
            <p:nvGrpSpPr>
              <p:cNvPr id="15399" name="Group 18"/>
              <p:cNvGrpSpPr>
                <a:grpSpLocks/>
              </p:cNvGrpSpPr>
              <p:nvPr/>
            </p:nvGrpSpPr>
            <p:grpSpPr bwMode="auto">
              <a:xfrm>
                <a:off x="476" y="1570"/>
                <a:ext cx="499" cy="419"/>
                <a:chOff x="476" y="890"/>
                <a:chExt cx="499" cy="419"/>
              </a:xfrm>
            </p:grpSpPr>
            <p:grpSp>
              <p:nvGrpSpPr>
                <p:cNvPr id="15400" name="Group 19"/>
                <p:cNvGrpSpPr>
                  <a:grpSpLocks/>
                </p:cNvGrpSpPr>
                <p:nvPr/>
              </p:nvGrpSpPr>
              <p:grpSpPr bwMode="auto">
                <a:xfrm>
                  <a:off x="476" y="890"/>
                  <a:ext cx="499" cy="419"/>
                  <a:chOff x="476" y="890"/>
                  <a:chExt cx="499" cy="419"/>
                </a:xfrm>
              </p:grpSpPr>
              <p:sp>
                <p:nvSpPr>
                  <p:cNvPr id="15402" name="AutoShape 2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3" name="AutoShape 2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4" name="AutoShape 2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1" name="Text Box 2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二</a:t>
                  </a:r>
                </a:p>
              </p:txBody>
            </p:sp>
          </p:grpSp>
        </p:grpSp>
        <p:grpSp>
          <p:nvGrpSpPr>
            <p:cNvPr id="15368" name="Group 24"/>
            <p:cNvGrpSpPr>
              <a:grpSpLocks/>
            </p:cNvGrpSpPr>
            <p:nvPr/>
          </p:nvGrpSpPr>
          <p:grpSpPr bwMode="auto">
            <a:xfrm>
              <a:off x="476" y="2024"/>
              <a:ext cx="4639" cy="419"/>
              <a:chOff x="476" y="2024"/>
              <a:chExt cx="4639" cy="419"/>
            </a:xfrm>
          </p:grpSpPr>
          <p:sp>
            <p:nvSpPr>
              <p:cNvPr id="240665" name="Text Box 25"/>
              <p:cNvSpPr txBox="1">
                <a:spLocks noChangeArrowheads="1"/>
              </p:cNvSpPr>
              <p:nvPr/>
            </p:nvSpPr>
            <p:spPr bwMode="auto">
              <a:xfrm>
                <a:off x="975" y="2068"/>
                <a:ext cx="3800"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项目特色、可行性及预期成果</a:t>
                </a:r>
              </a:p>
            </p:txBody>
          </p:sp>
          <p:sp>
            <p:nvSpPr>
              <p:cNvPr id="15389" name="Line 26"/>
              <p:cNvSpPr>
                <a:spLocks noChangeShapeType="1"/>
              </p:cNvSpPr>
              <p:nvPr/>
            </p:nvSpPr>
            <p:spPr bwMode="auto">
              <a:xfrm flipV="1">
                <a:off x="839" y="2432"/>
                <a:ext cx="4276" cy="8"/>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grpSp>
            <p:nvGrpSpPr>
              <p:cNvPr id="15390" name="Group 27"/>
              <p:cNvGrpSpPr>
                <a:grpSpLocks/>
              </p:cNvGrpSpPr>
              <p:nvPr/>
            </p:nvGrpSpPr>
            <p:grpSpPr bwMode="auto">
              <a:xfrm>
                <a:off x="476" y="2024"/>
                <a:ext cx="499" cy="419"/>
                <a:chOff x="476" y="890"/>
                <a:chExt cx="499" cy="419"/>
              </a:xfrm>
            </p:grpSpPr>
            <p:grpSp>
              <p:nvGrpSpPr>
                <p:cNvPr id="15391" name="Group 28"/>
                <p:cNvGrpSpPr>
                  <a:grpSpLocks/>
                </p:cNvGrpSpPr>
                <p:nvPr/>
              </p:nvGrpSpPr>
              <p:grpSpPr bwMode="auto">
                <a:xfrm>
                  <a:off x="476" y="890"/>
                  <a:ext cx="499" cy="419"/>
                  <a:chOff x="476" y="890"/>
                  <a:chExt cx="499" cy="419"/>
                </a:xfrm>
              </p:grpSpPr>
              <p:sp>
                <p:nvSpPr>
                  <p:cNvPr id="15393" name="AutoShape 29"/>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4" name="AutoShape 30"/>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5" name="AutoShape 31"/>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92" name="Text Box 32"/>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三</a:t>
                  </a:r>
                </a:p>
              </p:txBody>
            </p:sp>
          </p:grpSp>
        </p:grpSp>
        <p:grpSp>
          <p:nvGrpSpPr>
            <p:cNvPr id="15369" name="Group 33"/>
            <p:cNvGrpSpPr>
              <a:grpSpLocks/>
            </p:cNvGrpSpPr>
            <p:nvPr/>
          </p:nvGrpSpPr>
          <p:grpSpPr bwMode="auto">
            <a:xfrm>
              <a:off x="476" y="2478"/>
              <a:ext cx="4762" cy="419"/>
              <a:chOff x="476" y="2478"/>
              <a:chExt cx="4762" cy="419"/>
            </a:xfrm>
          </p:grpSpPr>
          <p:sp>
            <p:nvSpPr>
              <p:cNvPr id="15380" name="Line 34"/>
              <p:cNvSpPr>
                <a:spLocks noChangeShapeType="1"/>
              </p:cNvSpPr>
              <p:nvPr/>
            </p:nvSpPr>
            <p:spPr bwMode="auto">
              <a:xfrm>
                <a:off x="839" y="2886"/>
                <a:ext cx="4276" cy="5"/>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75" name="Text Box 35"/>
              <p:cNvSpPr txBox="1">
                <a:spLocks noChangeArrowheads="1"/>
              </p:cNvSpPr>
              <p:nvPr/>
            </p:nvSpPr>
            <p:spPr bwMode="auto">
              <a:xfrm>
                <a:off x="975" y="2522"/>
                <a:ext cx="4263"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项目申请人及主要参与人</a:t>
                </a:r>
              </a:p>
            </p:txBody>
          </p:sp>
          <p:grpSp>
            <p:nvGrpSpPr>
              <p:cNvPr id="15382" name="Group 36"/>
              <p:cNvGrpSpPr>
                <a:grpSpLocks/>
              </p:cNvGrpSpPr>
              <p:nvPr/>
            </p:nvGrpSpPr>
            <p:grpSpPr bwMode="auto">
              <a:xfrm>
                <a:off x="476" y="2478"/>
                <a:ext cx="499" cy="419"/>
                <a:chOff x="476" y="890"/>
                <a:chExt cx="499" cy="419"/>
              </a:xfrm>
            </p:grpSpPr>
            <p:grpSp>
              <p:nvGrpSpPr>
                <p:cNvPr id="15383" name="Group 37"/>
                <p:cNvGrpSpPr>
                  <a:grpSpLocks/>
                </p:cNvGrpSpPr>
                <p:nvPr/>
              </p:nvGrpSpPr>
              <p:grpSpPr bwMode="auto">
                <a:xfrm>
                  <a:off x="476" y="890"/>
                  <a:ext cx="499" cy="419"/>
                  <a:chOff x="476" y="890"/>
                  <a:chExt cx="499" cy="419"/>
                </a:xfrm>
              </p:grpSpPr>
              <p:sp>
                <p:nvSpPr>
                  <p:cNvPr id="15385" name="AutoShape 3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6" name="AutoShape 3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7" name="AutoShape 4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84" name="Text Box 4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四</a:t>
                  </a:r>
                </a:p>
              </p:txBody>
            </p:sp>
          </p:grpSp>
        </p:grpSp>
        <p:grpSp>
          <p:nvGrpSpPr>
            <p:cNvPr id="15370" name="Group 42"/>
            <p:cNvGrpSpPr>
              <a:grpSpLocks/>
            </p:cNvGrpSpPr>
            <p:nvPr/>
          </p:nvGrpSpPr>
          <p:grpSpPr bwMode="auto">
            <a:xfrm>
              <a:off x="476" y="2931"/>
              <a:ext cx="4639" cy="419"/>
              <a:chOff x="476" y="2931"/>
              <a:chExt cx="4639" cy="419"/>
            </a:xfrm>
          </p:grpSpPr>
          <p:sp>
            <p:nvSpPr>
              <p:cNvPr id="15371" name="Text Box 43"/>
              <p:cNvSpPr txBox="1">
                <a:spLocks noChangeArrowheads="1"/>
              </p:cNvSpPr>
              <p:nvPr/>
            </p:nvSpPr>
            <p:spPr bwMode="gray">
              <a:xfrm>
                <a:off x="607" y="2973"/>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en-US" altLang="zh-CN" sz="2400">
                    <a:solidFill>
                      <a:schemeClr val="bg1"/>
                    </a:solidFill>
                    <a:latin typeface="黑体" panose="02010609060101010101" pitchFamily="49" charset="-122"/>
                    <a:ea typeface="黑体" panose="02010609060101010101" pitchFamily="49" charset="-122"/>
                  </a:rPr>
                  <a:t>4</a:t>
                </a:r>
              </a:p>
            </p:txBody>
          </p:sp>
          <p:sp>
            <p:nvSpPr>
              <p:cNvPr id="15372" name="Line 44"/>
              <p:cNvSpPr>
                <a:spLocks noChangeShapeType="1"/>
              </p:cNvSpPr>
              <p:nvPr/>
            </p:nvSpPr>
            <p:spPr bwMode="auto">
              <a:xfrm flipV="1">
                <a:off x="839" y="3339"/>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85" name="Text Box 45"/>
              <p:cNvSpPr txBox="1">
                <a:spLocks noChangeArrowheads="1"/>
              </p:cNvSpPr>
              <p:nvPr/>
            </p:nvSpPr>
            <p:spPr bwMode="auto">
              <a:xfrm>
                <a:off x="975" y="2975"/>
                <a:ext cx="3515" cy="327"/>
              </a:xfrm>
              <a:prstGeom prst="rect">
                <a:avLst/>
              </a:prstGeom>
              <a:noFill/>
              <a:ln w="9525" algn="ctr">
                <a:noFill/>
                <a:miter lim="800000"/>
                <a:headEnd/>
                <a:tailEnd/>
              </a:ln>
              <a:effectLst/>
            </p:spPr>
            <p:txBody>
              <a:bodyPr>
                <a:spAutoFit/>
              </a:bodyPr>
              <a:lstStyle/>
              <a:p>
                <a:pPr>
                  <a:spcBef>
                    <a:spcPct val="20000"/>
                  </a:spcBef>
                  <a:buClr>
                    <a:schemeClr val="accent2"/>
                  </a:buClr>
                  <a:buFont typeface="Wingdings" pitchFamily="2" charset="2"/>
                  <a:buNone/>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相关研究基础与条件</a:t>
                </a:r>
              </a:p>
            </p:txBody>
          </p:sp>
          <p:grpSp>
            <p:nvGrpSpPr>
              <p:cNvPr id="15374" name="Group 46"/>
              <p:cNvGrpSpPr>
                <a:grpSpLocks/>
              </p:cNvGrpSpPr>
              <p:nvPr/>
            </p:nvGrpSpPr>
            <p:grpSpPr bwMode="auto">
              <a:xfrm>
                <a:off x="476" y="2931"/>
                <a:ext cx="499" cy="419"/>
                <a:chOff x="476" y="890"/>
                <a:chExt cx="499" cy="419"/>
              </a:xfrm>
            </p:grpSpPr>
            <p:grpSp>
              <p:nvGrpSpPr>
                <p:cNvPr id="15375" name="Group 47"/>
                <p:cNvGrpSpPr>
                  <a:grpSpLocks/>
                </p:cNvGrpSpPr>
                <p:nvPr/>
              </p:nvGrpSpPr>
              <p:grpSpPr bwMode="auto">
                <a:xfrm>
                  <a:off x="476" y="890"/>
                  <a:ext cx="499" cy="419"/>
                  <a:chOff x="476" y="890"/>
                  <a:chExt cx="499" cy="419"/>
                </a:xfrm>
              </p:grpSpPr>
              <p:sp>
                <p:nvSpPr>
                  <p:cNvPr id="15377" name="AutoShape 4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8" name="AutoShape 4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9" name="AutoShape 5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76" name="Text Box 5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五</a:t>
                  </a:r>
                </a:p>
              </p:txBody>
            </p:sp>
          </p:grpSp>
        </p:grpSp>
      </p:grpSp>
      <p:sp>
        <p:nvSpPr>
          <p:cNvPr id="15364" name="灯片编号占位符 6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F9A9871C-9D17-4A78-BA31-FA0855EE29C1}" type="slidenum">
              <a:rPr kumimoji="0" lang="zh-CN" altLang="en-US" sz="1200" b="0" smtClean="0">
                <a:latin typeface="Verdana" pitchFamily="34" charset="0"/>
              </a:rPr>
              <a:pPr eaLnBrk="1" hangingPunct="1"/>
              <a:t>55</a:t>
            </a:fld>
            <a:endParaRPr kumimoji="0" lang="en-US" altLang="zh-CN" sz="1200" b="0" smtClean="0">
              <a:latin typeface="Verdana" pitchFamily="34" charset="0"/>
            </a:endParaRPr>
          </a:p>
        </p:txBody>
      </p:sp>
      <p:sp>
        <p:nvSpPr>
          <p:cNvPr id="53" name="Rectangle 2"/>
          <p:cNvSpPr>
            <a:spLocks noGrp="1" noChangeArrowheads="1"/>
          </p:cNvSpPr>
          <p:nvPr>
            <p:ph type="title" idx="4294967295"/>
          </p:nvPr>
        </p:nvSpPr>
        <p:spPr>
          <a:xfrm>
            <a:off x="539750" y="115888"/>
            <a:ext cx="8208963" cy="892175"/>
          </a:xfrm>
        </p:spPr>
        <p:txBody>
          <a:bodyPr/>
          <a:lstStyle/>
          <a:p>
            <a:pPr algn="ctr" eaLnBrk="1" hangingPunct="1"/>
            <a:r>
              <a:rPr lang="zh-CN" altLang="en-US" sz="3200" dirty="0" smtClean="0">
                <a:latin typeface="黑体" pitchFamily="49" charset="-122"/>
                <a:ea typeface="黑体" pitchFamily="49" charset="-122"/>
              </a:rPr>
              <a:t>汇报内容</a:t>
            </a:r>
            <a:endParaRPr lang="zh-CN" sz="3200" dirty="0" smtClean="0">
              <a:latin typeface="黑体" pitchFamily="49" charset="-122"/>
              <a:ea typeface="黑体" pitchFamily="49" charset="-122"/>
            </a:endParaRPr>
          </a:p>
        </p:txBody>
      </p:sp>
    </p:spTree>
    <p:extLst>
      <p:ext uri="{BB962C8B-B14F-4D97-AF65-F5344CB8AC3E}">
        <p14:creationId xmlns:p14="http://schemas.microsoft.com/office/powerpoint/2010/main" val="936616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258888" y="2708275"/>
            <a:ext cx="6265862" cy="1324081"/>
          </a:xfrm>
        </p:spPr>
        <p:txBody>
          <a:bodyPr lIns="182562" tIns="46038" rIns="182562" bIns="46038" anchor="t">
            <a:spAutoFit/>
          </a:bodyPr>
          <a:lstStyle/>
          <a:p>
            <a:pPr eaLnBrk="1" hangingPunct="1"/>
            <a:r>
              <a:rPr lang="zh-CN" altLang="en-US" sz="8000" dirty="0" smtClean="0">
                <a:solidFill>
                  <a:srgbClr val="002060"/>
                </a:solidFill>
                <a:latin typeface="黑体" panose="02010609060101010101" pitchFamily="49" charset="-122"/>
                <a:ea typeface="黑体" panose="02010609060101010101" pitchFamily="49" charset="-122"/>
              </a:rPr>
              <a:t>   谢  谢！</a:t>
            </a:r>
          </a:p>
        </p:txBody>
      </p:sp>
      <p:sp>
        <p:nvSpPr>
          <p:cNvPr id="58371" name="Rectangle 3"/>
          <p:cNvSpPr>
            <a:spLocks noChangeArrowheads="1"/>
          </p:cNvSpPr>
          <p:nvPr/>
        </p:nvSpPr>
        <p:spPr bwMode="auto">
          <a:xfrm>
            <a:off x="0" y="2147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r"/>
            <a:endParaRPr lang="zh-CN" altLang="en-US" sz="2800"/>
          </a:p>
        </p:txBody>
      </p:sp>
      <p:sp>
        <p:nvSpPr>
          <p:cNvPr id="58372" name="Rectangle 6"/>
          <p:cNvSpPr>
            <a:spLocks noChangeArrowheads="1"/>
          </p:cNvSpPr>
          <p:nvPr/>
        </p:nvSpPr>
        <p:spPr bwMode="auto">
          <a:xfrm>
            <a:off x="0" y="2152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r"/>
            <a:endParaRPr lang="zh-CN" altLang="en-US" sz="2800"/>
          </a:p>
        </p:txBody>
      </p:sp>
      <p:sp>
        <p:nvSpPr>
          <p:cNvPr id="58373" name="Rectangle 7"/>
          <p:cNvSpPr>
            <a:spLocks noChangeArrowheads="1"/>
          </p:cNvSpPr>
          <p:nvPr/>
        </p:nvSpPr>
        <p:spPr bwMode="auto">
          <a:xfrm>
            <a:off x="0" y="2200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r"/>
            <a:endParaRPr lang="zh-CN" altLang="en-US" sz="280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2"/>
          <p:cNvSpPr txBox="1">
            <a:spLocks noChangeArrowheads="1"/>
          </p:cNvSpPr>
          <p:nvPr/>
        </p:nvSpPr>
        <p:spPr bwMode="auto">
          <a:xfrm>
            <a:off x="539750" y="115888"/>
            <a:ext cx="82089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000" b="1">
                <a:solidFill>
                  <a:schemeClr val="tx2"/>
                </a:solidFill>
                <a:latin typeface="+mj-lt"/>
                <a:ea typeface="+mj-ea"/>
                <a:cs typeface="楷体_GB2312"/>
              </a:defRPr>
            </a:lvl1pPr>
            <a:lvl2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0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0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0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000" b="1">
                <a:solidFill>
                  <a:schemeClr val="tx2"/>
                </a:solidFill>
                <a:latin typeface="Times New Roman" pitchFamily="18" charset="0"/>
                <a:ea typeface="楷体_GB2312" pitchFamily="49" charset="-122"/>
              </a:defRPr>
            </a:lvl9pPr>
          </a:lstStyle>
          <a:p>
            <a:pPr eaLnBrk="1" hangingPunct="1"/>
            <a:r>
              <a:rPr kumimoji="0" lang="en-US" altLang="zh-CN" sz="3200" kern="0" dirty="0" smtClean="0">
                <a:ea typeface="黑体" pitchFamily="49" charset="-122"/>
              </a:rPr>
              <a:t>1.3 </a:t>
            </a:r>
            <a:r>
              <a:rPr kumimoji="0" lang="zh-CN" altLang="en-US" sz="3200" kern="0" dirty="0" smtClean="0">
                <a:ea typeface="黑体" pitchFamily="49" charset="-122"/>
              </a:rPr>
              <a:t>共性特征</a:t>
            </a:r>
            <a:endParaRPr kumimoji="0" lang="zh-CN" sz="3200" kern="0" dirty="0" smtClean="0">
              <a:latin typeface="黑体" pitchFamily="49" charset="-122"/>
              <a:ea typeface="黑体" pitchFamily="49" charset="-122"/>
            </a:endParaRPr>
          </a:p>
        </p:txBody>
      </p:sp>
      <p:sp>
        <p:nvSpPr>
          <p:cNvPr id="2" name="矩形 1"/>
          <p:cNvSpPr/>
          <p:nvPr/>
        </p:nvSpPr>
        <p:spPr bwMode="auto">
          <a:xfrm>
            <a:off x="539750" y="1462447"/>
            <a:ext cx="1666316" cy="43204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创意设计</a:t>
            </a:r>
          </a:p>
        </p:txBody>
      </p:sp>
      <p:sp>
        <p:nvSpPr>
          <p:cNvPr id="6" name="矩形 5"/>
          <p:cNvSpPr/>
          <p:nvPr/>
        </p:nvSpPr>
        <p:spPr bwMode="auto">
          <a:xfrm>
            <a:off x="3811073" y="1474586"/>
            <a:ext cx="1666316" cy="43204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创新实现</a:t>
            </a:r>
          </a:p>
        </p:txBody>
      </p:sp>
      <p:sp>
        <p:nvSpPr>
          <p:cNvPr id="7" name="矩形 6"/>
          <p:cNvSpPr/>
          <p:nvPr/>
        </p:nvSpPr>
        <p:spPr bwMode="auto">
          <a:xfrm>
            <a:off x="6938132" y="1484462"/>
            <a:ext cx="1666316" cy="43204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创业生态</a:t>
            </a:r>
          </a:p>
        </p:txBody>
      </p:sp>
      <p:cxnSp>
        <p:nvCxnSpPr>
          <p:cNvPr id="4" name="直接连接符 3"/>
          <p:cNvCxnSpPr>
            <a:stCxn id="2" idx="2"/>
            <a:endCxn id="2" idx="2"/>
          </p:cNvCxnSpPr>
          <p:nvPr/>
        </p:nvCxnSpPr>
        <p:spPr bwMode="auto">
          <a:xfrm>
            <a:off x="1372908" y="1894495"/>
            <a:ext cx="0" cy="0"/>
          </a:xfrm>
          <a:prstGeom prst="line">
            <a:avLst/>
          </a:prstGeom>
          <a:noFill/>
          <a:ln w="9525" cap="flat" cmpd="sng" algn="ctr">
            <a:noFill/>
            <a:prstDash val="solid"/>
            <a:miter lim="800000"/>
            <a:headEnd type="none" w="med" len="med"/>
            <a:tailEnd type="none" w="med" len="med"/>
          </a:ln>
          <a:effectLst/>
        </p:spPr>
      </p:cxnSp>
      <p:cxnSp>
        <p:nvCxnSpPr>
          <p:cNvPr id="8" name="直接连接符 7"/>
          <p:cNvCxnSpPr>
            <a:stCxn id="2" idx="2"/>
          </p:cNvCxnSpPr>
          <p:nvPr/>
        </p:nvCxnSpPr>
        <p:spPr bwMode="auto">
          <a:xfrm flipH="1">
            <a:off x="719795" y="1894495"/>
            <a:ext cx="653113" cy="4378821"/>
          </a:xfrm>
          <a:prstGeom prst="line">
            <a:avLst/>
          </a:prstGeom>
          <a:noFill/>
          <a:ln w="9525" cap="flat" cmpd="sng" algn="ctr">
            <a:noFill/>
            <a:prstDash val="solid"/>
            <a:miter lim="800000"/>
            <a:headEnd type="none" w="med" len="med"/>
            <a:tailEnd type="none" w="med" len="med"/>
          </a:ln>
          <a:effectLst/>
        </p:spPr>
      </p:cxnSp>
      <p:graphicFrame>
        <p:nvGraphicFramePr>
          <p:cNvPr id="12" name="表格 11"/>
          <p:cNvGraphicFramePr>
            <a:graphicFrameLocks noGrp="1"/>
          </p:cNvGraphicFramePr>
          <p:nvPr>
            <p:extLst>
              <p:ext uri="{D42A27DB-BD31-4B8C-83A1-F6EECF244321}">
                <p14:modId xmlns:p14="http://schemas.microsoft.com/office/powerpoint/2010/main" val="1805790265"/>
              </p:ext>
            </p:extLst>
          </p:nvPr>
        </p:nvGraphicFramePr>
        <p:xfrm>
          <a:off x="719795" y="2852936"/>
          <a:ext cx="8021949" cy="3273692"/>
        </p:xfrm>
        <a:graphic>
          <a:graphicData uri="http://schemas.openxmlformats.org/drawingml/2006/table">
            <a:tbl>
              <a:tblPr firstRow="1" bandRow="1">
                <a:tableStyleId>{21E4AEA4-8DFA-4A89-87EB-49C32662AFE0}</a:tableStyleId>
              </a:tblPr>
              <a:tblGrid>
                <a:gridCol w="1771461"/>
                <a:gridCol w="1771461"/>
                <a:gridCol w="1382683"/>
                <a:gridCol w="1440160"/>
                <a:gridCol w="1656184"/>
              </a:tblGrid>
              <a:tr h="432048">
                <a:tc>
                  <a:txBody>
                    <a:bodyPr/>
                    <a:lstStyle/>
                    <a:p>
                      <a:r>
                        <a:rPr lang="zh-CN" altLang="en-US" dirty="0" smtClean="0">
                          <a:latin typeface="微软雅黑" panose="020B0503020204020204" pitchFamily="34" charset="-122"/>
                          <a:ea typeface="微软雅黑" panose="020B0503020204020204" pitchFamily="34" charset="-122"/>
                        </a:rPr>
                        <a:t>创立项目高校</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创新项目</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创意设计</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创新实现</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创业生态</a:t>
                      </a:r>
                      <a:endParaRPr lang="zh-CN" altLang="en-US" dirty="0">
                        <a:solidFill>
                          <a:schemeClr val="tx1"/>
                        </a:solidFill>
                        <a:latin typeface="微软雅黑" panose="020B0503020204020204" pitchFamily="34" charset="-122"/>
                        <a:ea typeface="微软雅黑" panose="020B0503020204020204" pitchFamily="34" charset="-122"/>
                      </a:endParaRPr>
                    </a:p>
                  </a:txBody>
                  <a:tcPr/>
                </a:tc>
              </a:tr>
              <a:tr h="403245">
                <a:tc>
                  <a:txBody>
                    <a:bodyPr/>
                    <a:lstStyle/>
                    <a:p>
                      <a:r>
                        <a:rPr lang="zh-CN" altLang="en-US" dirty="0" smtClean="0">
                          <a:latin typeface="微软雅黑" panose="020B0503020204020204" pitchFamily="34" charset="-122"/>
                          <a:ea typeface="微软雅黑" panose="020B0503020204020204" pitchFamily="34" charset="-122"/>
                        </a:rPr>
                        <a:t>加州各高校</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CITRIS</a:t>
                      </a:r>
                    </a:p>
                    <a:p>
                      <a:r>
                        <a:rPr lang="en-US" altLang="zh-CN" sz="1400" dirty="0" smtClean="0">
                          <a:latin typeface="微软雅黑" panose="020B0503020204020204" pitchFamily="34" charset="-122"/>
                          <a:ea typeface="微软雅黑" panose="020B0503020204020204" pitchFamily="34" charset="-122"/>
                        </a:rPr>
                        <a:t>Learn-Build-Launch-Connect</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学习、构建</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发布</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连接</a:t>
                      </a:r>
                      <a:endParaRPr lang="zh-CN" altLang="en-US" dirty="0">
                        <a:latin typeface="微软雅黑" panose="020B0503020204020204" pitchFamily="34" charset="-122"/>
                        <a:ea typeface="微软雅黑" panose="020B0503020204020204" pitchFamily="34" charset="-122"/>
                      </a:endParaRPr>
                    </a:p>
                  </a:txBody>
                  <a:tcPr/>
                </a:tc>
              </a:tr>
              <a:tr h="403245">
                <a:tc>
                  <a:txBody>
                    <a:bodyPr/>
                    <a:lstStyle/>
                    <a:p>
                      <a:r>
                        <a:rPr lang="zh-CN" altLang="en-US" dirty="0" smtClean="0">
                          <a:latin typeface="微软雅黑" panose="020B0503020204020204" pitchFamily="34" charset="-122"/>
                          <a:ea typeface="微软雅黑" panose="020B0503020204020204" pitchFamily="34" charset="-122"/>
                        </a:rPr>
                        <a:t>麻省理工</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CDIO</a:t>
                      </a:r>
                    </a:p>
                    <a:p>
                      <a:r>
                        <a:rPr lang="en-US" altLang="zh-CN" sz="1400" dirty="0" smtClean="0">
                          <a:latin typeface="微软雅黑" panose="020B0503020204020204" pitchFamily="34" charset="-122"/>
                          <a:ea typeface="微软雅黑" panose="020B0503020204020204" pitchFamily="34" charset="-122"/>
                        </a:rPr>
                        <a:t>Conceive-Design-Implement-Operate</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构思、设计</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实现</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运行</a:t>
                      </a:r>
                      <a:endParaRPr lang="zh-CN" altLang="en-US" dirty="0">
                        <a:latin typeface="微软雅黑" panose="020B0503020204020204" pitchFamily="34" charset="-122"/>
                        <a:ea typeface="微软雅黑" panose="020B0503020204020204" pitchFamily="34" charset="-122"/>
                      </a:endParaRPr>
                    </a:p>
                  </a:txBody>
                  <a:tcPr/>
                </a:tc>
              </a:tr>
              <a:tr h="403245">
                <a:tc>
                  <a:txBody>
                    <a:bodyPr/>
                    <a:lstStyle/>
                    <a:p>
                      <a:r>
                        <a:rPr lang="zh-CN" altLang="en-US" dirty="0" smtClean="0">
                          <a:latin typeface="微软雅黑" panose="020B0503020204020204" pitchFamily="34" charset="-122"/>
                          <a:ea typeface="微软雅黑" panose="020B0503020204020204" pitchFamily="34" charset="-122"/>
                        </a:rPr>
                        <a:t>斯坦福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Design Thinking</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移情、定义、设想</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原型</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a:txBody>
                  <a:tcPr/>
                </a:tc>
              </a:tr>
              <a:tr h="403245">
                <a:tc>
                  <a:txBody>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cxnSp>
        <p:nvCxnSpPr>
          <p:cNvPr id="18" name="直接连接符 17"/>
          <p:cNvCxnSpPr>
            <a:stCxn id="2" idx="2"/>
            <a:endCxn id="12" idx="0"/>
          </p:cNvCxnSpPr>
          <p:nvPr/>
        </p:nvCxnSpPr>
        <p:spPr bwMode="auto">
          <a:xfrm>
            <a:off x="1372908" y="1894495"/>
            <a:ext cx="3357861" cy="958441"/>
          </a:xfrm>
          <a:prstGeom prst="line">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直接连接符 21"/>
          <p:cNvCxnSpPr/>
          <p:nvPr/>
        </p:nvCxnSpPr>
        <p:spPr bwMode="auto">
          <a:xfrm>
            <a:off x="4572000" y="1894494"/>
            <a:ext cx="1512168" cy="958442"/>
          </a:xfrm>
          <a:prstGeom prst="line">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5" name="直接连接符 24"/>
          <p:cNvCxnSpPr/>
          <p:nvPr/>
        </p:nvCxnSpPr>
        <p:spPr bwMode="auto">
          <a:xfrm flipH="1">
            <a:off x="7452320" y="1934872"/>
            <a:ext cx="278559" cy="1062080"/>
          </a:xfrm>
          <a:prstGeom prst="line">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993420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8" name="灯片编号占位符 9"/>
          <p:cNvSpPr txBox="1">
            <a:spLocks noGrp="1"/>
          </p:cNvSpPr>
          <p:nvPr/>
        </p:nvSpPr>
        <p:spPr bwMode="auto">
          <a:xfrm>
            <a:off x="7000875" y="6453188"/>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r" eaLnBrk="1" hangingPunct="1"/>
            <a:fld id="{23D834A6-57CA-417D-9800-30D562657451}" type="slidenum">
              <a:rPr kumimoji="0" lang="zh-CN" altLang="en-US" sz="1200" b="0">
                <a:latin typeface="Verdana" pitchFamily="34" charset="0"/>
              </a:rPr>
              <a:pPr algn="r" eaLnBrk="1" hangingPunct="1"/>
              <a:t>7</a:t>
            </a:fld>
            <a:endParaRPr kumimoji="0" lang="en-US" altLang="zh-CN" sz="1200" b="0">
              <a:latin typeface="Verdana" pitchFamily="34" charset="0"/>
            </a:endParaRPr>
          </a:p>
        </p:txBody>
      </p:sp>
      <p:sp>
        <p:nvSpPr>
          <p:cNvPr id="21" name="Rectangle 2"/>
          <p:cNvSpPr txBox="1">
            <a:spLocks noChangeArrowheads="1"/>
          </p:cNvSpPr>
          <p:nvPr/>
        </p:nvSpPr>
        <p:spPr bwMode="auto">
          <a:xfrm>
            <a:off x="550862" y="115888"/>
            <a:ext cx="86042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defRPr/>
            </a:pPr>
            <a:r>
              <a:rPr lang="en-US" altLang="zh-CN" dirty="0" smtClean="0">
                <a:ea typeface="黑体" pitchFamily="49" charset="-122"/>
              </a:rPr>
              <a:t>1.4 </a:t>
            </a:r>
            <a:r>
              <a:rPr lang="zh-CN" altLang="en-US" dirty="0" smtClean="0">
                <a:ea typeface="黑体" pitchFamily="49" charset="-122"/>
              </a:rPr>
              <a:t>国内外研究现状</a:t>
            </a:r>
            <a:endParaRPr lang="zh-CN" altLang="zh-CN" dirty="0">
              <a:solidFill>
                <a:schemeClr val="tx2"/>
              </a:solidFill>
              <a:latin typeface="黑体" pitchFamily="49" charset="-122"/>
              <a:ea typeface="黑体" pitchFamily="49" charset="-122"/>
            </a:endParaRPr>
          </a:p>
        </p:txBody>
      </p:sp>
      <p:sp>
        <p:nvSpPr>
          <p:cNvPr id="41" name="矩形 40"/>
          <p:cNvSpPr/>
          <p:nvPr/>
        </p:nvSpPr>
        <p:spPr>
          <a:xfrm>
            <a:off x="4121790" y="1844743"/>
            <a:ext cx="1349445" cy="577079"/>
          </a:xfrm>
          <a:prstGeom prst="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i="0" u="none" strike="noStrike" kern="0" cap="none" spc="0" normalizeH="0" baseline="0" noProof="0" dirty="0">
              <a:ln>
                <a:noFill/>
              </a:ln>
              <a:effectLst/>
              <a:uLnTx/>
              <a:uFillTx/>
              <a:latin typeface="Arial"/>
              <a:ea typeface="微软雅黑"/>
              <a:cs typeface="+mn-ea"/>
              <a:sym typeface="+mn-lt"/>
            </a:endParaRPr>
          </a:p>
        </p:txBody>
      </p:sp>
      <p:sp>
        <p:nvSpPr>
          <p:cNvPr id="70" name="矩形 69"/>
          <p:cNvSpPr/>
          <p:nvPr/>
        </p:nvSpPr>
        <p:spPr>
          <a:xfrm>
            <a:off x="1379417" y="1464402"/>
            <a:ext cx="6609522" cy="533455"/>
          </a:xfrm>
          <a:prstGeom prst="rect">
            <a:avLst/>
          </a:prstGeom>
          <a:noFill/>
          <a:ln w="12700" cap="flat" cmpd="sng" algn="ctr">
            <a:noFill/>
            <a:prstDash val="solid"/>
            <a:miter lim="800000"/>
          </a:ln>
          <a:effectLst/>
        </p:spPr>
        <p:txBody>
          <a:bodyPr rtlCol="0" anchor="t"/>
          <a:lstStyle/>
          <a:p>
            <a:pPr algn="ctr" fontAlgn="auto">
              <a:spcBef>
                <a:spcPts val="0"/>
              </a:spcBef>
              <a:spcAft>
                <a:spcPts val="0"/>
              </a:spcAft>
              <a:defRPr/>
            </a:pPr>
            <a:r>
              <a:rPr kumimoji="0" lang="zh-CN" altLang="en-US" sz="2800" kern="0" noProof="0" dirty="0" smtClean="0">
                <a:latin typeface="Arial"/>
                <a:ea typeface="微软雅黑"/>
                <a:cs typeface="+mn-ea"/>
                <a:sym typeface="+mn-lt"/>
              </a:rPr>
              <a:t>创新方法</a:t>
            </a:r>
            <a:r>
              <a:rPr kumimoji="0" lang="zh-CN" altLang="en-US" sz="2800" i="0" u="none" strike="noStrike" kern="0" cap="none" spc="0" normalizeH="0" baseline="0" noProof="0" dirty="0" smtClean="0">
                <a:ln>
                  <a:noFill/>
                </a:ln>
                <a:effectLst/>
                <a:uLnTx/>
                <a:uFillTx/>
                <a:latin typeface="Arial"/>
                <a:ea typeface="微软雅黑"/>
                <a:cs typeface="+mn-ea"/>
                <a:sym typeface="+mn-lt"/>
              </a:rPr>
              <a:t>体系架构</a:t>
            </a:r>
            <a:endParaRPr kumimoji="0" lang="zh-CN" altLang="en-US" sz="2800" i="0" u="none" strike="noStrike" kern="0" cap="none" spc="0" normalizeH="0" baseline="0" noProof="0" dirty="0">
              <a:ln>
                <a:noFill/>
              </a:ln>
              <a:effectLst/>
              <a:uLnTx/>
              <a:uFillTx/>
              <a:latin typeface="Arial"/>
              <a:ea typeface="微软雅黑"/>
              <a:cs typeface="+mn-ea"/>
              <a:sym typeface="+mn-lt"/>
            </a:endParaRPr>
          </a:p>
        </p:txBody>
      </p:sp>
      <p:sp>
        <p:nvSpPr>
          <p:cNvPr id="36" name="文本框 35"/>
          <p:cNvSpPr txBox="1"/>
          <p:nvPr/>
        </p:nvSpPr>
        <p:spPr>
          <a:xfrm>
            <a:off x="611560" y="2564904"/>
            <a:ext cx="3844716" cy="461665"/>
          </a:xfrm>
          <a:prstGeom prst="rect">
            <a:avLst/>
          </a:prstGeom>
          <a:solidFill>
            <a:srgbClr val="A7FFCF"/>
          </a:solidFill>
        </p:spPr>
        <p:txBody>
          <a:bodyPr wrap="square" rtlCol="0">
            <a:spAutoFit/>
          </a:bodyPr>
          <a:lstStyle/>
          <a:p>
            <a:pPr algn="ctr">
              <a:spcAft>
                <a:spcPts val="600"/>
              </a:spcAft>
            </a:pPr>
            <a:r>
              <a:rPr lang="zh-CN" altLang="en-US" sz="2400" b="1" dirty="0" smtClean="0">
                <a:latin typeface="微软雅黑" panose="020B0503020204020204" pitchFamily="34" charset="-122"/>
                <a:ea typeface="微软雅黑" panose="020B0503020204020204" pitchFamily="34" charset="-122"/>
              </a:rPr>
              <a:t>技术创新</a:t>
            </a:r>
            <a:endParaRPr lang="en-US" altLang="zh-CN" sz="2400" b="1" dirty="0" smtClean="0">
              <a:latin typeface="微软雅黑" panose="020B0503020204020204" pitchFamily="34" charset="-122"/>
              <a:ea typeface="微软雅黑" panose="020B0503020204020204" pitchFamily="34" charset="-122"/>
            </a:endParaRPr>
          </a:p>
        </p:txBody>
      </p:sp>
      <p:sp>
        <p:nvSpPr>
          <p:cNvPr id="42" name="文本框 41"/>
          <p:cNvSpPr txBox="1"/>
          <p:nvPr/>
        </p:nvSpPr>
        <p:spPr>
          <a:xfrm>
            <a:off x="4716016" y="2564904"/>
            <a:ext cx="3844716" cy="461665"/>
          </a:xfrm>
          <a:prstGeom prst="rect">
            <a:avLst/>
          </a:prstGeom>
          <a:solidFill>
            <a:srgbClr val="A7FFCF"/>
          </a:solidFill>
        </p:spPr>
        <p:txBody>
          <a:bodyPr wrap="square" rtlCol="0">
            <a:spAutoFit/>
          </a:bodyPr>
          <a:lstStyle/>
          <a:p>
            <a:pPr algn="ctr">
              <a:spcAft>
                <a:spcPts val="600"/>
              </a:spcAft>
            </a:pPr>
            <a:r>
              <a:rPr lang="zh-CN" altLang="en-US" sz="2400" dirty="0" smtClean="0">
                <a:latin typeface="微软雅黑" panose="020B0503020204020204" pitchFamily="34" charset="-122"/>
                <a:ea typeface="微软雅黑" panose="020B0503020204020204" pitchFamily="34" charset="-122"/>
              </a:rPr>
              <a:t>管理</a:t>
            </a:r>
            <a:r>
              <a:rPr lang="zh-CN" altLang="en-US" sz="2400" b="1" dirty="0" smtClean="0">
                <a:latin typeface="微软雅黑" panose="020B0503020204020204" pitchFamily="34" charset="-122"/>
                <a:ea typeface="微软雅黑" panose="020B0503020204020204" pitchFamily="34" charset="-122"/>
              </a:rPr>
              <a:t>创新</a:t>
            </a:r>
            <a:endParaRPr lang="en-US" altLang="zh-CN" sz="2400" b="1" dirty="0" smtClean="0">
              <a:latin typeface="微软雅黑" panose="020B0503020204020204" pitchFamily="34" charset="-122"/>
              <a:ea typeface="微软雅黑" panose="020B0503020204020204" pitchFamily="34" charset="-122"/>
            </a:endParaRPr>
          </a:p>
        </p:txBody>
      </p:sp>
      <p:pic>
        <p:nvPicPr>
          <p:cNvPr id="8" name="图片 1" descr="技术创新v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3140967"/>
            <a:ext cx="3816424" cy="3252939"/>
          </a:xfrm>
          <a:prstGeom prst="rect">
            <a:avLst/>
          </a:prstGeom>
        </p:spPr>
      </p:pic>
      <p:pic>
        <p:nvPicPr>
          <p:cNvPr id="3" name="图片 2" descr="从管理思想史看新科学管理.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5" y="3140968"/>
            <a:ext cx="3888433" cy="3240360"/>
          </a:xfrm>
          <a:prstGeom prst="rect">
            <a:avLst/>
          </a:prstGeom>
        </p:spPr>
      </p:pic>
    </p:spTree>
    <p:extLst>
      <p:ext uri="{BB962C8B-B14F-4D97-AF65-F5344CB8AC3E}">
        <p14:creationId xmlns:p14="http://schemas.microsoft.com/office/powerpoint/2010/main" val="15109887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911280" y="6409134"/>
            <a:ext cx="1981200" cy="476250"/>
          </a:xfrm>
        </p:spPr>
        <p:txBody>
          <a:bodyPr/>
          <a:lstStyle/>
          <a:p>
            <a:pPr>
              <a:defRPr/>
            </a:pPr>
            <a:fld id="{A3C20171-D72E-468B-91BC-9F723C846BA5}" type="slidenum">
              <a:rPr lang="zh-CN" altLang="en-US" smtClean="0"/>
              <a:pPr>
                <a:defRPr/>
              </a:pPr>
              <a:t>8</a:t>
            </a:fld>
            <a:endParaRPr lang="en-US" altLang="zh-CN"/>
          </a:p>
        </p:txBody>
      </p:sp>
      <p:sp>
        <p:nvSpPr>
          <p:cNvPr id="21" name="Rectangle 2"/>
          <p:cNvSpPr txBox="1">
            <a:spLocks noChangeArrowheads="1"/>
          </p:cNvSpPr>
          <p:nvPr/>
        </p:nvSpPr>
        <p:spPr bwMode="auto">
          <a:xfrm>
            <a:off x="603536" y="115887"/>
            <a:ext cx="82089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000" b="1">
                <a:solidFill>
                  <a:schemeClr val="tx2"/>
                </a:solidFill>
                <a:latin typeface="+mj-lt"/>
                <a:ea typeface="+mj-ea"/>
                <a:cs typeface="楷体_GB2312"/>
              </a:defRPr>
            </a:lvl1pPr>
            <a:lvl2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0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0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0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0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000" b="1">
                <a:solidFill>
                  <a:schemeClr val="tx2"/>
                </a:solidFill>
                <a:latin typeface="Times New Roman" pitchFamily="18" charset="0"/>
                <a:ea typeface="楷体_GB2312" pitchFamily="49" charset="-122"/>
              </a:defRPr>
            </a:lvl9pPr>
          </a:lstStyle>
          <a:p>
            <a:pPr eaLnBrk="1" hangingPunct="1"/>
            <a:r>
              <a:rPr kumimoji="0" lang="en-US" altLang="zh-CN" sz="3200" kern="0" dirty="0" smtClean="0">
                <a:ea typeface="黑体" pitchFamily="49" charset="-122"/>
              </a:rPr>
              <a:t>1.5 </a:t>
            </a:r>
            <a:r>
              <a:rPr kumimoji="0" lang="zh-CN" altLang="en-US" sz="3200" kern="0" dirty="0" smtClean="0">
                <a:ea typeface="黑体" pitchFamily="49" charset="-122"/>
              </a:rPr>
              <a:t>存在问题</a:t>
            </a:r>
            <a:endParaRPr kumimoji="0" lang="zh-CN" sz="3200" kern="0" dirty="0" smtClean="0">
              <a:latin typeface="黑体" pitchFamily="49" charset="-122"/>
              <a:ea typeface="黑体" pitchFamily="49" charset="-122"/>
            </a:endParaRPr>
          </a:p>
        </p:txBody>
      </p:sp>
      <p:graphicFrame>
        <p:nvGraphicFramePr>
          <p:cNvPr id="24" name="内容占位符 6"/>
          <p:cNvGraphicFramePr>
            <a:graphicFrameLocks/>
          </p:cNvGraphicFramePr>
          <p:nvPr>
            <p:extLst>
              <p:ext uri="{D42A27DB-BD31-4B8C-83A1-F6EECF244321}">
                <p14:modId xmlns:p14="http://schemas.microsoft.com/office/powerpoint/2010/main" val="2325487171"/>
              </p:ext>
            </p:extLst>
          </p:nvPr>
        </p:nvGraphicFramePr>
        <p:xfrm>
          <a:off x="566738" y="1752600"/>
          <a:ext cx="8037710" cy="4484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bwMode="auto">
          <a:xfrm>
            <a:off x="1403648" y="3356992"/>
            <a:ext cx="1656184" cy="792088"/>
          </a:xfrm>
          <a:prstGeom prst="roundRect">
            <a:avLst/>
          </a:prstGeom>
          <a:noFill/>
          <a:ln w="9525" cap="flat" cmpd="sng" algn="ctr">
            <a:no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8442993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3"/>
          <p:cNvGrpSpPr>
            <a:grpSpLocks/>
          </p:cNvGrpSpPr>
          <p:nvPr/>
        </p:nvGrpSpPr>
        <p:grpSpPr bwMode="auto">
          <a:xfrm>
            <a:off x="755650" y="1954213"/>
            <a:ext cx="7920038" cy="3544887"/>
            <a:chOff x="476" y="1117"/>
            <a:chExt cx="4805" cy="2233"/>
          </a:xfrm>
        </p:grpSpPr>
        <p:sp>
          <p:nvSpPr>
            <p:cNvPr id="15365" name="Text Box 4"/>
            <p:cNvSpPr txBox="1">
              <a:spLocks noChangeArrowheads="1"/>
            </p:cNvSpPr>
            <p:nvPr/>
          </p:nvSpPr>
          <p:spPr bwMode="gray">
            <a:xfrm>
              <a:off x="562" y="2336"/>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三</a:t>
              </a:r>
            </a:p>
          </p:txBody>
        </p:sp>
        <p:grpSp>
          <p:nvGrpSpPr>
            <p:cNvPr id="15366" name="Group 5"/>
            <p:cNvGrpSpPr>
              <a:grpSpLocks/>
            </p:cNvGrpSpPr>
            <p:nvPr/>
          </p:nvGrpSpPr>
          <p:grpSpPr bwMode="auto">
            <a:xfrm>
              <a:off x="476" y="1117"/>
              <a:ext cx="4805" cy="419"/>
              <a:chOff x="476" y="1117"/>
              <a:chExt cx="4805" cy="419"/>
            </a:xfrm>
          </p:grpSpPr>
          <p:sp>
            <p:nvSpPr>
              <p:cNvPr id="15405" name="Line 6"/>
              <p:cNvSpPr>
                <a:spLocks noChangeShapeType="1"/>
              </p:cNvSpPr>
              <p:nvPr/>
            </p:nvSpPr>
            <p:spPr bwMode="auto">
              <a:xfrm flipV="1">
                <a:off x="839" y="1525"/>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47" name="Text Box 7"/>
              <p:cNvSpPr txBox="1">
                <a:spLocks noChangeArrowheads="1"/>
              </p:cNvSpPr>
              <p:nvPr/>
            </p:nvSpPr>
            <p:spPr bwMode="auto">
              <a:xfrm>
                <a:off x="975" y="1121"/>
                <a:ext cx="4306" cy="330"/>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研究背景与现状</a:t>
                </a:r>
              </a:p>
            </p:txBody>
          </p:sp>
          <p:grpSp>
            <p:nvGrpSpPr>
              <p:cNvPr id="15407" name="Group 8"/>
              <p:cNvGrpSpPr>
                <a:grpSpLocks/>
              </p:cNvGrpSpPr>
              <p:nvPr/>
            </p:nvGrpSpPr>
            <p:grpSpPr bwMode="auto">
              <a:xfrm>
                <a:off x="476" y="1117"/>
                <a:ext cx="499" cy="419"/>
                <a:chOff x="476" y="890"/>
                <a:chExt cx="499" cy="419"/>
              </a:xfrm>
            </p:grpSpPr>
            <p:grpSp>
              <p:nvGrpSpPr>
                <p:cNvPr id="15408" name="Group 9"/>
                <p:cNvGrpSpPr>
                  <a:grpSpLocks/>
                </p:cNvGrpSpPr>
                <p:nvPr/>
              </p:nvGrpSpPr>
              <p:grpSpPr bwMode="auto">
                <a:xfrm>
                  <a:off x="476" y="890"/>
                  <a:ext cx="499" cy="419"/>
                  <a:chOff x="476" y="890"/>
                  <a:chExt cx="499" cy="419"/>
                </a:xfrm>
              </p:grpSpPr>
              <p:sp>
                <p:nvSpPr>
                  <p:cNvPr id="15410" name="AutoShape 1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1" name="AutoShape 1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12" name="AutoShape 1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9" name="Text Box 1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一</a:t>
                  </a:r>
                </a:p>
              </p:txBody>
            </p:sp>
          </p:grpSp>
        </p:grpSp>
        <p:grpSp>
          <p:nvGrpSpPr>
            <p:cNvPr id="15367" name="Group 14"/>
            <p:cNvGrpSpPr>
              <a:grpSpLocks/>
            </p:cNvGrpSpPr>
            <p:nvPr/>
          </p:nvGrpSpPr>
          <p:grpSpPr bwMode="auto">
            <a:xfrm>
              <a:off x="476" y="1570"/>
              <a:ext cx="4639" cy="647"/>
              <a:chOff x="476" y="1570"/>
              <a:chExt cx="4639" cy="647"/>
            </a:xfrm>
          </p:grpSpPr>
          <p:sp>
            <p:nvSpPr>
              <p:cNvPr id="15396" name="Line 15"/>
              <p:cNvSpPr>
                <a:spLocks noChangeShapeType="1"/>
              </p:cNvSpPr>
              <p:nvPr/>
            </p:nvSpPr>
            <p:spPr bwMode="auto">
              <a:xfrm>
                <a:off x="839" y="1979"/>
                <a:ext cx="4276" cy="9"/>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56" name="Text Box 16"/>
              <p:cNvSpPr txBox="1">
                <a:spLocks noChangeArrowheads="1"/>
              </p:cNvSpPr>
              <p:nvPr/>
            </p:nvSpPr>
            <p:spPr bwMode="auto">
              <a:xfrm>
                <a:off x="975" y="1616"/>
                <a:ext cx="4114" cy="601"/>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研究与应用的目标、内容与方法</a:t>
                </a:r>
              </a:p>
              <a:p>
                <a:pPr eaLnBrk="0" hangingPunct="0">
                  <a:defRPr/>
                </a:pP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5398" name="Text Box 17"/>
              <p:cNvSpPr txBox="1">
                <a:spLocks noChangeArrowheads="1"/>
              </p:cNvSpPr>
              <p:nvPr/>
            </p:nvSpPr>
            <p:spPr bwMode="gray">
              <a:xfrm>
                <a:off x="562" y="1757"/>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rPr>
                  <a:t>二</a:t>
                </a:r>
              </a:p>
            </p:txBody>
          </p:sp>
          <p:grpSp>
            <p:nvGrpSpPr>
              <p:cNvPr id="15399" name="Group 18"/>
              <p:cNvGrpSpPr>
                <a:grpSpLocks/>
              </p:cNvGrpSpPr>
              <p:nvPr/>
            </p:nvGrpSpPr>
            <p:grpSpPr bwMode="auto">
              <a:xfrm>
                <a:off x="476" y="1570"/>
                <a:ext cx="499" cy="419"/>
                <a:chOff x="476" y="890"/>
                <a:chExt cx="499" cy="419"/>
              </a:xfrm>
            </p:grpSpPr>
            <p:grpSp>
              <p:nvGrpSpPr>
                <p:cNvPr id="15400" name="Group 19"/>
                <p:cNvGrpSpPr>
                  <a:grpSpLocks/>
                </p:cNvGrpSpPr>
                <p:nvPr/>
              </p:nvGrpSpPr>
              <p:grpSpPr bwMode="auto">
                <a:xfrm>
                  <a:off x="476" y="890"/>
                  <a:ext cx="499" cy="419"/>
                  <a:chOff x="476" y="890"/>
                  <a:chExt cx="499" cy="419"/>
                </a:xfrm>
              </p:grpSpPr>
              <p:sp>
                <p:nvSpPr>
                  <p:cNvPr id="15402" name="AutoShape 20"/>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3" name="AutoShape 21"/>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404" name="AutoShape 22"/>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401" name="Text Box 23"/>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二</a:t>
                  </a:r>
                </a:p>
              </p:txBody>
            </p:sp>
          </p:grpSp>
        </p:grpSp>
        <p:grpSp>
          <p:nvGrpSpPr>
            <p:cNvPr id="15368" name="Group 24"/>
            <p:cNvGrpSpPr>
              <a:grpSpLocks/>
            </p:cNvGrpSpPr>
            <p:nvPr/>
          </p:nvGrpSpPr>
          <p:grpSpPr bwMode="auto">
            <a:xfrm>
              <a:off x="476" y="2024"/>
              <a:ext cx="4639" cy="419"/>
              <a:chOff x="476" y="2024"/>
              <a:chExt cx="4639" cy="419"/>
            </a:xfrm>
          </p:grpSpPr>
          <p:sp>
            <p:nvSpPr>
              <p:cNvPr id="240665" name="Text Box 25"/>
              <p:cNvSpPr txBox="1">
                <a:spLocks noChangeArrowheads="1"/>
              </p:cNvSpPr>
              <p:nvPr/>
            </p:nvSpPr>
            <p:spPr bwMode="auto">
              <a:xfrm>
                <a:off x="975" y="2068"/>
                <a:ext cx="3800"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项目特色、可行性及预期成果</a:t>
                </a:r>
              </a:p>
            </p:txBody>
          </p:sp>
          <p:sp>
            <p:nvSpPr>
              <p:cNvPr id="15389" name="Line 26"/>
              <p:cNvSpPr>
                <a:spLocks noChangeShapeType="1"/>
              </p:cNvSpPr>
              <p:nvPr/>
            </p:nvSpPr>
            <p:spPr bwMode="auto">
              <a:xfrm flipV="1">
                <a:off x="839" y="2432"/>
                <a:ext cx="4276" cy="8"/>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grpSp>
            <p:nvGrpSpPr>
              <p:cNvPr id="15390" name="Group 27"/>
              <p:cNvGrpSpPr>
                <a:grpSpLocks/>
              </p:cNvGrpSpPr>
              <p:nvPr/>
            </p:nvGrpSpPr>
            <p:grpSpPr bwMode="auto">
              <a:xfrm>
                <a:off x="476" y="2024"/>
                <a:ext cx="499" cy="419"/>
                <a:chOff x="476" y="890"/>
                <a:chExt cx="499" cy="419"/>
              </a:xfrm>
            </p:grpSpPr>
            <p:grpSp>
              <p:nvGrpSpPr>
                <p:cNvPr id="15391" name="Group 28"/>
                <p:cNvGrpSpPr>
                  <a:grpSpLocks/>
                </p:cNvGrpSpPr>
                <p:nvPr/>
              </p:nvGrpSpPr>
              <p:grpSpPr bwMode="auto">
                <a:xfrm>
                  <a:off x="476" y="890"/>
                  <a:ext cx="499" cy="419"/>
                  <a:chOff x="476" y="890"/>
                  <a:chExt cx="499" cy="419"/>
                </a:xfrm>
              </p:grpSpPr>
              <p:sp>
                <p:nvSpPr>
                  <p:cNvPr id="15393" name="AutoShape 29"/>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4" name="AutoShape 30"/>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95" name="AutoShape 31"/>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92" name="Text Box 32"/>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a:solidFill>
                        <a:schemeClr val="bg1"/>
                      </a:solidFill>
                      <a:latin typeface="黑体" panose="02010609060101010101" pitchFamily="49" charset="-122"/>
                      <a:ea typeface="黑体" panose="02010609060101010101" pitchFamily="49" charset="-122"/>
                      <a:cs typeface="楷体_GB2312"/>
                    </a:rPr>
                    <a:t>三</a:t>
                  </a:r>
                </a:p>
              </p:txBody>
            </p:sp>
          </p:grpSp>
        </p:grpSp>
        <p:grpSp>
          <p:nvGrpSpPr>
            <p:cNvPr id="15369" name="Group 33"/>
            <p:cNvGrpSpPr>
              <a:grpSpLocks/>
            </p:cNvGrpSpPr>
            <p:nvPr/>
          </p:nvGrpSpPr>
          <p:grpSpPr bwMode="auto">
            <a:xfrm>
              <a:off x="476" y="2478"/>
              <a:ext cx="4762" cy="419"/>
              <a:chOff x="476" y="2478"/>
              <a:chExt cx="4762" cy="419"/>
            </a:xfrm>
          </p:grpSpPr>
          <p:sp>
            <p:nvSpPr>
              <p:cNvPr id="15380" name="Line 34"/>
              <p:cNvSpPr>
                <a:spLocks noChangeShapeType="1"/>
              </p:cNvSpPr>
              <p:nvPr/>
            </p:nvSpPr>
            <p:spPr bwMode="auto">
              <a:xfrm>
                <a:off x="839" y="2886"/>
                <a:ext cx="4276" cy="5"/>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75" name="Text Box 35"/>
              <p:cNvSpPr txBox="1">
                <a:spLocks noChangeArrowheads="1"/>
              </p:cNvSpPr>
              <p:nvPr/>
            </p:nvSpPr>
            <p:spPr bwMode="auto">
              <a:xfrm>
                <a:off x="975" y="2522"/>
                <a:ext cx="4263" cy="327"/>
              </a:xfrm>
              <a:prstGeom prst="rect">
                <a:avLst/>
              </a:prstGeom>
              <a:noFill/>
              <a:ln w="9525" algn="ctr">
                <a:noFill/>
                <a:miter lim="800000"/>
                <a:headEnd/>
                <a:tailEnd/>
              </a:ln>
              <a:effectLst/>
            </p:spPr>
            <p:txBody>
              <a:bodyPr>
                <a:spAutoFit/>
              </a:bodyPr>
              <a:lstStyle/>
              <a:p>
                <a:pPr eaLnBrk="0" hangingPunct="0">
                  <a:defRPr/>
                </a:pPr>
                <a:r>
                  <a:rPr kumimoji="0" lang="zh-CN" altLang="en-US" sz="2800" dirty="0" smtClean="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项目申请人及主要参与人</a:t>
                </a: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382" name="Group 36"/>
              <p:cNvGrpSpPr>
                <a:grpSpLocks/>
              </p:cNvGrpSpPr>
              <p:nvPr/>
            </p:nvGrpSpPr>
            <p:grpSpPr bwMode="auto">
              <a:xfrm>
                <a:off x="476" y="2478"/>
                <a:ext cx="499" cy="419"/>
                <a:chOff x="476" y="890"/>
                <a:chExt cx="499" cy="419"/>
              </a:xfrm>
            </p:grpSpPr>
            <p:grpSp>
              <p:nvGrpSpPr>
                <p:cNvPr id="15383" name="Group 37"/>
                <p:cNvGrpSpPr>
                  <a:grpSpLocks/>
                </p:cNvGrpSpPr>
                <p:nvPr/>
              </p:nvGrpSpPr>
              <p:grpSpPr bwMode="auto">
                <a:xfrm>
                  <a:off x="476" y="890"/>
                  <a:ext cx="499" cy="419"/>
                  <a:chOff x="476" y="890"/>
                  <a:chExt cx="499" cy="419"/>
                </a:xfrm>
              </p:grpSpPr>
              <p:sp>
                <p:nvSpPr>
                  <p:cNvPr id="15385" name="AutoShape 3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6" name="AutoShape 3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87" name="AutoShape 4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84" name="Text Box 4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四</a:t>
                  </a:r>
                </a:p>
              </p:txBody>
            </p:sp>
          </p:grpSp>
        </p:grpSp>
        <p:grpSp>
          <p:nvGrpSpPr>
            <p:cNvPr id="15370" name="Group 42"/>
            <p:cNvGrpSpPr>
              <a:grpSpLocks/>
            </p:cNvGrpSpPr>
            <p:nvPr/>
          </p:nvGrpSpPr>
          <p:grpSpPr bwMode="auto">
            <a:xfrm>
              <a:off x="476" y="2931"/>
              <a:ext cx="4639" cy="419"/>
              <a:chOff x="476" y="2931"/>
              <a:chExt cx="4639" cy="419"/>
            </a:xfrm>
          </p:grpSpPr>
          <p:sp>
            <p:nvSpPr>
              <p:cNvPr id="15371" name="Text Box 43"/>
              <p:cNvSpPr txBox="1">
                <a:spLocks noChangeArrowheads="1"/>
              </p:cNvSpPr>
              <p:nvPr/>
            </p:nvSpPr>
            <p:spPr bwMode="gray">
              <a:xfrm>
                <a:off x="607" y="2973"/>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en-US" altLang="zh-CN" sz="2400">
                    <a:solidFill>
                      <a:schemeClr val="bg1"/>
                    </a:solidFill>
                    <a:latin typeface="黑体" panose="02010609060101010101" pitchFamily="49" charset="-122"/>
                    <a:ea typeface="黑体" panose="02010609060101010101" pitchFamily="49" charset="-122"/>
                  </a:rPr>
                  <a:t>4</a:t>
                </a:r>
              </a:p>
            </p:txBody>
          </p:sp>
          <p:sp>
            <p:nvSpPr>
              <p:cNvPr id="15372" name="Line 44"/>
              <p:cNvSpPr>
                <a:spLocks noChangeShapeType="1"/>
              </p:cNvSpPr>
              <p:nvPr/>
            </p:nvSpPr>
            <p:spPr bwMode="auto">
              <a:xfrm flipV="1">
                <a:off x="839" y="3339"/>
                <a:ext cx="4276" cy="4"/>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0685" name="Text Box 45"/>
              <p:cNvSpPr txBox="1">
                <a:spLocks noChangeArrowheads="1"/>
              </p:cNvSpPr>
              <p:nvPr/>
            </p:nvSpPr>
            <p:spPr bwMode="auto">
              <a:xfrm>
                <a:off x="975" y="2975"/>
                <a:ext cx="3515" cy="327"/>
              </a:xfrm>
              <a:prstGeom prst="rect">
                <a:avLst/>
              </a:prstGeom>
              <a:noFill/>
              <a:ln w="9525" algn="ctr">
                <a:noFill/>
                <a:miter lim="800000"/>
                <a:headEnd/>
                <a:tailEnd/>
              </a:ln>
              <a:effectLst/>
            </p:spPr>
            <p:txBody>
              <a:bodyPr>
                <a:spAutoFit/>
              </a:bodyPr>
              <a:lstStyle/>
              <a:p>
                <a:pPr>
                  <a:spcBef>
                    <a:spcPct val="20000"/>
                  </a:spcBef>
                  <a:buClr>
                    <a:schemeClr val="accent2"/>
                  </a:buClr>
                  <a:buFont typeface="Wingdings" pitchFamily="2" charset="2"/>
                  <a:buNone/>
                  <a:defRPr/>
                </a:pPr>
                <a:r>
                  <a:rPr kumimoji="0" lang="zh-CN" altLang="en-US" sz="2800" dirty="0" smtClean="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rPr>
                  <a:t>相关研究基础与条件</a:t>
                </a:r>
                <a:endParaRPr kumimoji="0" lang="zh-CN" altLang="en-US" sz="2800" dirty="0">
                  <a:solidFill>
                    <a:schemeClr val="bg1">
                      <a:lumMod val="75000"/>
                    </a:schemeClr>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15374" name="Group 46"/>
              <p:cNvGrpSpPr>
                <a:grpSpLocks/>
              </p:cNvGrpSpPr>
              <p:nvPr/>
            </p:nvGrpSpPr>
            <p:grpSpPr bwMode="auto">
              <a:xfrm>
                <a:off x="476" y="2931"/>
                <a:ext cx="499" cy="419"/>
                <a:chOff x="476" y="890"/>
                <a:chExt cx="499" cy="419"/>
              </a:xfrm>
            </p:grpSpPr>
            <p:grpSp>
              <p:nvGrpSpPr>
                <p:cNvPr id="15375" name="Group 47"/>
                <p:cNvGrpSpPr>
                  <a:grpSpLocks/>
                </p:cNvGrpSpPr>
                <p:nvPr/>
              </p:nvGrpSpPr>
              <p:grpSpPr bwMode="auto">
                <a:xfrm>
                  <a:off x="476" y="890"/>
                  <a:ext cx="499" cy="419"/>
                  <a:chOff x="476" y="890"/>
                  <a:chExt cx="499" cy="419"/>
                </a:xfrm>
              </p:grpSpPr>
              <p:sp>
                <p:nvSpPr>
                  <p:cNvPr id="15377" name="AutoShape 48"/>
                  <p:cNvSpPr>
                    <a:spLocks noChangeArrowheads="1"/>
                  </p:cNvSpPr>
                  <p:nvPr/>
                </p:nvSpPr>
                <p:spPr bwMode="gray">
                  <a:xfrm>
                    <a:off x="480" y="897"/>
                    <a:ext cx="476" cy="412"/>
                  </a:xfrm>
                  <a:prstGeom prst="hexagon">
                    <a:avLst>
                      <a:gd name="adj" fmla="val 28883"/>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8" name="AutoShape 49"/>
                  <p:cNvSpPr>
                    <a:spLocks noChangeArrowheads="1"/>
                  </p:cNvSpPr>
                  <p:nvPr/>
                </p:nvSpPr>
                <p:spPr bwMode="gray">
                  <a:xfrm>
                    <a:off x="476" y="890"/>
                    <a:ext cx="499" cy="408"/>
                  </a:xfrm>
                  <a:prstGeom prst="hexagon">
                    <a:avLst>
                      <a:gd name="adj" fmla="val 3057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sp>
                <p:nvSpPr>
                  <p:cNvPr id="15379" name="AutoShape 50"/>
                  <p:cNvSpPr>
                    <a:spLocks noChangeArrowheads="1"/>
                  </p:cNvSpPr>
                  <p:nvPr/>
                </p:nvSpPr>
                <p:spPr bwMode="gray">
                  <a:xfrm>
                    <a:off x="521" y="935"/>
                    <a:ext cx="409" cy="318"/>
                  </a:xfrm>
                  <a:prstGeom prst="hexagon">
                    <a:avLst>
                      <a:gd name="adj" fmla="val 32154"/>
                      <a:gd name="vf" fmla="val 115470"/>
                    </a:avLst>
                  </a:prstGeom>
                  <a:gradFill rotWithShape="1">
                    <a:gsLst>
                      <a:gs pos="0">
                        <a:srgbClr val="9999FF"/>
                      </a:gs>
                      <a:gs pos="100000">
                        <a:srgbClr val="474776"/>
                      </a:gs>
                    </a:gsLst>
                    <a:lin ang="2700000" scaled="1"/>
                  </a:gradFill>
                  <a:ln w="9525">
                    <a:solidFill>
                      <a:schemeClr val="tx1"/>
                    </a:solidFill>
                    <a:miter lim="800000"/>
                    <a:headEnd/>
                    <a:tailEnd/>
                  </a:ln>
                </p:spPr>
                <p:txBody>
                  <a:bodyPr wrap="none" anchor="ctr"/>
                  <a:lstStyle/>
                  <a:p>
                    <a:pPr algn="ctr"/>
                    <a:endParaRPr lang="zh-CN" altLang="en-US">
                      <a:latin typeface="黑体" panose="02010609060101010101" pitchFamily="49" charset="-122"/>
                      <a:ea typeface="黑体" panose="02010609060101010101" pitchFamily="49" charset="-122"/>
                    </a:endParaRPr>
                  </a:p>
                </p:txBody>
              </p:sp>
            </p:grpSp>
            <p:sp>
              <p:nvSpPr>
                <p:cNvPr id="15376" name="Text Box 51"/>
                <p:cNvSpPr txBox="1">
                  <a:spLocks noChangeArrowheads="1"/>
                </p:cNvSpPr>
                <p:nvPr/>
              </p:nvSpPr>
              <p:spPr bwMode="gray">
                <a:xfrm>
                  <a:off x="572" y="934"/>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algn="ctr"/>
                  <a:r>
                    <a:rPr kumimoji="0" lang="zh-CN" altLang="en-US" sz="2400" dirty="0">
                      <a:solidFill>
                        <a:schemeClr val="bg1"/>
                      </a:solidFill>
                      <a:latin typeface="黑体" panose="02010609060101010101" pitchFamily="49" charset="-122"/>
                      <a:ea typeface="黑体" panose="02010609060101010101" pitchFamily="49" charset="-122"/>
                      <a:cs typeface="楷体_GB2312"/>
                    </a:rPr>
                    <a:t>五</a:t>
                  </a:r>
                </a:p>
              </p:txBody>
            </p:sp>
          </p:grpSp>
        </p:grpSp>
      </p:grpSp>
      <p:sp>
        <p:nvSpPr>
          <p:cNvPr id="15364" name="灯片编号占位符 6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b="1">
                <a:solidFill>
                  <a:schemeClr val="tx1"/>
                </a:solidFill>
                <a:latin typeface="Times New Roman" pitchFamily="18" charset="0"/>
                <a:ea typeface="宋体" pitchFamily="2" charset="-122"/>
              </a:defRPr>
            </a:lvl1pPr>
            <a:lvl2pPr marL="742950" indent="-285750" eaLnBrk="0" hangingPunct="0">
              <a:defRPr kumimoji="1" sz="3200" b="1">
                <a:solidFill>
                  <a:schemeClr val="tx1"/>
                </a:solidFill>
                <a:latin typeface="Times New Roman" pitchFamily="18" charset="0"/>
                <a:ea typeface="宋体" pitchFamily="2" charset="-122"/>
              </a:defRPr>
            </a:lvl2pPr>
            <a:lvl3pPr marL="1143000" indent="-228600" eaLnBrk="0" hangingPunct="0">
              <a:defRPr kumimoji="1" sz="3200" b="1">
                <a:solidFill>
                  <a:schemeClr val="tx1"/>
                </a:solidFill>
                <a:latin typeface="Times New Roman" pitchFamily="18" charset="0"/>
                <a:ea typeface="宋体" pitchFamily="2" charset="-122"/>
              </a:defRPr>
            </a:lvl3pPr>
            <a:lvl4pPr marL="1600200" indent="-228600" eaLnBrk="0" hangingPunct="0">
              <a:defRPr kumimoji="1" sz="3200" b="1">
                <a:solidFill>
                  <a:schemeClr val="tx1"/>
                </a:solidFill>
                <a:latin typeface="Times New Roman" pitchFamily="18" charset="0"/>
                <a:ea typeface="宋体" pitchFamily="2" charset="-122"/>
              </a:defRPr>
            </a:lvl4pPr>
            <a:lvl5pPr marL="2057400" indent="-228600" eaLnBrk="0" hangingPunct="0">
              <a:defRPr kumimoji="1" sz="32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3200" b="1">
                <a:solidFill>
                  <a:schemeClr val="tx1"/>
                </a:solidFill>
                <a:latin typeface="Times New Roman" pitchFamily="18" charset="0"/>
                <a:ea typeface="宋体" pitchFamily="2" charset="-122"/>
              </a:defRPr>
            </a:lvl9pPr>
          </a:lstStyle>
          <a:p>
            <a:pPr eaLnBrk="1" hangingPunct="1"/>
            <a:fld id="{F9A9871C-9D17-4A78-BA31-FA0855EE29C1}" type="slidenum">
              <a:rPr kumimoji="0" lang="zh-CN" altLang="en-US" sz="1200" b="0" smtClean="0">
                <a:latin typeface="Verdana" pitchFamily="34" charset="0"/>
              </a:rPr>
              <a:pPr eaLnBrk="1" hangingPunct="1"/>
              <a:t>9</a:t>
            </a:fld>
            <a:endParaRPr kumimoji="0" lang="en-US" altLang="zh-CN" sz="1200" b="0" smtClean="0">
              <a:latin typeface="Verdana" pitchFamily="34" charset="0"/>
            </a:endParaRPr>
          </a:p>
        </p:txBody>
      </p:sp>
      <p:sp>
        <p:nvSpPr>
          <p:cNvPr id="53" name="Rectangle 2"/>
          <p:cNvSpPr>
            <a:spLocks noGrp="1" noChangeArrowheads="1"/>
          </p:cNvSpPr>
          <p:nvPr>
            <p:ph type="title" idx="4294967295"/>
          </p:nvPr>
        </p:nvSpPr>
        <p:spPr>
          <a:xfrm>
            <a:off x="539750" y="115888"/>
            <a:ext cx="8208963" cy="892175"/>
          </a:xfrm>
        </p:spPr>
        <p:txBody>
          <a:bodyPr/>
          <a:lstStyle/>
          <a:p>
            <a:pPr algn="ctr" eaLnBrk="1" hangingPunct="1"/>
            <a:r>
              <a:rPr lang="zh-CN" altLang="en-US" sz="3200" dirty="0" smtClean="0">
                <a:latin typeface="黑体" pitchFamily="49" charset="-122"/>
                <a:ea typeface="黑体" pitchFamily="49" charset="-122"/>
              </a:rPr>
              <a:t>汇报内容</a:t>
            </a:r>
            <a:endParaRPr lang="zh-CN" sz="3200" dirty="0" smtClean="0">
              <a:latin typeface="黑体" pitchFamily="49" charset="-122"/>
              <a:ea typeface="黑体" pitchFamily="49" charset="-122"/>
            </a:endParaRPr>
          </a:p>
        </p:txBody>
      </p:sp>
    </p:spTree>
    <p:extLst>
      <p:ext uri="{BB962C8B-B14F-4D97-AF65-F5344CB8AC3E}">
        <p14:creationId xmlns:p14="http://schemas.microsoft.com/office/powerpoint/2010/main" val="2920054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硕士答辩模版byShanny">
  <a:themeElements>
    <a:clrScheme name="硕士答辩模版byShanny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硕士答辩模版byShanny">
      <a:majorFont>
        <a:latin typeface="Arial"/>
        <a:ea typeface="华文行楷"/>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硕士答辩模版byShanny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硕士答辩模版byShanny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硕士答辩模版byShanny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硕士答辩模版byShanny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硕士答辩模版byShann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硕士答辩模版byShann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硕士答辩模版byShann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26775</TotalTime>
  <Words>3785</Words>
  <Application>Microsoft Macintosh PowerPoint</Application>
  <PresentationFormat>全屏显示(4:3)</PresentationFormat>
  <Paragraphs>957</Paragraphs>
  <Slides>56</Slides>
  <Notes>56</Notes>
  <HiddenSlides>0</HiddenSlides>
  <MMClips>0</MMClips>
  <ScaleCrop>false</ScaleCrop>
  <HeadingPairs>
    <vt:vector size="6" baseType="variant">
      <vt:variant>
        <vt:lpstr>主题</vt:lpstr>
      </vt:variant>
      <vt:variant>
        <vt:i4>2</vt:i4>
      </vt:variant>
      <vt:variant>
        <vt:lpstr>嵌入的 OLE 服务器</vt:lpstr>
      </vt:variant>
      <vt:variant>
        <vt:i4>1</vt:i4>
      </vt:variant>
      <vt:variant>
        <vt:lpstr>幻灯片标题</vt:lpstr>
      </vt:variant>
      <vt:variant>
        <vt:i4>56</vt:i4>
      </vt:variant>
    </vt:vector>
  </HeadingPairs>
  <TitlesOfParts>
    <vt:vector size="59" baseType="lpstr">
      <vt:lpstr>硕士答辩模版byShanny</vt:lpstr>
      <vt:lpstr>Profile</vt:lpstr>
      <vt:lpstr>Microsoft Word 文档</vt:lpstr>
      <vt:lpstr>PowerPoint 演示文稿</vt:lpstr>
      <vt:lpstr>汇报内容</vt:lpstr>
      <vt:lpstr>汇报内容</vt:lpstr>
      <vt:lpstr>PowerPoint 演示文稿</vt:lpstr>
      <vt:lpstr>PowerPoint 演示文稿</vt:lpstr>
      <vt:lpstr>PowerPoint 演示文稿</vt:lpstr>
      <vt:lpstr>PowerPoint 演示文稿</vt:lpstr>
      <vt:lpstr>PowerPoint 演示文稿</vt:lpstr>
      <vt:lpstr>汇报内容</vt:lpstr>
      <vt:lpstr>2.1 研究与应用目标</vt:lpstr>
      <vt:lpstr>PowerPoint 演示文稿</vt:lpstr>
      <vt:lpstr>PowerPoint 演示文稿</vt:lpstr>
      <vt:lpstr>PowerPoint 演示文稿</vt:lpstr>
      <vt:lpstr>2.3 基本要求</vt:lpstr>
      <vt:lpstr>2.3 基本要求</vt:lpstr>
      <vt:lpstr>2.3 基本要求</vt:lpstr>
      <vt:lpstr>2.3 基本要求</vt:lpstr>
      <vt:lpstr>PowerPoint 演示文稿</vt:lpstr>
      <vt:lpstr>2.4 训练体系</vt:lpstr>
      <vt:lpstr>PowerPoint 演示文稿</vt:lpstr>
      <vt:lpstr>PowerPoint 演示文稿</vt:lpstr>
      <vt:lpstr>2.4 训练体系</vt:lpstr>
      <vt:lpstr>2.4 训练体系</vt:lpstr>
      <vt:lpstr>2.4 训练体系</vt:lpstr>
      <vt:lpstr>2.4 训练体系</vt:lpstr>
      <vt:lpstr>2.4 训练体系</vt:lpstr>
      <vt:lpstr>PowerPoint 演示文稿</vt:lpstr>
      <vt:lpstr>2.5 示范应用</vt:lpstr>
      <vt:lpstr>2.5 示范应用</vt:lpstr>
      <vt:lpstr>PowerPoint 演示文稿</vt:lpstr>
      <vt:lpstr>2.6 评价体系</vt:lpstr>
      <vt:lpstr>PowerPoint 演示文稿</vt:lpstr>
      <vt:lpstr>2.6 评价体系</vt:lpstr>
      <vt:lpstr>2.6 评价体系</vt:lpstr>
      <vt:lpstr>2.6 评价体系</vt:lpstr>
      <vt:lpstr>2.6 评价体系</vt:lpstr>
      <vt:lpstr>2.6 评价体系</vt:lpstr>
      <vt:lpstr>汇报内容</vt:lpstr>
      <vt:lpstr>PowerPoint 演示文稿</vt:lpstr>
      <vt:lpstr>PowerPoint 演示文稿</vt:lpstr>
      <vt:lpstr>PowerPoint 演示文稿</vt:lpstr>
      <vt:lpstr>PowerPoint 演示文稿</vt:lpstr>
      <vt:lpstr>PowerPoint 演示文稿</vt:lpstr>
      <vt:lpstr>3.2 研究方案的可行性：团队保障</vt:lpstr>
      <vt:lpstr>PowerPoint 演示文稿</vt:lpstr>
      <vt:lpstr>汇报内容</vt:lpstr>
      <vt:lpstr>5.1 项目申请人</vt:lpstr>
      <vt:lpstr>5.2 项目主要参与者</vt:lpstr>
      <vt:lpstr>5.3 项目顾问组</vt:lpstr>
      <vt:lpstr>5.3 项目顾问组</vt:lpstr>
      <vt:lpstr>汇报内容</vt:lpstr>
      <vt:lpstr>5.1 承担单位工作基础</vt:lpstr>
      <vt:lpstr>5.1 承担单位工作基础</vt:lpstr>
      <vt:lpstr>5.2 参与单位基础：</vt:lpstr>
      <vt:lpstr>汇报内容</vt:lpstr>
      <vt:lpstr>   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root</dc:creator>
  <cp:lastModifiedBy>Le Fei Li</cp:lastModifiedBy>
  <cp:revision>2663</cp:revision>
  <dcterms:created xsi:type="dcterms:W3CDTF">1601-01-01T00:00:00Z</dcterms:created>
  <dcterms:modified xsi:type="dcterms:W3CDTF">2015-07-29T05:33:01Z</dcterms:modified>
</cp:coreProperties>
</file>